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MOV" ContentType="video/quicktime"/>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88" r:id="rId3"/>
    <p:sldMasterId id="2147483717" r:id="rId4"/>
    <p:sldMasterId id="2147483733" r:id="rId5"/>
  </p:sldMasterIdLst>
  <p:notesMasterIdLst>
    <p:notesMasterId r:id="rId68"/>
  </p:notesMasterIdLst>
  <p:sldIdLst>
    <p:sldId id="265" r:id="rId6"/>
    <p:sldId id="2147473992" r:id="rId7"/>
    <p:sldId id="2147473996" r:id="rId8"/>
    <p:sldId id="2147470792" r:id="rId9"/>
    <p:sldId id="2147473998" r:id="rId10"/>
    <p:sldId id="2147470807" r:id="rId11"/>
    <p:sldId id="2147473997" r:id="rId12"/>
    <p:sldId id="1585" r:id="rId13"/>
    <p:sldId id="2147473976" r:id="rId14"/>
    <p:sldId id="1564" r:id="rId15"/>
    <p:sldId id="1558" r:id="rId16"/>
    <p:sldId id="2144445252" r:id="rId17"/>
    <p:sldId id="268" r:id="rId18"/>
    <p:sldId id="1176" r:id="rId19"/>
    <p:sldId id="2147473980" r:id="rId20"/>
    <p:sldId id="1453" r:id="rId21"/>
    <p:sldId id="2147470809" r:id="rId22"/>
    <p:sldId id="2147473971" r:id="rId23"/>
    <p:sldId id="2147473981" r:id="rId24"/>
    <p:sldId id="2147473974" r:id="rId25"/>
    <p:sldId id="2147473982" r:id="rId26"/>
    <p:sldId id="2147470813" r:id="rId27"/>
    <p:sldId id="956" r:id="rId28"/>
    <p:sldId id="2147470833" r:id="rId29"/>
    <p:sldId id="1454" r:id="rId30"/>
    <p:sldId id="2147470811" r:id="rId31"/>
    <p:sldId id="3730" r:id="rId32"/>
    <p:sldId id="2144445243" r:id="rId33"/>
    <p:sldId id="2813" r:id="rId34"/>
    <p:sldId id="2147470733" r:id="rId35"/>
    <p:sldId id="2147470736" r:id="rId36"/>
    <p:sldId id="2963" r:id="rId37"/>
    <p:sldId id="2147470788" r:id="rId38"/>
    <p:sldId id="2819" r:id="rId39"/>
    <p:sldId id="274" r:id="rId40"/>
    <p:sldId id="275" r:id="rId41"/>
    <p:sldId id="278" r:id="rId42"/>
    <p:sldId id="2147470798" r:id="rId43"/>
    <p:sldId id="2147470802" r:id="rId44"/>
    <p:sldId id="2147470822" r:id="rId45"/>
    <p:sldId id="2147470816" r:id="rId46"/>
    <p:sldId id="2147473995" r:id="rId47"/>
    <p:sldId id="279" r:id="rId48"/>
    <p:sldId id="2144445216" r:id="rId49"/>
    <p:sldId id="3600" r:id="rId50"/>
    <p:sldId id="2147473999" r:id="rId51"/>
    <p:sldId id="2147474000" r:id="rId52"/>
    <p:sldId id="2147474001" r:id="rId53"/>
    <p:sldId id="2147474002" r:id="rId54"/>
    <p:sldId id="2147474003" r:id="rId55"/>
    <p:sldId id="2147474004" r:id="rId56"/>
    <p:sldId id="2147473987" r:id="rId57"/>
    <p:sldId id="2144445260" r:id="rId58"/>
    <p:sldId id="2144445261" r:id="rId59"/>
    <p:sldId id="2144445263" r:id="rId60"/>
    <p:sldId id="2144445264" r:id="rId61"/>
    <p:sldId id="2144445265" r:id="rId62"/>
    <p:sldId id="2144445266" r:id="rId63"/>
    <p:sldId id="2144445268" r:id="rId64"/>
    <p:sldId id="2144445269" r:id="rId65"/>
    <p:sldId id="2144445271" r:id="rId66"/>
    <p:sldId id="266"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8A8674-8CE1-744F-AE72-C96FB5CD653C}" v="1" dt="2026-05-28T05:28:13.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9"/>
    <p:restoredTop sz="96018"/>
  </p:normalViewPr>
  <p:slideViewPr>
    <p:cSldViewPr snapToGrid="0">
      <p:cViewPr varScale="1">
        <p:scale>
          <a:sx n="112" d="100"/>
          <a:sy n="112" d="100"/>
        </p:scale>
        <p:origin x="354" y="96"/>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svg"/><Relationship Id="rId1" Type="http://schemas.openxmlformats.org/officeDocument/2006/relationships/image" Target="../media/image27.svg"/><Relationship Id="rId6" Type="http://schemas.openxmlformats.org/officeDocument/2006/relationships/image" Target="../media/image32.svg"/><Relationship Id="rId5" Type="http://schemas.openxmlformats.org/officeDocument/2006/relationships/image" Target="../media/image31.svg"/><Relationship Id="rId4" Type="http://schemas.openxmlformats.org/officeDocument/2006/relationships/image" Target="../media/image3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svg"/><Relationship Id="rId1" Type="http://schemas.openxmlformats.org/officeDocument/2006/relationships/image" Target="../media/image27.svg"/><Relationship Id="rId6" Type="http://schemas.openxmlformats.org/officeDocument/2006/relationships/image" Target="../media/image32.svg"/><Relationship Id="rId5" Type="http://schemas.openxmlformats.org/officeDocument/2006/relationships/image" Target="../media/image31.sv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B0276E-D22E-3B44-846A-D0A391C1BA88}" type="doc">
      <dgm:prSet loTypeId="urn:microsoft.com/office/officeart/2005/8/layout/matrix1" loCatId="" qsTypeId="urn:microsoft.com/office/officeart/2005/8/quickstyle/simple1" qsCatId="simple" csTypeId="urn:microsoft.com/office/officeart/2005/8/colors/accent2_1" csCatId="accent2" phldr="1"/>
      <dgm:spPr/>
      <dgm:t>
        <a:bodyPr/>
        <a:lstStyle/>
        <a:p>
          <a:endParaRPr lang="de-DE"/>
        </a:p>
      </dgm:t>
    </dgm:pt>
    <dgm:pt modelId="{34FFE10B-0AD1-E347-8B8D-81DA6C8B1B2F}">
      <dgm:prSet phldrT="[Text]" custT="1"/>
      <dgm:spPr/>
      <dgm:t>
        <a:bodyPr/>
        <a:lstStyle/>
        <a:p>
          <a:endParaRPr lang="de-DE" sz="1400" dirty="0">
            <a:solidFill>
              <a:srgbClr val="002CA1"/>
            </a:solidFill>
          </a:endParaRPr>
        </a:p>
        <a:p>
          <a:endParaRPr lang="de-DE" sz="1400" dirty="0">
            <a:solidFill>
              <a:srgbClr val="002CA1"/>
            </a:solidFill>
          </a:endParaRPr>
        </a:p>
        <a:p>
          <a:r>
            <a:rPr lang="de-DE" sz="2000" dirty="0">
              <a:solidFill>
                <a:srgbClr val="002CA1"/>
              </a:solidFill>
            </a:rPr>
            <a:t> </a:t>
          </a:r>
          <a:r>
            <a:rPr lang="en-US" sz="2000" b="1" dirty="0">
              <a:solidFill>
                <a:srgbClr val="002CA1"/>
              </a:solidFill>
            </a:rPr>
            <a:t> </a:t>
          </a:r>
        </a:p>
        <a:p>
          <a:r>
            <a:rPr lang="en-US" sz="2000" b="0" dirty="0">
              <a:solidFill>
                <a:schemeClr val="tx1"/>
              </a:solidFill>
              <a:latin typeface="Helvetica" pitchFamily="2" charset="0"/>
            </a:rPr>
            <a:t>↑</a:t>
          </a:r>
          <a:r>
            <a:rPr lang="it-IT" sz="2000" b="0" dirty="0" err="1">
              <a:solidFill>
                <a:schemeClr val="tx1"/>
              </a:solidFill>
              <a:latin typeface="Helvetica" pitchFamily="2" charset="0"/>
            </a:rPr>
            <a:t>Increase</a:t>
          </a:r>
          <a:r>
            <a:rPr lang="it-IT" sz="2000" b="0" dirty="0">
              <a:solidFill>
                <a:schemeClr val="tx1"/>
              </a:solidFill>
              <a:latin typeface="Helvetica" pitchFamily="2" charset="0"/>
            </a:rPr>
            <a:t> in </a:t>
          </a:r>
          <a:r>
            <a:rPr lang="it-IT" sz="2000" b="0" dirty="0" err="1">
              <a:solidFill>
                <a:schemeClr val="tx1"/>
              </a:solidFill>
              <a:latin typeface="Helvetica" pitchFamily="2" charset="0"/>
            </a:rPr>
            <a:t>bacterial</a:t>
          </a:r>
          <a:r>
            <a:rPr lang="it-IT" sz="2000" b="0" dirty="0">
              <a:solidFill>
                <a:schemeClr val="tx1"/>
              </a:solidFill>
              <a:latin typeface="Helvetica" pitchFamily="2" charset="0"/>
            </a:rPr>
            <a:t> </a:t>
          </a:r>
          <a:r>
            <a:rPr lang="it-IT" sz="2000" b="0" dirty="0" err="1">
              <a:solidFill>
                <a:schemeClr val="tx1"/>
              </a:solidFill>
              <a:latin typeface="Helvetica" pitchFamily="2" charset="0"/>
            </a:rPr>
            <a:t>count</a:t>
          </a:r>
          <a:r>
            <a:rPr lang="it-IT" sz="2000" b="0" dirty="0">
              <a:solidFill>
                <a:schemeClr val="tx1"/>
              </a:solidFill>
              <a:latin typeface="Helvetica" pitchFamily="2" charset="0"/>
            </a:rPr>
            <a:t> (</a:t>
          </a:r>
          <a:r>
            <a:rPr lang="it-IT" sz="2000" b="0" dirty="0" err="1">
              <a:solidFill>
                <a:schemeClr val="tx1"/>
              </a:solidFill>
              <a:latin typeface="Helvetica" pitchFamily="2" charset="0"/>
            </a:rPr>
            <a:t>especially</a:t>
          </a:r>
          <a:r>
            <a:rPr lang="it-IT" sz="2000" b="0" dirty="0">
              <a:solidFill>
                <a:schemeClr val="tx1"/>
              </a:solidFill>
              <a:latin typeface="Helvetica" pitchFamily="2" charset="0"/>
            </a:rPr>
            <a:t> </a:t>
          </a:r>
          <a:r>
            <a:rPr lang="it-IT" sz="2000" b="0" i="1" dirty="0" err="1">
              <a:solidFill>
                <a:schemeClr val="tx1"/>
              </a:solidFill>
              <a:latin typeface="Helvetica" pitchFamily="2" charset="0"/>
            </a:rPr>
            <a:t>Enterobacteriaceae</a:t>
          </a:r>
          <a:r>
            <a:rPr lang="it-IT" sz="2000" b="0" dirty="0">
              <a:solidFill>
                <a:schemeClr val="tx1"/>
              </a:solidFill>
              <a:latin typeface="Helvetica" pitchFamily="2" charset="0"/>
            </a:rPr>
            <a:t>)</a:t>
          </a:r>
          <a:r>
            <a:rPr lang="en-US" sz="2000" b="0" dirty="0">
              <a:solidFill>
                <a:schemeClr val="tx1"/>
              </a:solidFill>
              <a:latin typeface="Helvetica" pitchFamily="2" charset="0"/>
            </a:rPr>
            <a:t>
→ </a:t>
          </a:r>
          <a:r>
            <a:rPr lang="it-IT" sz="2000" b="0" dirty="0" err="1">
              <a:solidFill>
                <a:schemeClr val="tx1"/>
              </a:solidFill>
              <a:latin typeface="Helvetica" pitchFamily="2" charset="0"/>
            </a:rPr>
            <a:t>increase</a:t>
          </a:r>
          <a:r>
            <a:rPr lang="it-IT" sz="2000" b="0" dirty="0">
              <a:solidFill>
                <a:schemeClr val="tx1"/>
              </a:solidFill>
              <a:latin typeface="Helvetica" pitchFamily="2" charset="0"/>
            </a:rPr>
            <a:t> in pro-</a:t>
          </a:r>
          <a:r>
            <a:rPr lang="it-IT" sz="2000" b="0" dirty="0" err="1">
              <a:solidFill>
                <a:schemeClr val="tx1"/>
              </a:solidFill>
              <a:latin typeface="Helvetica" pitchFamily="2" charset="0"/>
            </a:rPr>
            <a:t>inflammatory</a:t>
          </a:r>
          <a:r>
            <a:rPr lang="it-IT" sz="2000" b="0" dirty="0">
              <a:solidFill>
                <a:schemeClr val="tx1"/>
              </a:solidFill>
              <a:latin typeface="Helvetica" pitchFamily="2" charset="0"/>
            </a:rPr>
            <a:t> </a:t>
          </a:r>
          <a:r>
            <a:rPr lang="it-IT" sz="2000" b="0" dirty="0" err="1">
              <a:solidFill>
                <a:schemeClr val="tx1"/>
              </a:solidFill>
              <a:latin typeface="Helvetica" pitchFamily="2" charset="0"/>
            </a:rPr>
            <a:t>metabolites</a:t>
          </a:r>
          <a:r>
            <a:rPr lang="it-IT" sz="2000" b="0" dirty="0">
              <a:solidFill>
                <a:schemeClr val="tx1"/>
              </a:solidFill>
              <a:latin typeface="Helvetica" pitchFamily="2" charset="0"/>
            </a:rPr>
            <a:t> (</a:t>
          </a:r>
          <a:r>
            <a:rPr lang="it-IT" sz="2000" b="0" dirty="0" err="1">
              <a:solidFill>
                <a:schemeClr val="tx1"/>
              </a:solidFill>
              <a:latin typeface="Helvetica" pitchFamily="2" charset="0"/>
            </a:rPr>
            <a:t>indoles</a:t>
          </a:r>
          <a:r>
            <a:rPr lang="it-IT" sz="2000" b="0" dirty="0">
              <a:solidFill>
                <a:schemeClr val="tx1"/>
              </a:solidFill>
              <a:latin typeface="Helvetica" pitchFamily="2" charset="0"/>
            </a:rPr>
            <a:t>, TMAO) → </a:t>
          </a:r>
          <a:r>
            <a:rPr lang="it-IT" sz="2000" b="0" dirty="0" err="1">
              <a:solidFill>
                <a:schemeClr val="tx1"/>
              </a:solidFill>
              <a:latin typeface="Helvetica" pitchFamily="2" charset="0"/>
            </a:rPr>
            <a:t>inflammation</a:t>
          </a:r>
          <a:endParaRPr lang="de-DE" sz="2000" b="0" dirty="0">
            <a:solidFill>
              <a:schemeClr val="tx1"/>
            </a:solidFill>
            <a:latin typeface="Helvetica" pitchFamily="2" charset="0"/>
            <a:sym typeface="Wingdings" pitchFamily="2" charset="2"/>
          </a:endParaRPr>
        </a:p>
      </dgm:t>
    </dgm:pt>
    <dgm:pt modelId="{37394552-C856-D843-A603-55389534F348}" type="parTrans" cxnId="{E2F6F160-355A-EB43-A9C4-110002D73A12}">
      <dgm:prSet/>
      <dgm:spPr/>
      <dgm:t>
        <a:bodyPr/>
        <a:lstStyle/>
        <a:p>
          <a:endParaRPr lang="de-DE"/>
        </a:p>
      </dgm:t>
    </dgm:pt>
    <dgm:pt modelId="{1E9908C8-0396-0B43-9D34-01ED73E4C92C}" type="sibTrans" cxnId="{E2F6F160-355A-EB43-A9C4-110002D73A12}">
      <dgm:prSet/>
      <dgm:spPr/>
      <dgm:t>
        <a:bodyPr/>
        <a:lstStyle/>
        <a:p>
          <a:endParaRPr lang="de-DE"/>
        </a:p>
      </dgm:t>
    </dgm:pt>
    <dgm:pt modelId="{9892187F-8C0A-B64D-93C5-418D33B45D85}">
      <dgm:prSet phldrT="[Text]" custT="1"/>
      <dgm:spPr/>
      <dgm:t>
        <a:bodyPr anchor="ctr"/>
        <a:lstStyle/>
        <a:p>
          <a:endParaRPr lang="de-DE" sz="1400" dirty="0">
            <a:solidFill>
              <a:srgbClr val="002CA1"/>
            </a:solidFill>
          </a:endParaRPr>
        </a:p>
        <a:p>
          <a:endParaRPr lang="de-DE" sz="1400" dirty="0">
            <a:solidFill>
              <a:srgbClr val="002CA1"/>
            </a:solidFill>
          </a:endParaRPr>
        </a:p>
        <a:p>
          <a:r>
            <a:rPr lang="it-IT" sz="2000" b="0" dirty="0" err="1">
              <a:solidFill>
                <a:schemeClr val="tx1"/>
              </a:solidFill>
              <a:latin typeface="Helvetica" pitchFamily="2" charset="0"/>
            </a:rPr>
            <a:t>Increase</a:t>
          </a:r>
          <a:r>
            <a:rPr lang="it-IT" sz="2000" b="0" dirty="0">
              <a:solidFill>
                <a:schemeClr val="tx1"/>
              </a:solidFill>
              <a:latin typeface="Helvetica" pitchFamily="2" charset="0"/>
            </a:rPr>
            <a:t> in </a:t>
          </a:r>
          <a:r>
            <a:rPr lang="it-IT" sz="2000" b="0" dirty="0" err="1">
              <a:solidFill>
                <a:schemeClr val="tx1"/>
              </a:solidFill>
              <a:latin typeface="Helvetica" pitchFamily="2" charset="0"/>
            </a:rPr>
            <a:t>bacteria</a:t>
          </a:r>
          <a:r>
            <a:rPr lang="it-IT" sz="2000" b="0" dirty="0">
              <a:solidFill>
                <a:schemeClr val="tx1"/>
              </a:solidFill>
              <a:latin typeface="Helvetica" pitchFamily="2" charset="0"/>
            </a:rPr>
            <a:t> </a:t>
          </a:r>
          <a:r>
            <a:rPr lang="it-IT" sz="2000" b="0" dirty="0" err="1">
              <a:solidFill>
                <a:schemeClr val="tx1"/>
              </a:solidFill>
              <a:latin typeface="Helvetica" pitchFamily="2" charset="0"/>
            </a:rPr>
            <a:t>adhering</a:t>
          </a:r>
          <a:r>
            <a:rPr lang="it-IT" sz="2000" b="0" dirty="0">
              <a:solidFill>
                <a:schemeClr val="tx1"/>
              </a:solidFill>
              <a:latin typeface="Helvetica" pitchFamily="2" charset="0"/>
            </a:rPr>
            <a:t> </a:t>
          </a:r>
          <a:r>
            <a:rPr lang="it-IT" sz="2000" b="0">
              <a:solidFill>
                <a:schemeClr val="tx1"/>
              </a:solidFill>
              <a:latin typeface="Helvetica" pitchFamily="2" charset="0"/>
            </a:rPr>
            <a:t>to intestinal </a:t>
          </a:r>
          <a:r>
            <a:rPr lang="it-IT" sz="2000" b="0" dirty="0" err="1">
              <a:solidFill>
                <a:schemeClr val="tx1"/>
              </a:solidFill>
              <a:latin typeface="Helvetica" pitchFamily="2" charset="0"/>
            </a:rPr>
            <a:t>epithelium</a:t>
          </a:r>
          <a:r>
            <a:rPr lang="it-IT" sz="2000" b="0" dirty="0">
              <a:solidFill>
                <a:schemeClr val="tx1"/>
              </a:solidFill>
              <a:latin typeface="Helvetica" pitchFamily="2" charset="0"/>
            </a:rPr>
            <a:t> → pro-</a:t>
          </a:r>
          <a:r>
            <a:rPr lang="it-IT" sz="2000" b="0" dirty="0" err="1">
              <a:solidFill>
                <a:schemeClr val="tx1"/>
              </a:solidFill>
              <a:latin typeface="Helvetica" pitchFamily="2" charset="0"/>
            </a:rPr>
            <a:t>inflammatory</a:t>
          </a:r>
          <a:r>
            <a:rPr lang="it-IT" sz="2000" b="0" dirty="0">
              <a:solidFill>
                <a:schemeClr val="tx1"/>
              </a:solidFill>
              <a:latin typeface="Helvetica" pitchFamily="2" charset="0"/>
            </a:rPr>
            <a:t> </a:t>
          </a:r>
          <a:r>
            <a:rPr lang="it-IT" sz="2000" b="0" dirty="0" err="1">
              <a:solidFill>
                <a:schemeClr val="tx1"/>
              </a:solidFill>
              <a:latin typeface="Helvetica" pitchFamily="2" charset="0"/>
            </a:rPr>
            <a:t>stimulus</a:t>
          </a:r>
          <a:endParaRPr lang="de-DE" sz="2000" b="0" dirty="0">
            <a:solidFill>
              <a:schemeClr val="tx1"/>
            </a:solidFill>
            <a:latin typeface="Helvetica" pitchFamily="2" charset="0"/>
          </a:endParaRPr>
        </a:p>
      </dgm:t>
    </dgm:pt>
    <dgm:pt modelId="{05343823-B44A-B44B-9C9B-F8AD6408C547}" type="parTrans" cxnId="{1DC8529A-7E0B-9D43-B029-C170168151DD}">
      <dgm:prSet/>
      <dgm:spPr/>
      <dgm:t>
        <a:bodyPr/>
        <a:lstStyle/>
        <a:p>
          <a:endParaRPr lang="de-DE"/>
        </a:p>
      </dgm:t>
    </dgm:pt>
    <dgm:pt modelId="{D3042647-0A85-874A-9BEA-4F88240A33F5}" type="sibTrans" cxnId="{1DC8529A-7E0B-9D43-B029-C170168151DD}">
      <dgm:prSet/>
      <dgm:spPr/>
      <dgm:t>
        <a:bodyPr/>
        <a:lstStyle/>
        <a:p>
          <a:endParaRPr lang="de-DE"/>
        </a:p>
      </dgm:t>
    </dgm:pt>
    <dgm:pt modelId="{3E8DEAE2-3D2F-434B-9759-4AAD8720F59F}">
      <dgm:prSet phldrT="[Text]" custT="1"/>
      <dgm:spPr/>
      <dgm:t>
        <a:bodyPr anchor="t"/>
        <a:lstStyle/>
        <a:p>
          <a:endParaRPr lang="de-DE" sz="1400" dirty="0">
            <a:solidFill>
              <a:srgbClr val="002CA1"/>
            </a:solidFill>
          </a:endParaRPr>
        </a:p>
        <a:p>
          <a:r>
            <a:rPr lang="de-DE" sz="1400" dirty="0">
              <a:solidFill>
                <a:srgbClr val="002CA1"/>
              </a:solidFill>
            </a:rPr>
            <a:t> </a:t>
          </a:r>
          <a:r>
            <a:rPr lang="it-IT" sz="2000" b="0" dirty="0" err="1">
              <a:solidFill>
                <a:schemeClr val="tx1"/>
              </a:solidFill>
              <a:latin typeface="Helvetica" pitchFamily="2" charset="0"/>
            </a:rPr>
            <a:t>Excess</a:t>
          </a:r>
          <a:r>
            <a:rPr lang="it-IT" sz="2000" b="0" dirty="0">
              <a:solidFill>
                <a:schemeClr val="tx1"/>
              </a:solidFill>
              <a:latin typeface="Helvetica" pitchFamily="2" charset="0"/>
            </a:rPr>
            <a:t> </a:t>
          </a:r>
          <a:r>
            <a:rPr lang="it-IT" sz="2000" b="0" dirty="0" err="1">
              <a:solidFill>
                <a:schemeClr val="tx1"/>
              </a:solidFill>
              <a:latin typeface="Helvetica" pitchFamily="2" charset="0"/>
            </a:rPr>
            <a:t>substrates</a:t>
          </a:r>
          <a:r>
            <a:rPr lang="it-IT" sz="2000" b="0" dirty="0">
              <a:solidFill>
                <a:schemeClr val="tx1"/>
              </a:solidFill>
              <a:latin typeface="Helvetica" pitchFamily="2" charset="0"/>
            </a:rPr>
            <a:t> in the </a:t>
          </a:r>
          <a:r>
            <a:rPr lang="it-IT" sz="2000" b="0" dirty="0" err="1">
              <a:solidFill>
                <a:schemeClr val="tx1"/>
              </a:solidFill>
              <a:latin typeface="Helvetica" pitchFamily="2" charset="0"/>
            </a:rPr>
            <a:t>intestinal</a:t>
          </a:r>
          <a:r>
            <a:rPr lang="it-IT" sz="2000" b="0" dirty="0">
              <a:solidFill>
                <a:schemeClr val="tx1"/>
              </a:solidFill>
              <a:latin typeface="Helvetica" pitchFamily="2" charset="0"/>
            </a:rPr>
            <a:t> lumen (</a:t>
          </a:r>
          <a:r>
            <a:rPr lang="it-IT" sz="2000" b="0" dirty="0" err="1">
              <a:solidFill>
                <a:schemeClr val="tx1"/>
              </a:solidFill>
              <a:latin typeface="Helvetica" pitchFamily="2" charset="0"/>
            </a:rPr>
            <a:t>nutrients</a:t>
          </a:r>
          <a:r>
            <a:rPr lang="it-IT" sz="2000" b="0" dirty="0">
              <a:solidFill>
                <a:schemeClr val="tx1"/>
              </a:solidFill>
              <a:latin typeface="Helvetica" pitchFamily="2" charset="0"/>
            </a:rPr>
            <a:t>, </a:t>
          </a:r>
          <a:r>
            <a:rPr lang="it-IT" sz="2000" b="0" dirty="0" err="1">
              <a:solidFill>
                <a:schemeClr val="tx1"/>
              </a:solidFill>
              <a:latin typeface="Helvetica" pitchFamily="2" charset="0"/>
            </a:rPr>
            <a:t>drugs</a:t>
          </a:r>
          <a:r>
            <a:rPr lang="it-IT" sz="2000" b="0" dirty="0">
              <a:solidFill>
                <a:schemeClr val="tx1"/>
              </a:solidFill>
              <a:latin typeface="Helvetica" pitchFamily="2" charset="0"/>
            </a:rPr>
            <a:t>)
→ </a:t>
          </a:r>
          <a:r>
            <a:rPr lang="it-IT" sz="2000" b="0" dirty="0" err="1">
              <a:solidFill>
                <a:schemeClr val="tx1"/>
              </a:solidFill>
              <a:latin typeface="Helvetica" pitchFamily="2" charset="0"/>
            </a:rPr>
            <a:t>increase</a:t>
          </a:r>
          <a:r>
            <a:rPr lang="it-IT" sz="2000" b="0" dirty="0">
              <a:solidFill>
                <a:schemeClr val="tx1"/>
              </a:solidFill>
              <a:latin typeface="Helvetica" pitchFamily="2" charset="0"/>
            </a:rPr>
            <a:t> in </a:t>
          </a:r>
          <a:r>
            <a:rPr lang="it-IT" sz="2000" b="0" dirty="0" err="1">
              <a:solidFill>
                <a:schemeClr val="tx1"/>
              </a:solidFill>
              <a:latin typeface="Helvetica" pitchFamily="2" charset="0"/>
            </a:rPr>
            <a:t>osmotic</a:t>
          </a:r>
          <a:r>
            <a:rPr lang="it-IT" sz="2000" b="0" dirty="0">
              <a:solidFill>
                <a:schemeClr val="tx1"/>
              </a:solidFill>
              <a:latin typeface="Helvetica" pitchFamily="2" charset="0"/>
            </a:rPr>
            <a:t> and pro-</a:t>
          </a:r>
          <a:r>
            <a:rPr lang="it-IT" sz="2000" b="0" dirty="0" err="1">
              <a:solidFill>
                <a:schemeClr val="tx1"/>
              </a:solidFill>
              <a:latin typeface="Helvetica" pitchFamily="2" charset="0"/>
            </a:rPr>
            <a:t>inflammatory</a:t>
          </a:r>
          <a:r>
            <a:rPr lang="it-IT" sz="2000" b="0" dirty="0">
              <a:solidFill>
                <a:schemeClr val="tx1"/>
              </a:solidFill>
              <a:latin typeface="Helvetica" pitchFamily="2" charset="0"/>
            </a:rPr>
            <a:t> </a:t>
          </a:r>
          <a:r>
            <a:rPr lang="it-IT" sz="2000" b="0" dirty="0" err="1">
              <a:solidFill>
                <a:schemeClr val="tx1"/>
              </a:solidFill>
              <a:latin typeface="Helvetica" pitchFamily="2" charset="0"/>
            </a:rPr>
            <a:t>residues</a:t>
          </a:r>
          <a:r>
            <a:rPr lang="en-US" sz="1400" b="1" dirty="0">
              <a:solidFill>
                <a:srgbClr val="002CA1"/>
              </a:solidFill>
            </a:rPr>
            <a:t>
</a:t>
          </a:r>
          <a:endParaRPr lang="de-DE" sz="1400" dirty="0">
            <a:solidFill>
              <a:srgbClr val="002CA1"/>
            </a:solidFill>
          </a:endParaRPr>
        </a:p>
      </dgm:t>
    </dgm:pt>
    <dgm:pt modelId="{EC29C50E-DEDF-714C-BA6F-C9E082A32664}" type="parTrans" cxnId="{4DCE4442-2C3F-DB4E-85BC-D19E8D02D25F}">
      <dgm:prSet/>
      <dgm:spPr/>
      <dgm:t>
        <a:bodyPr/>
        <a:lstStyle/>
        <a:p>
          <a:endParaRPr lang="de-DE"/>
        </a:p>
      </dgm:t>
    </dgm:pt>
    <dgm:pt modelId="{2B496AD7-2E9D-E648-B351-9CE3F494523D}" type="sibTrans" cxnId="{4DCE4442-2C3F-DB4E-85BC-D19E8D02D25F}">
      <dgm:prSet/>
      <dgm:spPr/>
      <dgm:t>
        <a:bodyPr/>
        <a:lstStyle/>
        <a:p>
          <a:endParaRPr lang="de-DE"/>
        </a:p>
      </dgm:t>
    </dgm:pt>
    <dgm:pt modelId="{BDA4E3D8-4C79-5247-BFDF-E648461102B9}">
      <dgm:prSet phldrT="[Text]" custT="1"/>
      <dgm:spPr/>
      <dgm:t>
        <a:bodyPr anchor="ctr"/>
        <a:lstStyle/>
        <a:p>
          <a:pPr algn="ctr"/>
          <a:r>
            <a:rPr lang="it-IT" sz="2000" b="0" dirty="0">
              <a:solidFill>
                <a:schemeClr val="tx1"/>
              </a:solidFill>
              <a:latin typeface="Helvetica" pitchFamily="2" charset="0"/>
            </a:rPr>
            <a:t>Loss of </a:t>
          </a:r>
          <a:r>
            <a:rPr lang="it-IT" sz="2000" b="0" dirty="0" err="1">
              <a:solidFill>
                <a:schemeClr val="tx1"/>
              </a:solidFill>
              <a:latin typeface="Helvetica" pitchFamily="2" charset="0"/>
            </a:rPr>
            <a:t>beneficial</a:t>
          </a:r>
          <a:r>
            <a:rPr lang="it-IT" sz="2000" b="0" dirty="0">
              <a:solidFill>
                <a:schemeClr val="tx1"/>
              </a:solidFill>
              <a:latin typeface="Helvetica" pitchFamily="2" charset="0"/>
            </a:rPr>
            <a:t> </a:t>
          </a:r>
          <a:r>
            <a:rPr lang="it-IT" sz="2000" b="0" dirty="0" err="1">
              <a:solidFill>
                <a:schemeClr val="tx1"/>
              </a:solidFill>
              <a:latin typeface="Helvetica" pitchFamily="2" charset="0"/>
            </a:rPr>
            <a:t>species</a:t>
          </a:r>
          <a:r>
            <a:rPr lang="it-IT" sz="2000" b="0" dirty="0">
              <a:solidFill>
                <a:schemeClr val="tx1"/>
              </a:solidFill>
              <a:latin typeface="Helvetica" pitchFamily="2" charset="0"/>
            </a:rPr>
            <a:t>
(</a:t>
          </a:r>
          <a:r>
            <a:rPr lang="it-IT" sz="2000" b="0" dirty="0" err="1">
              <a:solidFill>
                <a:schemeClr val="tx1"/>
              </a:solidFill>
              <a:latin typeface="Helvetica" pitchFamily="2" charset="0"/>
            </a:rPr>
            <a:t>especially</a:t>
          </a:r>
          <a:r>
            <a:rPr lang="it-IT" sz="2000" b="0" dirty="0">
              <a:solidFill>
                <a:schemeClr val="tx1"/>
              </a:solidFill>
              <a:latin typeface="Helvetica" pitchFamily="2" charset="0"/>
            </a:rPr>
            <a:t> </a:t>
          </a:r>
          <a:r>
            <a:rPr lang="it-IT" sz="2000" b="0" i="1" dirty="0">
              <a:solidFill>
                <a:schemeClr val="tx1"/>
              </a:solidFill>
              <a:latin typeface="Helvetica" pitchFamily="2" charset="0"/>
            </a:rPr>
            <a:t>P. </a:t>
          </a:r>
          <a:r>
            <a:rPr lang="it-IT" sz="2000" b="0" i="1" dirty="0" err="1">
              <a:solidFill>
                <a:schemeClr val="tx1"/>
              </a:solidFill>
              <a:latin typeface="Helvetica" pitchFamily="2" charset="0"/>
            </a:rPr>
            <a:t>hiranonis</a:t>
          </a:r>
          <a:r>
            <a:rPr lang="it-IT" sz="2000" b="0" dirty="0">
              <a:solidFill>
                <a:schemeClr val="tx1"/>
              </a:solidFill>
              <a:latin typeface="Helvetica" pitchFamily="2" charset="0"/>
            </a:rPr>
            <a:t>)
→ </a:t>
          </a:r>
          <a:r>
            <a:rPr lang="it-IT" sz="2000" b="0" dirty="0" err="1">
              <a:solidFill>
                <a:schemeClr val="tx1"/>
              </a:solidFill>
              <a:latin typeface="Helvetica" pitchFamily="2" charset="0"/>
            </a:rPr>
            <a:t>deficiency</a:t>
          </a:r>
          <a:r>
            <a:rPr lang="it-IT" sz="2000" b="0" dirty="0">
              <a:solidFill>
                <a:schemeClr val="tx1"/>
              </a:solidFill>
              <a:latin typeface="Helvetica" pitchFamily="2" charset="0"/>
            </a:rPr>
            <a:t> of SBA, </a:t>
          </a:r>
          <a:r>
            <a:rPr lang="it-IT" sz="2000" b="0" dirty="0" err="1">
              <a:solidFill>
                <a:schemeClr val="tx1"/>
              </a:solidFill>
              <a:latin typeface="Helvetica" pitchFamily="2" charset="0"/>
            </a:rPr>
            <a:t>overgrowth</a:t>
          </a:r>
          <a:r>
            <a:rPr lang="it-IT" sz="2000" b="0" dirty="0">
              <a:solidFill>
                <a:schemeClr val="tx1"/>
              </a:solidFill>
              <a:latin typeface="Helvetica" pitchFamily="2" charset="0"/>
            </a:rPr>
            <a:t> of </a:t>
          </a:r>
          <a:r>
            <a:rPr lang="it-IT" sz="2000" b="0" dirty="0" err="1">
              <a:solidFill>
                <a:schemeClr val="tx1"/>
              </a:solidFill>
              <a:latin typeface="Helvetica" pitchFamily="2" charset="0"/>
            </a:rPr>
            <a:t>pathobionts</a:t>
          </a:r>
          <a:r>
            <a:rPr lang="it-IT" sz="2000" b="0" dirty="0">
              <a:solidFill>
                <a:schemeClr val="tx1"/>
              </a:solidFill>
              <a:latin typeface="Helvetica" pitchFamily="2" charset="0"/>
            </a:rPr>
            <a:t>, </a:t>
          </a:r>
          <a:r>
            <a:rPr lang="it-IT" sz="2000" b="0" dirty="0" err="1">
              <a:solidFill>
                <a:schemeClr val="tx1"/>
              </a:solidFill>
              <a:latin typeface="Helvetica" pitchFamily="2" charset="0"/>
            </a:rPr>
            <a:t>inflammation</a:t>
          </a:r>
          <a:endParaRPr lang="de-DE" sz="2000" b="0" dirty="0">
            <a:solidFill>
              <a:schemeClr val="tx1"/>
            </a:solidFill>
            <a:latin typeface="Helvetica" pitchFamily="2" charset="0"/>
          </a:endParaRPr>
        </a:p>
      </dgm:t>
    </dgm:pt>
    <dgm:pt modelId="{7B6B43C4-A673-A24B-B192-B3520FE03A2A}" type="parTrans" cxnId="{28CF5F05-D640-6A44-84CF-7876D8C877CA}">
      <dgm:prSet/>
      <dgm:spPr/>
      <dgm:t>
        <a:bodyPr/>
        <a:lstStyle/>
        <a:p>
          <a:endParaRPr lang="de-DE"/>
        </a:p>
      </dgm:t>
    </dgm:pt>
    <dgm:pt modelId="{BC0F64EE-32C0-4A44-BF8A-C32CA30FA15A}" type="sibTrans" cxnId="{28CF5F05-D640-6A44-84CF-7876D8C877CA}">
      <dgm:prSet/>
      <dgm:spPr/>
      <dgm:t>
        <a:bodyPr/>
        <a:lstStyle/>
        <a:p>
          <a:endParaRPr lang="de-DE"/>
        </a:p>
      </dgm:t>
    </dgm:pt>
    <dgm:pt modelId="{6D831B2F-4FC9-774C-8A1B-0E04D86D554A}">
      <dgm:prSet phldrT="[Text]"/>
      <dgm:spPr/>
      <dgm:t>
        <a:bodyPr/>
        <a:lstStyle/>
        <a:p>
          <a:r>
            <a:rPr lang="it-IT" dirty="0" err="1">
              <a:solidFill>
                <a:srgbClr val="002CA1"/>
              </a:solidFill>
            </a:rPr>
            <a:t>Dysbiosis</a:t>
          </a:r>
          <a:endParaRPr lang="de-DE" dirty="0">
            <a:solidFill>
              <a:srgbClr val="002CA1"/>
            </a:solidFill>
          </a:endParaRPr>
        </a:p>
      </dgm:t>
    </dgm:pt>
    <dgm:pt modelId="{8C272F14-734D-1841-8350-FFDE9B189B4D}" type="sibTrans" cxnId="{F45F15C5-BEDF-CF40-9789-2A1D01A4BF0F}">
      <dgm:prSet/>
      <dgm:spPr/>
      <dgm:t>
        <a:bodyPr/>
        <a:lstStyle/>
        <a:p>
          <a:endParaRPr lang="de-DE"/>
        </a:p>
      </dgm:t>
    </dgm:pt>
    <dgm:pt modelId="{9D67B3DA-CF89-9A46-B5AA-B7D2104812E1}" type="parTrans" cxnId="{F45F15C5-BEDF-CF40-9789-2A1D01A4BF0F}">
      <dgm:prSet/>
      <dgm:spPr/>
      <dgm:t>
        <a:bodyPr/>
        <a:lstStyle/>
        <a:p>
          <a:endParaRPr lang="de-DE"/>
        </a:p>
      </dgm:t>
    </dgm:pt>
    <dgm:pt modelId="{68F94F68-C640-1648-A7E1-4B2BBD3C6390}" type="pres">
      <dgm:prSet presAssocID="{3DB0276E-D22E-3B44-846A-D0A391C1BA88}" presName="diagram" presStyleCnt="0">
        <dgm:presLayoutVars>
          <dgm:chMax val="1"/>
          <dgm:dir/>
          <dgm:animLvl val="ctr"/>
          <dgm:resizeHandles val="exact"/>
        </dgm:presLayoutVars>
      </dgm:prSet>
      <dgm:spPr/>
      <dgm:t>
        <a:bodyPr/>
        <a:lstStyle/>
        <a:p>
          <a:endParaRPr lang="it-IT"/>
        </a:p>
      </dgm:t>
    </dgm:pt>
    <dgm:pt modelId="{8B6B4F07-B7AC-304A-BBAB-3E1852DB0456}" type="pres">
      <dgm:prSet presAssocID="{3DB0276E-D22E-3B44-846A-D0A391C1BA88}" presName="matrix" presStyleCnt="0"/>
      <dgm:spPr/>
    </dgm:pt>
    <dgm:pt modelId="{DF4808CA-6C6D-0B4B-8E4C-E0BE987493C3}" type="pres">
      <dgm:prSet presAssocID="{3DB0276E-D22E-3B44-846A-D0A391C1BA88}" presName="tile1" presStyleLbl="node1" presStyleIdx="0" presStyleCnt="4"/>
      <dgm:spPr/>
      <dgm:t>
        <a:bodyPr/>
        <a:lstStyle/>
        <a:p>
          <a:endParaRPr lang="it-IT"/>
        </a:p>
      </dgm:t>
    </dgm:pt>
    <dgm:pt modelId="{26A8FFC7-35D0-9B4A-AEBF-D1D7C5DB28B4}" type="pres">
      <dgm:prSet presAssocID="{3DB0276E-D22E-3B44-846A-D0A391C1BA88}" presName="tile1text" presStyleLbl="node1" presStyleIdx="0" presStyleCnt="4">
        <dgm:presLayoutVars>
          <dgm:chMax val="0"/>
          <dgm:chPref val="0"/>
          <dgm:bulletEnabled val="1"/>
        </dgm:presLayoutVars>
      </dgm:prSet>
      <dgm:spPr/>
      <dgm:t>
        <a:bodyPr/>
        <a:lstStyle/>
        <a:p>
          <a:endParaRPr lang="it-IT"/>
        </a:p>
      </dgm:t>
    </dgm:pt>
    <dgm:pt modelId="{80234792-1550-F941-A024-885BE63A0F7C}" type="pres">
      <dgm:prSet presAssocID="{3DB0276E-D22E-3B44-846A-D0A391C1BA88}" presName="tile2" presStyleLbl="node1" presStyleIdx="1" presStyleCnt="4" custLinFactNeighborY="408"/>
      <dgm:spPr/>
      <dgm:t>
        <a:bodyPr/>
        <a:lstStyle/>
        <a:p>
          <a:endParaRPr lang="it-IT"/>
        </a:p>
      </dgm:t>
    </dgm:pt>
    <dgm:pt modelId="{69B44B46-52A6-BA49-8B12-453B77C8B3BC}" type="pres">
      <dgm:prSet presAssocID="{3DB0276E-D22E-3B44-846A-D0A391C1BA88}" presName="tile2text" presStyleLbl="node1" presStyleIdx="1" presStyleCnt="4">
        <dgm:presLayoutVars>
          <dgm:chMax val="0"/>
          <dgm:chPref val="0"/>
          <dgm:bulletEnabled val="1"/>
        </dgm:presLayoutVars>
      </dgm:prSet>
      <dgm:spPr/>
      <dgm:t>
        <a:bodyPr/>
        <a:lstStyle/>
        <a:p>
          <a:endParaRPr lang="it-IT"/>
        </a:p>
      </dgm:t>
    </dgm:pt>
    <dgm:pt modelId="{283B269B-C744-4C4C-933E-C16C363E5AFD}" type="pres">
      <dgm:prSet presAssocID="{3DB0276E-D22E-3B44-846A-D0A391C1BA88}" presName="tile3" presStyleLbl="node1" presStyleIdx="2" presStyleCnt="4"/>
      <dgm:spPr/>
      <dgm:t>
        <a:bodyPr/>
        <a:lstStyle/>
        <a:p>
          <a:endParaRPr lang="it-IT"/>
        </a:p>
      </dgm:t>
    </dgm:pt>
    <dgm:pt modelId="{E70D7979-9558-7446-AE5A-6F45D1E7ECE6}" type="pres">
      <dgm:prSet presAssocID="{3DB0276E-D22E-3B44-846A-D0A391C1BA88}" presName="tile3text" presStyleLbl="node1" presStyleIdx="2" presStyleCnt="4">
        <dgm:presLayoutVars>
          <dgm:chMax val="0"/>
          <dgm:chPref val="0"/>
          <dgm:bulletEnabled val="1"/>
        </dgm:presLayoutVars>
      </dgm:prSet>
      <dgm:spPr/>
      <dgm:t>
        <a:bodyPr/>
        <a:lstStyle/>
        <a:p>
          <a:endParaRPr lang="it-IT"/>
        </a:p>
      </dgm:t>
    </dgm:pt>
    <dgm:pt modelId="{5B4CC37F-0416-014C-96D5-48FA3D32A856}" type="pres">
      <dgm:prSet presAssocID="{3DB0276E-D22E-3B44-846A-D0A391C1BA88}" presName="tile4" presStyleLbl="node1" presStyleIdx="3" presStyleCnt="4"/>
      <dgm:spPr/>
      <dgm:t>
        <a:bodyPr/>
        <a:lstStyle/>
        <a:p>
          <a:endParaRPr lang="it-IT"/>
        </a:p>
      </dgm:t>
    </dgm:pt>
    <dgm:pt modelId="{64A18607-9875-4640-8907-AD4C63154C98}" type="pres">
      <dgm:prSet presAssocID="{3DB0276E-D22E-3B44-846A-D0A391C1BA88}" presName="tile4text" presStyleLbl="node1" presStyleIdx="3" presStyleCnt="4">
        <dgm:presLayoutVars>
          <dgm:chMax val="0"/>
          <dgm:chPref val="0"/>
          <dgm:bulletEnabled val="1"/>
        </dgm:presLayoutVars>
      </dgm:prSet>
      <dgm:spPr/>
      <dgm:t>
        <a:bodyPr/>
        <a:lstStyle/>
        <a:p>
          <a:endParaRPr lang="it-IT"/>
        </a:p>
      </dgm:t>
    </dgm:pt>
    <dgm:pt modelId="{CDB711F9-9666-2243-8C74-30E61041FF45}" type="pres">
      <dgm:prSet presAssocID="{3DB0276E-D22E-3B44-846A-D0A391C1BA88}" presName="centerTile" presStyleLbl="fgShp" presStyleIdx="0" presStyleCnt="1">
        <dgm:presLayoutVars>
          <dgm:chMax val="0"/>
          <dgm:chPref val="0"/>
        </dgm:presLayoutVars>
      </dgm:prSet>
      <dgm:spPr/>
      <dgm:t>
        <a:bodyPr/>
        <a:lstStyle/>
        <a:p>
          <a:endParaRPr lang="it-IT"/>
        </a:p>
      </dgm:t>
    </dgm:pt>
  </dgm:ptLst>
  <dgm:cxnLst>
    <dgm:cxn modelId="{13234FD6-9A3C-FB48-BAEB-0D8E851E5934}" type="presOf" srcId="{34FFE10B-0AD1-E347-8B8D-81DA6C8B1B2F}" destId="{DF4808CA-6C6D-0B4B-8E4C-E0BE987493C3}" srcOrd="0" destOrd="0" presId="urn:microsoft.com/office/officeart/2005/8/layout/matrix1"/>
    <dgm:cxn modelId="{F45F15C5-BEDF-CF40-9789-2A1D01A4BF0F}" srcId="{3DB0276E-D22E-3B44-846A-D0A391C1BA88}" destId="{6D831B2F-4FC9-774C-8A1B-0E04D86D554A}" srcOrd="0" destOrd="0" parTransId="{9D67B3DA-CF89-9A46-B5AA-B7D2104812E1}" sibTransId="{8C272F14-734D-1841-8350-FFDE9B189B4D}"/>
    <dgm:cxn modelId="{B3873184-B663-A846-B14D-8E8B9943CD61}" type="presOf" srcId="{BDA4E3D8-4C79-5247-BFDF-E648461102B9}" destId="{64A18607-9875-4640-8907-AD4C63154C98}" srcOrd="1" destOrd="0" presId="urn:microsoft.com/office/officeart/2005/8/layout/matrix1"/>
    <dgm:cxn modelId="{7802C032-0837-F143-95D0-B82B4A12F591}" type="presOf" srcId="{9892187F-8C0A-B64D-93C5-418D33B45D85}" destId="{69B44B46-52A6-BA49-8B12-453B77C8B3BC}" srcOrd="1" destOrd="0" presId="urn:microsoft.com/office/officeart/2005/8/layout/matrix1"/>
    <dgm:cxn modelId="{2B558439-1BB5-E84E-917B-76BA7635B29E}" type="presOf" srcId="{3E8DEAE2-3D2F-434B-9759-4AAD8720F59F}" destId="{E70D7979-9558-7446-AE5A-6F45D1E7ECE6}" srcOrd="1" destOrd="0" presId="urn:microsoft.com/office/officeart/2005/8/layout/matrix1"/>
    <dgm:cxn modelId="{4DCE4442-2C3F-DB4E-85BC-D19E8D02D25F}" srcId="{6D831B2F-4FC9-774C-8A1B-0E04D86D554A}" destId="{3E8DEAE2-3D2F-434B-9759-4AAD8720F59F}" srcOrd="2" destOrd="0" parTransId="{EC29C50E-DEDF-714C-BA6F-C9E082A32664}" sibTransId="{2B496AD7-2E9D-E648-B351-9CE3F494523D}"/>
    <dgm:cxn modelId="{EC00FC27-3E8A-FB4B-8708-2B980DD09156}" type="presOf" srcId="{9892187F-8C0A-B64D-93C5-418D33B45D85}" destId="{80234792-1550-F941-A024-885BE63A0F7C}" srcOrd="0" destOrd="0" presId="urn:microsoft.com/office/officeart/2005/8/layout/matrix1"/>
    <dgm:cxn modelId="{D4333034-4608-5E44-AA32-8B709571A749}" type="presOf" srcId="{BDA4E3D8-4C79-5247-BFDF-E648461102B9}" destId="{5B4CC37F-0416-014C-96D5-48FA3D32A856}" srcOrd="0" destOrd="0" presId="urn:microsoft.com/office/officeart/2005/8/layout/matrix1"/>
    <dgm:cxn modelId="{3023CCC2-ADFB-534E-B40A-76B9DA63E066}" type="presOf" srcId="{3DB0276E-D22E-3B44-846A-D0A391C1BA88}" destId="{68F94F68-C640-1648-A7E1-4B2BBD3C6390}" srcOrd="0" destOrd="0" presId="urn:microsoft.com/office/officeart/2005/8/layout/matrix1"/>
    <dgm:cxn modelId="{28CF5F05-D640-6A44-84CF-7876D8C877CA}" srcId="{6D831B2F-4FC9-774C-8A1B-0E04D86D554A}" destId="{BDA4E3D8-4C79-5247-BFDF-E648461102B9}" srcOrd="3" destOrd="0" parTransId="{7B6B43C4-A673-A24B-B192-B3520FE03A2A}" sibTransId="{BC0F64EE-32C0-4A44-BF8A-C32CA30FA15A}"/>
    <dgm:cxn modelId="{81834FD8-03D3-7741-B505-60E52CE94617}" type="presOf" srcId="{6D831B2F-4FC9-774C-8A1B-0E04D86D554A}" destId="{CDB711F9-9666-2243-8C74-30E61041FF45}" srcOrd="0" destOrd="0" presId="urn:microsoft.com/office/officeart/2005/8/layout/matrix1"/>
    <dgm:cxn modelId="{51A9B7EB-F56E-344D-AE3B-8D69F332A74B}" type="presOf" srcId="{34FFE10B-0AD1-E347-8B8D-81DA6C8B1B2F}" destId="{26A8FFC7-35D0-9B4A-AEBF-D1D7C5DB28B4}" srcOrd="1" destOrd="0" presId="urn:microsoft.com/office/officeart/2005/8/layout/matrix1"/>
    <dgm:cxn modelId="{6614D16D-EBEC-8843-B108-883B9B7F9404}" type="presOf" srcId="{3E8DEAE2-3D2F-434B-9759-4AAD8720F59F}" destId="{283B269B-C744-4C4C-933E-C16C363E5AFD}" srcOrd="0" destOrd="0" presId="urn:microsoft.com/office/officeart/2005/8/layout/matrix1"/>
    <dgm:cxn modelId="{E2F6F160-355A-EB43-A9C4-110002D73A12}" srcId="{6D831B2F-4FC9-774C-8A1B-0E04D86D554A}" destId="{34FFE10B-0AD1-E347-8B8D-81DA6C8B1B2F}" srcOrd="0" destOrd="0" parTransId="{37394552-C856-D843-A603-55389534F348}" sibTransId="{1E9908C8-0396-0B43-9D34-01ED73E4C92C}"/>
    <dgm:cxn modelId="{1DC8529A-7E0B-9D43-B029-C170168151DD}" srcId="{6D831B2F-4FC9-774C-8A1B-0E04D86D554A}" destId="{9892187F-8C0A-B64D-93C5-418D33B45D85}" srcOrd="1" destOrd="0" parTransId="{05343823-B44A-B44B-9C9B-F8AD6408C547}" sibTransId="{D3042647-0A85-874A-9BEA-4F88240A33F5}"/>
    <dgm:cxn modelId="{E0819CAF-C372-1947-9DBB-09686023DBEF}" type="presParOf" srcId="{68F94F68-C640-1648-A7E1-4B2BBD3C6390}" destId="{8B6B4F07-B7AC-304A-BBAB-3E1852DB0456}" srcOrd="0" destOrd="0" presId="urn:microsoft.com/office/officeart/2005/8/layout/matrix1"/>
    <dgm:cxn modelId="{F45242FC-60CA-E442-B8DA-659E9F408CED}" type="presParOf" srcId="{8B6B4F07-B7AC-304A-BBAB-3E1852DB0456}" destId="{DF4808CA-6C6D-0B4B-8E4C-E0BE987493C3}" srcOrd="0" destOrd="0" presId="urn:microsoft.com/office/officeart/2005/8/layout/matrix1"/>
    <dgm:cxn modelId="{244F13D6-FC2D-B34B-89CA-9CFB5C750DB7}" type="presParOf" srcId="{8B6B4F07-B7AC-304A-BBAB-3E1852DB0456}" destId="{26A8FFC7-35D0-9B4A-AEBF-D1D7C5DB28B4}" srcOrd="1" destOrd="0" presId="urn:microsoft.com/office/officeart/2005/8/layout/matrix1"/>
    <dgm:cxn modelId="{16A635FA-0D38-F64E-8B40-F06718FE5B73}" type="presParOf" srcId="{8B6B4F07-B7AC-304A-BBAB-3E1852DB0456}" destId="{80234792-1550-F941-A024-885BE63A0F7C}" srcOrd="2" destOrd="0" presId="urn:microsoft.com/office/officeart/2005/8/layout/matrix1"/>
    <dgm:cxn modelId="{E4262CFF-CBAE-2341-8533-4CA958B9C48C}" type="presParOf" srcId="{8B6B4F07-B7AC-304A-BBAB-3E1852DB0456}" destId="{69B44B46-52A6-BA49-8B12-453B77C8B3BC}" srcOrd="3" destOrd="0" presId="urn:microsoft.com/office/officeart/2005/8/layout/matrix1"/>
    <dgm:cxn modelId="{1B5F101E-858A-714B-AC75-05361F743D04}" type="presParOf" srcId="{8B6B4F07-B7AC-304A-BBAB-3E1852DB0456}" destId="{283B269B-C744-4C4C-933E-C16C363E5AFD}" srcOrd="4" destOrd="0" presId="urn:microsoft.com/office/officeart/2005/8/layout/matrix1"/>
    <dgm:cxn modelId="{67690D85-E19A-4C4D-9881-B78D90E3EC00}" type="presParOf" srcId="{8B6B4F07-B7AC-304A-BBAB-3E1852DB0456}" destId="{E70D7979-9558-7446-AE5A-6F45D1E7ECE6}" srcOrd="5" destOrd="0" presId="urn:microsoft.com/office/officeart/2005/8/layout/matrix1"/>
    <dgm:cxn modelId="{EFD585EF-D79E-7149-8335-A4810C7D4EA4}" type="presParOf" srcId="{8B6B4F07-B7AC-304A-BBAB-3E1852DB0456}" destId="{5B4CC37F-0416-014C-96D5-48FA3D32A856}" srcOrd="6" destOrd="0" presId="urn:microsoft.com/office/officeart/2005/8/layout/matrix1"/>
    <dgm:cxn modelId="{D4D8C0EA-FE0A-4948-B650-391FDD00CF21}" type="presParOf" srcId="{8B6B4F07-B7AC-304A-BBAB-3E1852DB0456}" destId="{64A18607-9875-4640-8907-AD4C63154C98}" srcOrd="7" destOrd="0" presId="urn:microsoft.com/office/officeart/2005/8/layout/matrix1"/>
    <dgm:cxn modelId="{46177303-7C4B-1947-A31E-9940B0D6CE53}" type="presParOf" srcId="{68F94F68-C640-1648-A7E1-4B2BBD3C6390}" destId="{CDB711F9-9666-2243-8C74-30E61041FF4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F4967A-D1F4-4FFC-8ED5-E8A3F8F93476}"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F914F6F3-DD78-4207-A2AD-4295DEE0A8B4}">
      <dgm:prSet/>
      <dgm:spPr/>
      <dgm:t>
        <a:bodyPr/>
        <a:lstStyle/>
        <a:p>
          <a:r>
            <a:rPr lang="it-IT" dirty="0">
              <a:latin typeface="Helvetica" pitchFamily="2" charset="0"/>
            </a:rPr>
            <a:t>Poor-</a:t>
          </a:r>
          <a:r>
            <a:rPr lang="it-IT" dirty="0" err="1">
              <a:latin typeface="Helvetica" pitchFamily="2" charset="0"/>
            </a:rPr>
            <a:t>quality</a:t>
          </a:r>
          <a:r>
            <a:rPr lang="it-IT" dirty="0">
              <a:latin typeface="Helvetica" pitchFamily="2" charset="0"/>
            </a:rPr>
            <a:t> / </a:t>
          </a:r>
          <a:r>
            <a:rPr lang="it-IT" dirty="0" err="1">
              <a:latin typeface="Helvetica" pitchFamily="2" charset="0"/>
            </a:rPr>
            <a:t>poorly</a:t>
          </a:r>
          <a:r>
            <a:rPr lang="it-IT" dirty="0">
              <a:latin typeface="Helvetica" pitchFamily="2" charset="0"/>
            </a:rPr>
            <a:t> </a:t>
          </a:r>
          <a:r>
            <a:rPr lang="it-IT" dirty="0" err="1">
              <a:latin typeface="Helvetica" pitchFamily="2" charset="0"/>
            </a:rPr>
            <a:t>digestible</a:t>
          </a:r>
          <a:r>
            <a:rPr lang="it-IT" dirty="0">
              <a:latin typeface="Helvetica" pitchFamily="2" charset="0"/>
            </a:rPr>
            <a:t> </a:t>
          </a:r>
          <a:r>
            <a:rPr lang="it-IT" dirty="0" err="1">
              <a:latin typeface="Helvetica" pitchFamily="2" charset="0"/>
            </a:rPr>
            <a:t>diet</a:t>
          </a:r>
          <a:endParaRPr lang="en-US" dirty="0">
            <a:latin typeface="Helvetica" pitchFamily="2" charset="0"/>
          </a:endParaRPr>
        </a:p>
      </dgm:t>
    </dgm:pt>
    <dgm:pt modelId="{B9B15E84-49D6-4746-94C5-E16CBAE5FEFD}" type="parTrans" cxnId="{A2F33A1B-C3D5-46D3-A534-213207443045}">
      <dgm:prSet/>
      <dgm:spPr/>
      <dgm:t>
        <a:bodyPr/>
        <a:lstStyle/>
        <a:p>
          <a:endParaRPr lang="en-US"/>
        </a:p>
      </dgm:t>
    </dgm:pt>
    <dgm:pt modelId="{2BC37BCE-0867-4EA2-97D2-57868F942498}" type="sibTrans" cxnId="{A2F33A1B-C3D5-46D3-A534-213207443045}">
      <dgm:prSet/>
      <dgm:spPr/>
      <dgm:t>
        <a:bodyPr/>
        <a:lstStyle/>
        <a:p>
          <a:endParaRPr lang="en-US"/>
        </a:p>
      </dgm:t>
    </dgm:pt>
    <dgm:pt modelId="{DA62DCDA-D11F-4951-AF02-D73B14EC3637}">
      <dgm:prSet/>
      <dgm:spPr/>
      <dgm:t>
        <a:bodyPr/>
        <a:lstStyle/>
        <a:p>
          <a:r>
            <a:rPr lang="it-IT">
              <a:latin typeface="Helvetica" pitchFamily="2" charset="0"/>
            </a:rPr>
            <a:t>Food indiscretions</a:t>
          </a:r>
          <a:endParaRPr lang="en-US" dirty="0">
            <a:latin typeface="Helvetica" pitchFamily="2" charset="0"/>
          </a:endParaRPr>
        </a:p>
      </dgm:t>
    </dgm:pt>
    <dgm:pt modelId="{0687291A-4CF7-4BF1-A14F-38CD48A5D4EB}" type="parTrans" cxnId="{B9899E58-8618-4950-BB43-4DA60ACCD391}">
      <dgm:prSet/>
      <dgm:spPr/>
      <dgm:t>
        <a:bodyPr/>
        <a:lstStyle/>
        <a:p>
          <a:endParaRPr lang="en-US"/>
        </a:p>
      </dgm:t>
    </dgm:pt>
    <dgm:pt modelId="{BBABCA6A-46D2-410C-B303-A6149D43D04D}" type="sibTrans" cxnId="{B9899E58-8618-4950-BB43-4DA60ACCD391}">
      <dgm:prSet/>
      <dgm:spPr/>
      <dgm:t>
        <a:bodyPr/>
        <a:lstStyle/>
        <a:p>
          <a:endParaRPr lang="en-US"/>
        </a:p>
      </dgm:t>
    </dgm:pt>
    <dgm:pt modelId="{04A23289-3C1F-4EFF-98D2-F0AEE05A9518}">
      <dgm:prSet/>
      <dgm:spPr/>
      <dgm:t>
        <a:bodyPr/>
        <a:lstStyle/>
        <a:p>
          <a:r>
            <a:rPr lang="it-IT">
              <a:latin typeface="Helvetica" pitchFamily="2" charset="0"/>
            </a:rPr>
            <a:t>Parasites</a:t>
          </a:r>
          <a:endParaRPr lang="en-US" dirty="0">
            <a:latin typeface="Helvetica" pitchFamily="2" charset="0"/>
          </a:endParaRPr>
        </a:p>
      </dgm:t>
    </dgm:pt>
    <dgm:pt modelId="{6E1A9BCE-3191-49A2-8D59-0CB9E0951B25}" type="parTrans" cxnId="{7C895ADB-7D9A-4615-8B77-D6400F2DA091}">
      <dgm:prSet/>
      <dgm:spPr/>
      <dgm:t>
        <a:bodyPr/>
        <a:lstStyle/>
        <a:p>
          <a:endParaRPr lang="en-US"/>
        </a:p>
      </dgm:t>
    </dgm:pt>
    <dgm:pt modelId="{94619283-1003-42BA-9473-25AA65CC7977}" type="sibTrans" cxnId="{7C895ADB-7D9A-4615-8B77-D6400F2DA091}">
      <dgm:prSet/>
      <dgm:spPr/>
      <dgm:t>
        <a:bodyPr/>
        <a:lstStyle/>
        <a:p>
          <a:endParaRPr lang="en-US"/>
        </a:p>
      </dgm:t>
    </dgm:pt>
    <dgm:pt modelId="{CA92D917-386B-4F9F-B0C8-A65E8C4F937F}">
      <dgm:prSet/>
      <dgm:spPr/>
      <dgm:t>
        <a:bodyPr/>
        <a:lstStyle/>
        <a:p>
          <a:r>
            <a:rPr lang="it-IT" err="1">
              <a:latin typeface="Helvetica" pitchFamily="2" charset="0"/>
            </a:rPr>
            <a:t>Medications</a:t>
          </a:r>
          <a:r>
            <a:rPr lang="it-IT">
              <a:latin typeface="Helvetica" pitchFamily="2" charset="0"/>
            </a:rPr>
            <a:t> (Antibiotics</a:t>
          </a:r>
          <a:r>
            <a:rPr lang="it-IT" dirty="0">
              <a:latin typeface="Helvetica" pitchFamily="2" charset="0"/>
            </a:rPr>
            <a:t>, </a:t>
          </a:r>
          <a:r>
            <a:rPr lang="it-IT" dirty="0" err="1">
              <a:latin typeface="Helvetica" pitchFamily="2" charset="0"/>
            </a:rPr>
            <a:t>PPIs</a:t>
          </a:r>
          <a:r>
            <a:rPr lang="it-IT" dirty="0">
              <a:latin typeface="Helvetica" pitchFamily="2" charset="0"/>
            </a:rPr>
            <a:t>)</a:t>
          </a:r>
        </a:p>
        <a:p>
          <a:endParaRPr lang="en-US" dirty="0">
            <a:latin typeface="Helvetica" pitchFamily="2" charset="0"/>
          </a:endParaRPr>
        </a:p>
      </dgm:t>
    </dgm:pt>
    <dgm:pt modelId="{44F917C9-8252-487F-BE19-EC8B918F726F}" type="parTrans" cxnId="{BC088C87-52B6-4B11-A8D3-BB35CD121609}">
      <dgm:prSet/>
      <dgm:spPr/>
      <dgm:t>
        <a:bodyPr/>
        <a:lstStyle/>
        <a:p>
          <a:endParaRPr lang="en-US"/>
        </a:p>
      </dgm:t>
    </dgm:pt>
    <dgm:pt modelId="{F517791D-4CD9-4379-AAE9-1B406AEF550B}" type="sibTrans" cxnId="{BC088C87-52B6-4B11-A8D3-BB35CD121609}">
      <dgm:prSet/>
      <dgm:spPr/>
      <dgm:t>
        <a:bodyPr/>
        <a:lstStyle/>
        <a:p>
          <a:endParaRPr lang="en-US"/>
        </a:p>
      </dgm:t>
    </dgm:pt>
    <dgm:pt modelId="{80014F8D-E2FB-4D54-9879-F315E1C4B97D}">
      <dgm:prSet/>
      <dgm:spPr/>
      <dgm:t>
        <a:bodyPr/>
        <a:lstStyle/>
        <a:p>
          <a:r>
            <a:rPr lang="it-IT">
              <a:latin typeface="Helvetica" pitchFamily="2" charset="0"/>
            </a:rPr>
            <a:t>Viruses</a:t>
          </a:r>
          <a:endParaRPr lang="en-US" dirty="0">
            <a:latin typeface="Helvetica" pitchFamily="2" charset="0"/>
          </a:endParaRPr>
        </a:p>
      </dgm:t>
    </dgm:pt>
    <dgm:pt modelId="{8B319F3B-3F82-430D-820E-E0CD714A9CF9}" type="parTrans" cxnId="{68EA0AF0-CAF2-48CC-8A28-92A5B9C37AB7}">
      <dgm:prSet/>
      <dgm:spPr/>
      <dgm:t>
        <a:bodyPr/>
        <a:lstStyle/>
        <a:p>
          <a:endParaRPr lang="en-US"/>
        </a:p>
      </dgm:t>
    </dgm:pt>
    <dgm:pt modelId="{5F13E6DB-A45A-4C78-A254-407BB49CA599}" type="sibTrans" cxnId="{68EA0AF0-CAF2-48CC-8A28-92A5B9C37AB7}">
      <dgm:prSet/>
      <dgm:spPr/>
      <dgm:t>
        <a:bodyPr/>
        <a:lstStyle/>
        <a:p>
          <a:endParaRPr lang="en-US"/>
        </a:p>
      </dgm:t>
    </dgm:pt>
    <dgm:pt modelId="{948E8E4D-4326-4973-954A-3ABC4A222243}">
      <dgm:prSet/>
      <dgm:spPr/>
      <dgm:t>
        <a:bodyPr/>
        <a:lstStyle/>
        <a:p>
          <a:r>
            <a:rPr lang="it-IT" dirty="0" err="1">
              <a:latin typeface="Helvetica" pitchFamily="2" charset="0"/>
            </a:rPr>
            <a:t>Bacteria</a:t>
          </a:r>
          <a:endParaRPr lang="en-US" dirty="0">
            <a:latin typeface="Helvetica" pitchFamily="2" charset="0"/>
          </a:endParaRPr>
        </a:p>
      </dgm:t>
    </dgm:pt>
    <dgm:pt modelId="{0DE419C6-2C47-47E1-B33A-BC34EEEC0F54}" type="parTrans" cxnId="{06D2ED10-EBDD-44EB-809C-CFF0D3F51325}">
      <dgm:prSet/>
      <dgm:spPr/>
      <dgm:t>
        <a:bodyPr/>
        <a:lstStyle/>
        <a:p>
          <a:endParaRPr lang="en-US"/>
        </a:p>
      </dgm:t>
    </dgm:pt>
    <dgm:pt modelId="{4F40DDA4-DB71-4369-AC2C-F2CA14D447B2}" type="sibTrans" cxnId="{06D2ED10-EBDD-44EB-809C-CFF0D3F51325}">
      <dgm:prSet/>
      <dgm:spPr/>
      <dgm:t>
        <a:bodyPr/>
        <a:lstStyle/>
        <a:p>
          <a:endParaRPr lang="en-US"/>
        </a:p>
      </dgm:t>
    </dgm:pt>
    <dgm:pt modelId="{6DB37495-7081-41E9-9B64-1D6C28F40E56}" type="pres">
      <dgm:prSet presAssocID="{E7F4967A-D1F4-4FFC-8ED5-E8A3F8F93476}" presName="root" presStyleCnt="0">
        <dgm:presLayoutVars>
          <dgm:dir/>
          <dgm:resizeHandles val="exact"/>
        </dgm:presLayoutVars>
      </dgm:prSet>
      <dgm:spPr/>
      <dgm:t>
        <a:bodyPr/>
        <a:lstStyle/>
        <a:p>
          <a:endParaRPr lang="it-IT"/>
        </a:p>
      </dgm:t>
    </dgm:pt>
    <dgm:pt modelId="{4D06D7EB-E698-4F17-8BF9-810223ED5689}" type="pres">
      <dgm:prSet presAssocID="{E7F4967A-D1F4-4FFC-8ED5-E8A3F8F93476}" presName="container" presStyleCnt="0">
        <dgm:presLayoutVars>
          <dgm:dir/>
          <dgm:resizeHandles val="exact"/>
        </dgm:presLayoutVars>
      </dgm:prSet>
      <dgm:spPr/>
    </dgm:pt>
    <dgm:pt modelId="{663A831B-2BD3-42DC-B8FD-A711065EE2F8}" type="pres">
      <dgm:prSet presAssocID="{F914F6F3-DD78-4207-A2AD-4295DEE0A8B4}" presName="compNode" presStyleCnt="0"/>
      <dgm:spPr/>
    </dgm:pt>
    <dgm:pt modelId="{345057DF-0FEA-4D04-87B7-B3CB7ECA1B51}" type="pres">
      <dgm:prSet presAssocID="{F914F6F3-DD78-4207-A2AD-4295DEE0A8B4}" presName="iconBgRect" presStyleLbl="bgShp" presStyleIdx="0" presStyleCnt="6"/>
      <dgm:spPr/>
    </dgm:pt>
    <dgm:pt modelId="{03D2029F-55E4-40B4-91E0-44FE9DB015E1}" type="pres">
      <dgm:prSet presAssocID="{F914F6F3-DD78-4207-A2AD-4295DEE0A8B4}" presName="iconRect" presStyleLbl="node1" presStyleIdx="0"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1"/>
              </a:ext>
            </a:extLst>
          </a:blip>
          <a:stretch>
            <a:fillRect/>
          </a:stretch>
        </a:blipFill>
        <a:ln>
          <a:noFill/>
        </a:ln>
      </dgm:spPr>
      <dgm:extLst>
        <a:ext uri="{E40237B7-FDA0-4F09-8148-C483321AD2D9}">
          <dgm14:cNvPr xmlns:dgm14="http://schemas.microsoft.com/office/drawing/2010/diagram" id="0" name="" descr="Table Setting"/>
        </a:ext>
      </dgm:extLst>
    </dgm:pt>
    <dgm:pt modelId="{19BB0304-B6D9-4FBC-BB88-8FE856BF86E1}" type="pres">
      <dgm:prSet presAssocID="{F914F6F3-DD78-4207-A2AD-4295DEE0A8B4}" presName="spaceRect" presStyleCnt="0"/>
      <dgm:spPr/>
    </dgm:pt>
    <dgm:pt modelId="{EF974921-1438-43AE-9596-6279DD756599}" type="pres">
      <dgm:prSet presAssocID="{F914F6F3-DD78-4207-A2AD-4295DEE0A8B4}" presName="textRect" presStyleLbl="revTx" presStyleIdx="0" presStyleCnt="6" custLinFactX="66225" custLinFactNeighborX="100000" custLinFactNeighborY="6345">
        <dgm:presLayoutVars>
          <dgm:chMax val="1"/>
          <dgm:chPref val="1"/>
        </dgm:presLayoutVars>
      </dgm:prSet>
      <dgm:spPr/>
      <dgm:t>
        <a:bodyPr/>
        <a:lstStyle/>
        <a:p>
          <a:endParaRPr lang="it-IT"/>
        </a:p>
      </dgm:t>
    </dgm:pt>
    <dgm:pt modelId="{EA28FB87-FFA3-4AB6-940D-C7F0CFFA8A0C}" type="pres">
      <dgm:prSet presAssocID="{2BC37BCE-0867-4EA2-97D2-57868F942498}" presName="sibTrans" presStyleLbl="sibTrans2D1" presStyleIdx="0" presStyleCnt="0"/>
      <dgm:spPr/>
      <dgm:t>
        <a:bodyPr/>
        <a:lstStyle/>
        <a:p>
          <a:endParaRPr lang="it-IT"/>
        </a:p>
      </dgm:t>
    </dgm:pt>
    <dgm:pt modelId="{4CD61DEC-5DFC-4E30-9A9C-5F4B06CD03EB}" type="pres">
      <dgm:prSet presAssocID="{DA62DCDA-D11F-4951-AF02-D73B14EC3637}" presName="compNode" presStyleCnt="0"/>
      <dgm:spPr/>
    </dgm:pt>
    <dgm:pt modelId="{E2AD2C2A-8A57-4BC0-BE8A-146ACF777714}" type="pres">
      <dgm:prSet presAssocID="{DA62DCDA-D11F-4951-AF02-D73B14EC3637}" presName="iconBgRect" presStyleLbl="bgShp" presStyleIdx="1" presStyleCnt="6"/>
      <dgm:spPr/>
    </dgm:pt>
    <dgm:pt modelId="{E70B367C-0D9D-4E45-A732-96D58BCE98E4}" type="pres">
      <dgm:prSet presAssocID="{DA62DCDA-D11F-4951-AF02-D73B14EC3637}" presName="iconRect" presStyleLbl="node1" presStyleIdx="1"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Cooked Turkey"/>
        </a:ext>
      </dgm:extLst>
    </dgm:pt>
    <dgm:pt modelId="{CFCA9CF8-EBBC-4F4D-A843-397493EB9196}" type="pres">
      <dgm:prSet presAssocID="{DA62DCDA-D11F-4951-AF02-D73B14EC3637}" presName="spaceRect" presStyleCnt="0"/>
      <dgm:spPr/>
    </dgm:pt>
    <dgm:pt modelId="{D712CEB0-F6A9-43F7-A260-E62BDC466171}" type="pres">
      <dgm:prSet presAssocID="{DA62DCDA-D11F-4951-AF02-D73B14EC3637}" presName="textRect" presStyleLbl="revTx" presStyleIdx="1" presStyleCnt="6" custLinFactX="-71210" custLinFactNeighborX="-100000" custLinFactNeighborY="6345">
        <dgm:presLayoutVars>
          <dgm:chMax val="1"/>
          <dgm:chPref val="1"/>
        </dgm:presLayoutVars>
      </dgm:prSet>
      <dgm:spPr/>
      <dgm:t>
        <a:bodyPr/>
        <a:lstStyle/>
        <a:p>
          <a:endParaRPr lang="it-IT"/>
        </a:p>
      </dgm:t>
    </dgm:pt>
    <dgm:pt modelId="{785387BD-4D37-4CDA-ADA0-E01585EC706E}" type="pres">
      <dgm:prSet presAssocID="{BBABCA6A-46D2-410C-B303-A6149D43D04D}" presName="sibTrans" presStyleLbl="sibTrans2D1" presStyleIdx="0" presStyleCnt="0"/>
      <dgm:spPr/>
      <dgm:t>
        <a:bodyPr/>
        <a:lstStyle/>
        <a:p>
          <a:endParaRPr lang="it-IT"/>
        </a:p>
      </dgm:t>
    </dgm:pt>
    <dgm:pt modelId="{70890275-89F7-434D-AD98-331FFCDCB0EB}" type="pres">
      <dgm:prSet presAssocID="{04A23289-3C1F-4EFF-98D2-F0AEE05A9518}" presName="compNode" presStyleCnt="0"/>
      <dgm:spPr/>
    </dgm:pt>
    <dgm:pt modelId="{3810AC4E-DC23-4789-AC8E-B7995A1F0062}" type="pres">
      <dgm:prSet presAssocID="{04A23289-3C1F-4EFF-98D2-F0AEE05A9518}" presName="iconBgRect" presStyleLbl="bgShp" presStyleIdx="2" presStyleCnt="6"/>
      <dgm:spPr/>
    </dgm:pt>
    <dgm:pt modelId="{318BB465-2037-4742-9B8A-C4480B80BA52}" type="pres">
      <dgm:prSet presAssocID="{04A23289-3C1F-4EFF-98D2-F0AEE05A9518}" presName="iconRect" presStyleLbl="node1" presStyleIdx="2"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a:blipFill>
        <a:ln>
          <a:noFill/>
        </a:ln>
      </dgm:spPr>
      <dgm:extLst>
        <a:ext uri="{E40237B7-FDA0-4F09-8148-C483321AD2D9}">
          <dgm14:cNvPr xmlns:dgm14="http://schemas.microsoft.com/office/drawing/2010/diagram" id="0" name="" descr="Lady bug"/>
        </a:ext>
      </dgm:extLst>
    </dgm:pt>
    <dgm:pt modelId="{F002EE3F-C02B-4853-84A8-48F7AB0F6F42}" type="pres">
      <dgm:prSet presAssocID="{04A23289-3C1F-4EFF-98D2-F0AEE05A9518}" presName="spaceRect" presStyleCnt="0"/>
      <dgm:spPr/>
    </dgm:pt>
    <dgm:pt modelId="{6D32423C-6BB9-4771-A333-8BF5EFF69AA7}" type="pres">
      <dgm:prSet presAssocID="{04A23289-3C1F-4EFF-98D2-F0AEE05A9518}" presName="textRect" presStyleLbl="revTx" presStyleIdx="2" presStyleCnt="6">
        <dgm:presLayoutVars>
          <dgm:chMax val="1"/>
          <dgm:chPref val="1"/>
        </dgm:presLayoutVars>
      </dgm:prSet>
      <dgm:spPr/>
      <dgm:t>
        <a:bodyPr/>
        <a:lstStyle/>
        <a:p>
          <a:endParaRPr lang="it-IT"/>
        </a:p>
      </dgm:t>
    </dgm:pt>
    <dgm:pt modelId="{24D73349-2DBA-45AC-A1C9-08A1098994FC}" type="pres">
      <dgm:prSet presAssocID="{94619283-1003-42BA-9473-25AA65CC7977}" presName="sibTrans" presStyleLbl="sibTrans2D1" presStyleIdx="0" presStyleCnt="0"/>
      <dgm:spPr/>
      <dgm:t>
        <a:bodyPr/>
        <a:lstStyle/>
        <a:p>
          <a:endParaRPr lang="it-IT"/>
        </a:p>
      </dgm:t>
    </dgm:pt>
    <dgm:pt modelId="{12C1E4E9-2509-4261-B68D-DFCFB31305D7}" type="pres">
      <dgm:prSet presAssocID="{CA92D917-386B-4F9F-B0C8-A65E8C4F937F}" presName="compNode" presStyleCnt="0"/>
      <dgm:spPr/>
    </dgm:pt>
    <dgm:pt modelId="{7AFF3459-85EE-431F-AE2C-7A802BE457A3}" type="pres">
      <dgm:prSet presAssocID="{CA92D917-386B-4F9F-B0C8-A65E8C4F937F}" presName="iconBgRect" presStyleLbl="bgShp" presStyleIdx="3" presStyleCnt="6"/>
      <dgm:spPr/>
    </dgm:pt>
    <dgm:pt modelId="{4FE6B7E0-1303-4491-A6E3-7614C1C3C29B}" type="pres">
      <dgm:prSet presAssocID="{CA92D917-386B-4F9F-B0C8-A65E8C4F937F}" presName="iconRect" presStyleLbl="node1" presStyleIdx="3"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id="0" name="" descr="Medicine"/>
        </a:ext>
      </dgm:extLst>
    </dgm:pt>
    <dgm:pt modelId="{969DB630-A3FA-4AD9-9A5C-6E3F0D8ACC8F}" type="pres">
      <dgm:prSet presAssocID="{CA92D917-386B-4F9F-B0C8-A65E8C4F937F}" presName="spaceRect" presStyleCnt="0"/>
      <dgm:spPr/>
    </dgm:pt>
    <dgm:pt modelId="{5738385A-CF97-4E42-AE6B-56B0F80FBB66}" type="pres">
      <dgm:prSet presAssocID="{CA92D917-386B-4F9F-B0C8-A65E8C4F937F}" presName="textRect" presStyleLbl="revTx" presStyleIdx="3" presStyleCnt="6">
        <dgm:presLayoutVars>
          <dgm:chMax val="1"/>
          <dgm:chPref val="1"/>
        </dgm:presLayoutVars>
      </dgm:prSet>
      <dgm:spPr/>
      <dgm:t>
        <a:bodyPr/>
        <a:lstStyle/>
        <a:p>
          <a:endParaRPr lang="it-IT"/>
        </a:p>
      </dgm:t>
    </dgm:pt>
    <dgm:pt modelId="{243D73D2-5504-4E47-AA6A-21937926CD1F}" type="pres">
      <dgm:prSet presAssocID="{F517791D-4CD9-4379-AAE9-1B406AEF550B}" presName="sibTrans" presStyleLbl="sibTrans2D1" presStyleIdx="0" presStyleCnt="0"/>
      <dgm:spPr/>
      <dgm:t>
        <a:bodyPr/>
        <a:lstStyle/>
        <a:p>
          <a:endParaRPr lang="it-IT"/>
        </a:p>
      </dgm:t>
    </dgm:pt>
    <dgm:pt modelId="{1FBEFA74-CE1B-4FE2-8B42-65ACAB353CF6}" type="pres">
      <dgm:prSet presAssocID="{80014F8D-E2FB-4D54-9879-F315E1C4B97D}" presName="compNode" presStyleCnt="0"/>
      <dgm:spPr/>
    </dgm:pt>
    <dgm:pt modelId="{0957AE49-7122-49AA-A754-DB76B873A17A}" type="pres">
      <dgm:prSet presAssocID="{80014F8D-E2FB-4D54-9879-F315E1C4B97D}" presName="iconBgRect" presStyleLbl="bgShp" presStyleIdx="4" presStyleCnt="6"/>
      <dgm:spPr/>
    </dgm:pt>
    <dgm:pt modelId="{09AB5537-031A-4A66-BFB3-B34D829A1078}" type="pres">
      <dgm:prSet presAssocID="{80014F8D-E2FB-4D54-9879-F315E1C4B97D}" presName="iconRect" presStyleLbl="node1" presStyleIdx="4"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a:blipFill>
        <a:ln>
          <a:noFill/>
        </a:ln>
      </dgm:spPr>
      <dgm:extLst>
        <a:ext uri="{E40237B7-FDA0-4F09-8148-C483321AD2D9}">
          <dgm14:cNvPr xmlns:dgm14="http://schemas.microsoft.com/office/drawing/2010/diagram" id="0" name="" descr="DNA"/>
        </a:ext>
      </dgm:extLst>
    </dgm:pt>
    <dgm:pt modelId="{63994AB5-C591-4459-97F2-D699FFB7B9DA}" type="pres">
      <dgm:prSet presAssocID="{80014F8D-E2FB-4D54-9879-F315E1C4B97D}" presName="spaceRect" presStyleCnt="0"/>
      <dgm:spPr/>
    </dgm:pt>
    <dgm:pt modelId="{BF41C50E-3FF7-4A16-8CDF-EE1DEBFF7F9E}" type="pres">
      <dgm:prSet presAssocID="{80014F8D-E2FB-4D54-9879-F315E1C4B97D}" presName="textRect" presStyleLbl="revTx" presStyleIdx="4" presStyleCnt="6">
        <dgm:presLayoutVars>
          <dgm:chMax val="1"/>
          <dgm:chPref val="1"/>
        </dgm:presLayoutVars>
      </dgm:prSet>
      <dgm:spPr/>
      <dgm:t>
        <a:bodyPr/>
        <a:lstStyle/>
        <a:p>
          <a:endParaRPr lang="it-IT"/>
        </a:p>
      </dgm:t>
    </dgm:pt>
    <dgm:pt modelId="{7A12D6E3-28ED-4DB3-B751-82951B4EEB7B}" type="pres">
      <dgm:prSet presAssocID="{5F13E6DB-A45A-4C78-A254-407BB49CA599}" presName="sibTrans" presStyleLbl="sibTrans2D1" presStyleIdx="0" presStyleCnt="0"/>
      <dgm:spPr/>
      <dgm:t>
        <a:bodyPr/>
        <a:lstStyle/>
        <a:p>
          <a:endParaRPr lang="it-IT"/>
        </a:p>
      </dgm:t>
    </dgm:pt>
    <dgm:pt modelId="{9DCCC09A-C1A7-49FB-A2A0-94E5AD952EF3}" type="pres">
      <dgm:prSet presAssocID="{948E8E4D-4326-4973-954A-3ABC4A222243}" presName="compNode" presStyleCnt="0"/>
      <dgm:spPr/>
    </dgm:pt>
    <dgm:pt modelId="{4DBC46BC-77A8-48AA-B077-F1F2C84B67FE}" type="pres">
      <dgm:prSet presAssocID="{948E8E4D-4326-4973-954A-3ABC4A222243}" presName="iconBgRect" presStyleLbl="bgShp" presStyleIdx="5" presStyleCnt="6"/>
      <dgm:spPr/>
    </dgm:pt>
    <dgm:pt modelId="{66369800-1A3D-4EBF-A798-B221F0E4841C}" type="pres">
      <dgm:prSet presAssocID="{948E8E4D-4326-4973-954A-3ABC4A222243}" presName="iconRect" presStyleLbl="node1" presStyleIdx="5" presStyleCnt="6"/>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a:noFill/>
        </a:ln>
      </dgm:spPr>
      <dgm:extLst>
        <a:ext uri="{E40237B7-FDA0-4F09-8148-C483321AD2D9}">
          <dgm14:cNvPr xmlns:dgm14="http://schemas.microsoft.com/office/drawing/2010/diagram" id="0" name="" descr="Microscope"/>
        </a:ext>
      </dgm:extLst>
    </dgm:pt>
    <dgm:pt modelId="{235A20B7-333B-430F-A6CC-66C3193B849A}" type="pres">
      <dgm:prSet presAssocID="{948E8E4D-4326-4973-954A-3ABC4A222243}" presName="spaceRect" presStyleCnt="0"/>
      <dgm:spPr/>
    </dgm:pt>
    <dgm:pt modelId="{848112E3-3BD6-4906-A1BF-701990356936}" type="pres">
      <dgm:prSet presAssocID="{948E8E4D-4326-4973-954A-3ABC4A222243}" presName="textRect" presStyleLbl="revTx" presStyleIdx="5" presStyleCnt="6">
        <dgm:presLayoutVars>
          <dgm:chMax val="1"/>
          <dgm:chPref val="1"/>
        </dgm:presLayoutVars>
      </dgm:prSet>
      <dgm:spPr/>
      <dgm:t>
        <a:bodyPr/>
        <a:lstStyle/>
        <a:p>
          <a:endParaRPr lang="it-IT"/>
        </a:p>
      </dgm:t>
    </dgm:pt>
  </dgm:ptLst>
  <dgm:cxnLst>
    <dgm:cxn modelId="{98B76239-3A17-9F46-A269-3537BB09C05B}" type="presOf" srcId="{CA92D917-386B-4F9F-B0C8-A65E8C4F937F}" destId="{5738385A-CF97-4E42-AE6B-56B0F80FBB66}" srcOrd="0" destOrd="0" presId="urn:microsoft.com/office/officeart/2018/2/layout/IconCircleList"/>
    <dgm:cxn modelId="{4F146716-200E-9944-AEE3-41314A48C382}" type="presOf" srcId="{F914F6F3-DD78-4207-A2AD-4295DEE0A8B4}" destId="{EF974921-1438-43AE-9596-6279DD756599}" srcOrd="0" destOrd="0" presId="urn:microsoft.com/office/officeart/2018/2/layout/IconCircleList"/>
    <dgm:cxn modelId="{A2F33A1B-C3D5-46D3-A534-213207443045}" srcId="{E7F4967A-D1F4-4FFC-8ED5-E8A3F8F93476}" destId="{F914F6F3-DD78-4207-A2AD-4295DEE0A8B4}" srcOrd="0" destOrd="0" parTransId="{B9B15E84-49D6-4746-94C5-E16CBAE5FEFD}" sibTransId="{2BC37BCE-0867-4EA2-97D2-57868F942498}"/>
    <dgm:cxn modelId="{BA1D71B3-2E65-5243-8EF8-8C603E7576C9}" type="presOf" srcId="{04A23289-3C1F-4EFF-98D2-F0AEE05A9518}" destId="{6D32423C-6BB9-4771-A333-8BF5EFF69AA7}" srcOrd="0" destOrd="0" presId="urn:microsoft.com/office/officeart/2018/2/layout/IconCircleList"/>
    <dgm:cxn modelId="{68EA0AF0-CAF2-48CC-8A28-92A5B9C37AB7}" srcId="{E7F4967A-D1F4-4FFC-8ED5-E8A3F8F93476}" destId="{80014F8D-E2FB-4D54-9879-F315E1C4B97D}" srcOrd="4" destOrd="0" parTransId="{8B319F3B-3F82-430D-820E-E0CD714A9CF9}" sibTransId="{5F13E6DB-A45A-4C78-A254-407BB49CA599}"/>
    <dgm:cxn modelId="{6E0D6225-BC99-114E-9338-6A5C76283C5B}" type="presOf" srcId="{80014F8D-E2FB-4D54-9879-F315E1C4B97D}" destId="{BF41C50E-3FF7-4A16-8CDF-EE1DEBFF7F9E}" srcOrd="0" destOrd="0" presId="urn:microsoft.com/office/officeart/2018/2/layout/IconCircleList"/>
    <dgm:cxn modelId="{50D296E5-BA21-954F-9A81-96DD91BF48C8}" type="presOf" srcId="{DA62DCDA-D11F-4951-AF02-D73B14EC3637}" destId="{D712CEB0-F6A9-43F7-A260-E62BDC466171}" srcOrd="0" destOrd="0" presId="urn:microsoft.com/office/officeart/2018/2/layout/IconCircleList"/>
    <dgm:cxn modelId="{6D7C9B9E-2A1D-944A-9D71-F7287E8B9AAC}" type="presOf" srcId="{948E8E4D-4326-4973-954A-3ABC4A222243}" destId="{848112E3-3BD6-4906-A1BF-701990356936}" srcOrd="0" destOrd="0" presId="urn:microsoft.com/office/officeart/2018/2/layout/IconCircleList"/>
    <dgm:cxn modelId="{42255C58-68C5-014E-9338-D1A9C353AE0E}" type="presOf" srcId="{BBABCA6A-46D2-410C-B303-A6149D43D04D}" destId="{785387BD-4D37-4CDA-ADA0-E01585EC706E}" srcOrd="0" destOrd="0" presId="urn:microsoft.com/office/officeart/2018/2/layout/IconCircleList"/>
    <dgm:cxn modelId="{273F6E17-726B-2A42-80DE-4A9780AF90E0}" type="presOf" srcId="{94619283-1003-42BA-9473-25AA65CC7977}" destId="{24D73349-2DBA-45AC-A1C9-08A1098994FC}" srcOrd="0" destOrd="0" presId="urn:microsoft.com/office/officeart/2018/2/layout/IconCircleList"/>
    <dgm:cxn modelId="{13D1FF77-636E-D74E-9BE6-6346A7D6D293}" type="presOf" srcId="{5F13E6DB-A45A-4C78-A254-407BB49CA599}" destId="{7A12D6E3-28ED-4DB3-B751-82951B4EEB7B}" srcOrd="0" destOrd="0" presId="urn:microsoft.com/office/officeart/2018/2/layout/IconCircleList"/>
    <dgm:cxn modelId="{06D2ED10-EBDD-44EB-809C-CFF0D3F51325}" srcId="{E7F4967A-D1F4-4FFC-8ED5-E8A3F8F93476}" destId="{948E8E4D-4326-4973-954A-3ABC4A222243}" srcOrd="5" destOrd="0" parTransId="{0DE419C6-2C47-47E1-B33A-BC34EEEC0F54}" sibTransId="{4F40DDA4-DB71-4369-AC2C-F2CA14D447B2}"/>
    <dgm:cxn modelId="{BC088C87-52B6-4B11-A8D3-BB35CD121609}" srcId="{E7F4967A-D1F4-4FFC-8ED5-E8A3F8F93476}" destId="{CA92D917-386B-4F9F-B0C8-A65E8C4F937F}" srcOrd="3" destOrd="0" parTransId="{44F917C9-8252-487F-BE19-EC8B918F726F}" sibTransId="{F517791D-4CD9-4379-AAE9-1B406AEF550B}"/>
    <dgm:cxn modelId="{7C895ADB-7D9A-4615-8B77-D6400F2DA091}" srcId="{E7F4967A-D1F4-4FFC-8ED5-E8A3F8F93476}" destId="{04A23289-3C1F-4EFF-98D2-F0AEE05A9518}" srcOrd="2" destOrd="0" parTransId="{6E1A9BCE-3191-49A2-8D59-0CB9E0951B25}" sibTransId="{94619283-1003-42BA-9473-25AA65CC7977}"/>
    <dgm:cxn modelId="{B9899E58-8618-4950-BB43-4DA60ACCD391}" srcId="{E7F4967A-D1F4-4FFC-8ED5-E8A3F8F93476}" destId="{DA62DCDA-D11F-4951-AF02-D73B14EC3637}" srcOrd="1" destOrd="0" parTransId="{0687291A-4CF7-4BF1-A14F-38CD48A5D4EB}" sibTransId="{BBABCA6A-46D2-410C-B303-A6149D43D04D}"/>
    <dgm:cxn modelId="{3CE021F0-40BD-D942-8796-DD1D6DA9A4AC}" type="presOf" srcId="{F517791D-4CD9-4379-AAE9-1B406AEF550B}" destId="{243D73D2-5504-4E47-AA6A-21937926CD1F}" srcOrd="0" destOrd="0" presId="urn:microsoft.com/office/officeart/2018/2/layout/IconCircleList"/>
    <dgm:cxn modelId="{318A3ACC-11EF-B241-9E48-02EA87F01926}" type="presOf" srcId="{2BC37BCE-0867-4EA2-97D2-57868F942498}" destId="{EA28FB87-FFA3-4AB6-940D-C7F0CFFA8A0C}" srcOrd="0" destOrd="0" presId="urn:microsoft.com/office/officeart/2018/2/layout/IconCircleList"/>
    <dgm:cxn modelId="{A8F77C08-EABE-4B44-9878-DDDA3B0FC03A}" type="presOf" srcId="{E7F4967A-D1F4-4FFC-8ED5-E8A3F8F93476}" destId="{6DB37495-7081-41E9-9B64-1D6C28F40E56}" srcOrd="0" destOrd="0" presId="urn:microsoft.com/office/officeart/2018/2/layout/IconCircleList"/>
    <dgm:cxn modelId="{774030EA-4DBE-F145-AE07-497BDC8AAEAD}" type="presParOf" srcId="{6DB37495-7081-41E9-9B64-1D6C28F40E56}" destId="{4D06D7EB-E698-4F17-8BF9-810223ED5689}" srcOrd="0" destOrd="0" presId="urn:microsoft.com/office/officeart/2018/2/layout/IconCircleList"/>
    <dgm:cxn modelId="{BF2A2DE1-0D2A-4947-83DE-0EF00740AA06}" type="presParOf" srcId="{4D06D7EB-E698-4F17-8BF9-810223ED5689}" destId="{663A831B-2BD3-42DC-B8FD-A711065EE2F8}" srcOrd="0" destOrd="0" presId="urn:microsoft.com/office/officeart/2018/2/layout/IconCircleList"/>
    <dgm:cxn modelId="{D1C95D05-BA1A-B044-8234-AD3D3B477F08}" type="presParOf" srcId="{663A831B-2BD3-42DC-B8FD-A711065EE2F8}" destId="{345057DF-0FEA-4D04-87B7-B3CB7ECA1B51}" srcOrd="0" destOrd="0" presId="urn:microsoft.com/office/officeart/2018/2/layout/IconCircleList"/>
    <dgm:cxn modelId="{6F7FFF69-8918-9A4E-A318-6AC5D59C4FB7}" type="presParOf" srcId="{663A831B-2BD3-42DC-B8FD-A711065EE2F8}" destId="{03D2029F-55E4-40B4-91E0-44FE9DB015E1}" srcOrd="1" destOrd="0" presId="urn:microsoft.com/office/officeart/2018/2/layout/IconCircleList"/>
    <dgm:cxn modelId="{4762BE68-C1DD-BC42-8BC2-8F96337BD23A}" type="presParOf" srcId="{663A831B-2BD3-42DC-B8FD-A711065EE2F8}" destId="{19BB0304-B6D9-4FBC-BB88-8FE856BF86E1}" srcOrd="2" destOrd="0" presId="urn:microsoft.com/office/officeart/2018/2/layout/IconCircleList"/>
    <dgm:cxn modelId="{16467498-632A-D845-B3F8-4B6F61FB1CC8}" type="presParOf" srcId="{663A831B-2BD3-42DC-B8FD-A711065EE2F8}" destId="{EF974921-1438-43AE-9596-6279DD756599}" srcOrd="3" destOrd="0" presId="urn:microsoft.com/office/officeart/2018/2/layout/IconCircleList"/>
    <dgm:cxn modelId="{0DF9BD5E-F38D-5445-B2B8-B957E4FE8A71}" type="presParOf" srcId="{4D06D7EB-E698-4F17-8BF9-810223ED5689}" destId="{EA28FB87-FFA3-4AB6-940D-C7F0CFFA8A0C}" srcOrd="1" destOrd="0" presId="urn:microsoft.com/office/officeart/2018/2/layout/IconCircleList"/>
    <dgm:cxn modelId="{D0DDCF72-5253-ED40-AD43-9A8A76AF9CAA}" type="presParOf" srcId="{4D06D7EB-E698-4F17-8BF9-810223ED5689}" destId="{4CD61DEC-5DFC-4E30-9A9C-5F4B06CD03EB}" srcOrd="2" destOrd="0" presId="urn:microsoft.com/office/officeart/2018/2/layout/IconCircleList"/>
    <dgm:cxn modelId="{264A330A-0D4E-C443-BCDD-9F522FF9E2B0}" type="presParOf" srcId="{4CD61DEC-5DFC-4E30-9A9C-5F4B06CD03EB}" destId="{E2AD2C2A-8A57-4BC0-BE8A-146ACF777714}" srcOrd="0" destOrd="0" presId="urn:microsoft.com/office/officeart/2018/2/layout/IconCircleList"/>
    <dgm:cxn modelId="{57A29597-7423-AE49-B8A7-C939A201BC31}" type="presParOf" srcId="{4CD61DEC-5DFC-4E30-9A9C-5F4B06CD03EB}" destId="{E70B367C-0D9D-4E45-A732-96D58BCE98E4}" srcOrd="1" destOrd="0" presId="urn:microsoft.com/office/officeart/2018/2/layout/IconCircleList"/>
    <dgm:cxn modelId="{11BB6ED8-EBB3-B94D-A5E3-6E9EE3B6A5A2}" type="presParOf" srcId="{4CD61DEC-5DFC-4E30-9A9C-5F4B06CD03EB}" destId="{CFCA9CF8-EBBC-4F4D-A843-397493EB9196}" srcOrd="2" destOrd="0" presId="urn:microsoft.com/office/officeart/2018/2/layout/IconCircleList"/>
    <dgm:cxn modelId="{8DC85757-8951-7043-86C6-87BFA1D3F65E}" type="presParOf" srcId="{4CD61DEC-5DFC-4E30-9A9C-5F4B06CD03EB}" destId="{D712CEB0-F6A9-43F7-A260-E62BDC466171}" srcOrd="3" destOrd="0" presId="urn:microsoft.com/office/officeart/2018/2/layout/IconCircleList"/>
    <dgm:cxn modelId="{6CA18498-1966-BC4B-BA6A-1BC756015E73}" type="presParOf" srcId="{4D06D7EB-E698-4F17-8BF9-810223ED5689}" destId="{785387BD-4D37-4CDA-ADA0-E01585EC706E}" srcOrd="3" destOrd="0" presId="urn:microsoft.com/office/officeart/2018/2/layout/IconCircleList"/>
    <dgm:cxn modelId="{931659EA-10F2-3041-B40D-49D8B1717CD9}" type="presParOf" srcId="{4D06D7EB-E698-4F17-8BF9-810223ED5689}" destId="{70890275-89F7-434D-AD98-331FFCDCB0EB}" srcOrd="4" destOrd="0" presId="urn:microsoft.com/office/officeart/2018/2/layout/IconCircleList"/>
    <dgm:cxn modelId="{B27FDA61-943A-E348-AE6A-E3C3CBAB9A8F}" type="presParOf" srcId="{70890275-89F7-434D-AD98-331FFCDCB0EB}" destId="{3810AC4E-DC23-4789-AC8E-B7995A1F0062}" srcOrd="0" destOrd="0" presId="urn:microsoft.com/office/officeart/2018/2/layout/IconCircleList"/>
    <dgm:cxn modelId="{2B722B2D-84AC-5048-A125-D46E7E571751}" type="presParOf" srcId="{70890275-89F7-434D-AD98-331FFCDCB0EB}" destId="{318BB465-2037-4742-9B8A-C4480B80BA52}" srcOrd="1" destOrd="0" presId="urn:microsoft.com/office/officeart/2018/2/layout/IconCircleList"/>
    <dgm:cxn modelId="{DE779F43-6DC0-244A-8F87-295A14C5D135}" type="presParOf" srcId="{70890275-89F7-434D-AD98-331FFCDCB0EB}" destId="{F002EE3F-C02B-4853-84A8-48F7AB0F6F42}" srcOrd="2" destOrd="0" presId="urn:microsoft.com/office/officeart/2018/2/layout/IconCircleList"/>
    <dgm:cxn modelId="{35D5FFBB-A462-8542-A50D-0F7BB85AFAE0}" type="presParOf" srcId="{70890275-89F7-434D-AD98-331FFCDCB0EB}" destId="{6D32423C-6BB9-4771-A333-8BF5EFF69AA7}" srcOrd="3" destOrd="0" presId="urn:microsoft.com/office/officeart/2018/2/layout/IconCircleList"/>
    <dgm:cxn modelId="{47F1EC54-FB20-274A-8AEF-C128A705E6A2}" type="presParOf" srcId="{4D06D7EB-E698-4F17-8BF9-810223ED5689}" destId="{24D73349-2DBA-45AC-A1C9-08A1098994FC}" srcOrd="5" destOrd="0" presId="urn:microsoft.com/office/officeart/2018/2/layout/IconCircleList"/>
    <dgm:cxn modelId="{8D53B0F5-22C6-B640-A10A-682E78FED2C9}" type="presParOf" srcId="{4D06D7EB-E698-4F17-8BF9-810223ED5689}" destId="{12C1E4E9-2509-4261-B68D-DFCFB31305D7}" srcOrd="6" destOrd="0" presId="urn:microsoft.com/office/officeart/2018/2/layout/IconCircleList"/>
    <dgm:cxn modelId="{A0FD9388-EAD1-0542-A85F-585F30D450B1}" type="presParOf" srcId="{12C1E4E9-2509-4261-B68D-DFCFB31305D7}" destId="{7AFF3459-85EE-431F-AE2C-7A802BE457A3}" srcOrd="0" destOrd="0" presId="urn:microsoft.com/office/officeart/2018/2/layout/IconCircleList"/>
    <dgm:cxn modelId="{4AE850DC-5778-ED47-AD9E-374135ABABEE}" type="presParOf" srcId="{12C1E4E9-2509-4261-B68D-DFCFB31305D7}" destId="{4FE6B7E0-1303-4491-A6E3-7614C1C3C29B}" srcOrd="1" destOrd="0" presId="urn:microsoft.com/office/officeart/2018/2/layout/IconCircleList"/>
    <dgm:cxn modelId="{F1B49BF2-DA71-2549-BB73-6EA39A7B8646}" type="presParOf" srcId="{12C1E4E9-2509-4261-B68D-DFCFB31305D7}" destId="{969DB630-A3FA-4AD9-9A5C-6E3F0D8ACC8F}" srcOrd="2" destOrd="0" presId="urn:microsoft.com/office/officeart/2018/2/layout/IconCircleList"/>
    <dgm:cxn modelId="{421F24D8-399E-8A4E-B334-6D8922F40770}" type="presParOf" srcId="{12C1E4E9-2509-4261-B68D-DFCFB31305D7}" destId="{5738385A-CF97-4E42-AE6B-56B0F80FBB66}" srcOrd="3" destOrd="0" presId="urn:microsoft.com/office/officeart/2018/2/layout/IconCircleList"/>
    <dgm:cxn modelId="{B4EE3046-788B-A345-B859-2B4A79B2F905}" type="presParOf" srcId="{4D06D7EB-E698-4F17-8BF9-810223ED5689}" destId="{243D73D2-5504-4E47-AA6A-21937926CD1F}" srcOrd="7" destOrd="0" presId="urn:microsoft.com/office/officeart/2018/2/layout/IconCircleList"/>
    <dgm:cxn modelId="{978B15D3-FEE8-1949-8209-0821A7438EE6}" type="presParOf" srcId="{4D06D7EB-E698-4F17-8BF9-810223ED5689}" destId="{1FBEFA74-CE1B-4FE2-8B42-65ACAB353CF6}" srcOrd="8" destOrd="0" presId="urn:microsoft.com/office/officeart/2018/2/layout/IconCircleList"/>
    <dgm:cxn modelId="{3E69C617-83CE-E14B-948A-A4518C4C409A}" type="presParOf" srcId="{1FBEFA74-CE1B-4FE2-8B42-65ACAB353CF6}" destId="{0957AE49-7122-49AA-A754-DB76B873A17A}" srcOrd="0" destOrd="0" presId="urn:microsoft.com/office/officeart/2018/2/layout/IconCircleList"/>
    <dgm:cxn modelId="{E5944D83-74F4-3D49-AAE0-F82D1A4E7455}" type="presParOf" srcId="{1FBEFA74-CE1B-4FE2-8B42-65ACAB353CF6}" destId="{09AB5537-031A-4A66-BFB3-B34D829A1078}" srcOrd="1" destOrd="0" presId="urn:microsoft.com/office/officeart/2018/2/layout/IconCircleList"/>
    <dgm:cxn modelId="{BA0CD6E6-DAD3-3F44-B78B-0F3EC7D118EB}" type="presParOf" srcId="{1FBEFA74-CE1B-4FE2-8B42-65ACAB353CF6}" destId="{63994AB5-C591-4459-97F2-D699FFB7B9DA}" srcOrd="2" destOrd="0" presId="urn:microsoft.com/office/officeart/2018/2/layout/IconCircleList"/>
    <dgm:cxn modelId="{07BFF40F-80B8-4842-9EAE-C8355568EFD0}" type="presParOf" srcId="{1FBEFA74-CE1B-4FE2-8B42-65ACAB353CF6}" destId="{BF41C50E-3FF7-4A16-8CDF-EE1DEBFF7F9E}" srcOrd="3" destOrd="0" presId="urn:microsoft.com/office/officeart/2018/2/layout/IconCircleList"/>
    <dgm:cxn modelId="{F7162F8B-9921-ED4B-A4B3-24356028C1E3}" type="presParOf" srcId="{4D06D7EB-E698-4F17-8BF9-810223ED5689}" destId="{7A12D6E3-28ED-4DB3-B751-82951B4EEB7B}" srcOrd="9" destOrd="0" presId="urn:microsoft.com/office/officeart/2018/2/layout/IconCircleList"/>
    <dgm:cxn modelId="{EB7F96ED-8222-8547-A0D7-A84788B9E6AD}" type="presParOf" srcId="{4D06D7EB-E698-4F17-8BF9-810223ED5689}" destId="{9DCCC09A-C1A7-49FB-A2A0-94E5AD952EF3}" srcOrd="10" destOrd="0" presId="urn:microsoft.com/office/officeart/2018/2/layout/IconCircleList"/>
    <dgm:cxn modelId="{5A7EF4B0-0CB9-A34C-922D-928B19568FBE}" type="presParOf" srcId="{9DCCC09A-C1A7-49FB-A2A0-94E5AD952EF3}" destId="{4DBC46BC-77A8-48AA-B077-F1F2C84B67FE}" srcOrd="0" destOrd="0" presId="urn:microsoft.com/office/officeart/2018/2/layout/IconCircleList"/>
    <dgm:cxn modelId="{186FC918-6777-864C-A802-E44D722A38AF}" type="presParOf" srcId="{9DCCC09A-C1A7-49FB-A2A0-94E5AD952EF3}" destId="{66369800-1A3D-4EBF-A798-B221F0E4841C}" srcOrd="1" destOrd="0" presId="urn:microsoft.com/office/officeart/2018/2/layout/IconCircleList"/>
    <dgm:cxn modelId="{DB49C853-4C3F-BE44-847F-3F6FD1DBFB71}" type="presParOf" srcId="{9DCCC09A-C1A7-49FB-A2A0-94E5AD952EF3}" destId="{235A20B7-333B-430F-A6CC-66C3193B849A}" srcOrd="2" destOrd="0" presId="urn:microsoft.com/office/officeart/2018/2/layout/IconCircleList"/>
    <dgm:cxn modelId="{C80268FA-A0EE-2548-AE4D-391304529292}" type="presParOf" srcId="{9DCCC09A-C1A7-49FB-A2A0-94E5AD952EF3}" destId="{848112E3-3BD6-4906-A1BF-70199035693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8B83AE-EC01-8343-9375-27E9A7299975}" type="doc">
      <dgm:prSet loTypeId="urn:microsoft.com/office/officeart/2005/8/layout/radial3" loCatId="" qsTypeId="urn:microsoft.com/office/officeart/2005/8/quickstyle/simple1" qsCatId="simple" csTypeId="urn:microsoft.com/office/officeart/2005/8/colors/accent1_2" csCatId="accent1" phldr="1"/>
      <dgm:spPr/>
      <dgm:t>
        <a:bodyPr/>
        <a:lstStyle/>
        <a:p>
          <a:endParaRPr lang="en-GB"/>
        </a:p>
      </dgm:t>
    </dgm:pt>
    <dgm:pt modelId="{AECECF21-D227-1A4B-8224-E91044274260}">
      <dgm:prSet phldrT="[Text]" custT="1"/>
      <dgm:spPr/>
      <dgm:t>
        <a:bodyPr/>
        <a:lstStyle/>
        <a:p>
          <a:r>
            <a:rPr lang="it-IT" sz="2400" dirty="0" err="1">
              <a:latin typeface="Helvetica" pitchFamily="2" charset="0"/>
            </a:rPr>
            <a:t>Intestinal</a:t>
          </a:r>
          <a:r>
            <a:rPr lang="it-IT" sz="2400" dirty="0">
              <a:latin typeface="Helvetica" pitchFamily="2" charset="0"/>
            </a:rPr>
            <a:t> </a:t>
          </a:r>
          <a:r>
            <a:rPr lang="it-IT" sz="2400" dirty="0" err="1">
              <a:latin typeface="Helvetica" pitchFamily="2" charset="0"/>
            </a:rPr>
            <a:t>Dysbiosis</a:t>
          </a:r>
          <a:endParaRPr lang="en-GB" sz="2400" dirty="0">
            <a:latin typeface="Helvetica" pitchFamily="2" charset="0"/>
          </a:endParaRPr>
        </a:p>
      </dgm:t>
    </dgm:pt>
    <dgm:pt modelId="{C6DA3442-8BCA-2347-8A6B-E354EB4CEFC4}" type="parTrans" cxnId="{D2BE9878-762B-2D4E-B620-9C3B00DEEDF2}">
      <dgm:prSet/>
      <dgm:spPr/>
      <dgm:t>
        <a:bodyPr/>
        <a:lstStyle/>
        <a:p>
          <a:endParaRPr lang="en-GB"/>
        </a:p>
      </dgm:t>
    </dgm:pt>
    <dgm:pt modelId="{7C50B218-3274-0143-9C9F-1ACD459B9612}" type="sibTrans" cxnId="{D2BE9878-762B-2D4E-B620-9C3B00DEEDF2}">
      <dgm:prSet/>
      <dgm:spPr/>
      <dgm:t>
        <a:bodyPr/>
        <a:lstStyle/>
        <a:p>
          <a:endParaRPr lang="en-GB"/>
        </a:p>
      </dgm:t>
    </dgm:pt>
    <dgm:pt modelId="{A6B78449-9E1C-864C-8112-1A8D1CB45093}">
      <dgm:prSet phldrT="[Text]" custT="1"/>
      <dgm:spPr/>
      <dgm:t>
        <a:bodyPr/>
        <a:lstStyle/>
        <a:p>
          <a:r>
            <a:rPr lang="it-IT" sz="1600" b="1" dirty="0" err="1"/>
            <a:t>Diet</a:t>
          </a:r>
          <a:r>
            <a:rPr lang="it-IT" sz="1600" b="1" dirty="0"/>
            <a:t>/Fiber</a:t>
          </a:r>
          <a:endParaRPr lang="en-GB" sz="1600" b="1" dirty="0"/>
        </a:p>
      </dgm:t>
    </dgm:pt>
    <dgm:pt modelId="{DDBE1A99-D89A-DD44-B306-65450FCF1E13}" type="parTrans" cxnId="{793FAD76-4004-4B49-998F-BCC3C7E693E1}">
      <dgm:prSet/>
      <dgm:spPr/>
      <dgm:t>
        <a:bodyPr/>
        <a:lstStyle/>
        <a:p>
          <a:endParaRPr lang="en-GB"/>
        </a:p>
      </dgm:t>
    </dgm:pt>
    <dgm:pt modelId="{0EC46D26-817B-2D49-BBEF-A89F84869A3D}" type="sibTrans" cxnId="{793FAD76-4004-4B49-998F-BCC3C7E693E1}">
      <dgm:prSet/>
      <dgm:spPr/>
      <dgm:t>
        <a:bodyPr/>
        <a:lstStyle/>
        <a:p>
          <a:endParaRPr lang="en-GB"/>
        </a:p>
      </dgm:t>
    </dgm:pt>
    <dgm:pt modelId="{9B43942E-733C-D44C-9373-E17AF464B9AA}">
      <dgm:prSet phldrT="[Text]"/>
      <dgm:spPr/>
      <dgm:t>
        <a:bodyPr/>
        <a:lstStyle/>
        <a:p>
          <a:r>
            <a:rPr lang="en-GB" b="1" dirty="0"/>
            <a:t>Pre- &amp; Probiotics</a:t>
          </a:r>
        </a:p>
      </dgm:t>
    </dgm:pt>
    <dgm:pt modelId="{23B533BF-78FB-E14E-956B-BCC40D082B09}" type="parTrans" cxnId="{8133E3A9-5B00-E54E-9A04-92F1404738F5}">
      <dgm:prSet/>
      <dgm:spPr/>
      <dgm:t>
        <a:bodyPr/>
        <a:lstStyle/>
        <a:p>
          <a:endParaRPr lang="en-GB"/>
        </a:p>
      </dgm:t>
    </dgm:pt>
    <dgm:pt modelId="{52279BC0-4C24-B541-8EFE-25FAFB76D5F3}" type="sibTrans" cxnId="{8133E3A9-5B00-E54E-9A04-92F1404738F5}">
      <dgm:prSet/>
      <dgm:spPr>
        <a:ln>
          <a:solidFill>
            <a:schemeClr val="accent1"/>
          </a:solidFill>
          <a:prstDash val="sysDot"/>
        </a:ln>
      </dgm:spPr>
      <dgm:t>
        <a:bodyPr/>
        <a:lstStyle/>
        <a:p>
          <a:endParaRPr lang="en-GB"/>
        </a:p>
      </dgm:t>
    </dgm:pt>
    <dgm:pt modelId="{85019633-3E85-B74C-B7F6-0D40DCD6FC8C}">
      <dgm:prSet phldrT="[Text]"/>
      <dgm:spPr/>
      <dgm:t>
        <a:bodyPr/>
        <a:lstStyle/>
        <a:p>
          <a:r>
            <a:rPr lang="en-GB" b="1" dirty="0"/>
            <a:t>FMT</a:t>
          </a:r>
        </a:p>
      </dgm:t>
    </dgm:pt>
    <dgm:pt modelId="{AC4AD9F5-2ACF-094A-BB8C-31EC104CBF9A}" type="parTrans" cxnId="{C4A5F7EC-91DC-AB47-A81F-64BF4F792FCC}">
      <dgm:prSet/>
      <dgm:spPr/>
      <dgm:t>
        <a:bodyPr/>
        <a:lstStyle/>
        <a:p>
          <a:endParaRPr lang="en-GB"/>
        </a:p>
      </dgm:t>
    </dgm:pt>
    <dgm:pt modelId="{91249200-8E94-7049-A64C-F709B168851B}" type="sibTrans" cxnId="{C4A5F7EC-91DC-AB47-A81F-64BF4F792FCC}">
      <dgm:prSet/>
      <dgm:spPr/>
      <dgm:t>
        <a:bodyPr/>
        <a:lstStyle/>
        <a:p>
          <a:endParaRPr lang="en-GB"/>
        </a:p>
      </dgm:t>
    </dgm:pt>
    <dgm:pt modelId="{1C0D5DC7-C0AA-5E46-9426-CD7F27964F90}">
      <dgm:prSet phldrT="[Text]"/>
      <dgm:spPr/>
      <dgm:t>
        <a:bodyPr/>
        <a:lstStyle/>
        <a:p>
          <a:r>
            <a:rPr lang="it-IT" b="1" dirty="0" err="1"/>
            <a:t>Antibiotics</a:t>
          </a:r>
          <a:endParaRPr lang="en-GB" b="1" dirty="0"/>
        </a:p>
      </dgm:t>
    </dgm:pt>
    <dgm:pt modelId="{3E509F13-7EB8-CF40-B968-72FFBA2DAB9B}" type="sibTrans" cxnId="{051889B7-73B4-6F47-B36C-47F1054CF9BF}">
      <dgm:prSet/>
      <dgm:spPr/>
      <dgm:t>
        <a:bodyPr/>
        <a:lstStyle/>
        <a:p>
          <a:endParaRPr lang="en-GB"/>
        </a:p>
      </dgm:t>
    </dgm:pt>
    <dgm:pt modelId="{683CA27D-BE20-1545-B4FC-4BF94651F6C9}" type="parTrans" cxnId="{051889B7-73B4-6F47-B36C-47F1054CF9BF}">
      <dgm:prSet/>
      <dgm:spPr/>
      <dgm:t>
        <a:bodyPr/>
        <a:lstStyle/>
        <a:p>
          <a:endParaRPr lang="en-GB"/>
        </a:p>
      </dgm:t>
    </dgm:pt>
    <dgm:pt modelId="{9FC9B496-B98D-A94E-B26F-72FDE0380407}" type="pres">
      <dgm:prSet presAssocID="{298B83AE-EC01-8343-9375-27E9A7299975}" presName="composite" presStyleCnt="0">
        <dgm:presLayoutVars>
          <dgm:chMax val="1"/>
          <dgm:dir/>
          <dgm:resizeHandles val="exact"/>
        </dgm:presLayoutVars>
      </dgm:prSet>
      <dgm:spPr/>
      <dgm:t>
        <a:bodyPr/>
        <a:lstStyle/>
        <a:p>
          <a:endParaRPr lang="it-IT"/>
        </a:p>
      </dgm:t>
    </dgm:pt>
    <dgm:pt modelId="{8433CE0B-6F86-D64E-9210-30736F43E1B9}" type="pres">
      <dgm:prSet presAssocID="{298B83AE-EC01-8343-9375-27E9A7299975}" presName="radial" presStyleCnt="0">
        <dgm:presLayoutVars>
          <dgm:animLvl val="ctr"/>
        </dgm:presLayoutVars>
      </dgm:prSet>
      <dgm:spPr/>
    </dgm:pt>
    <dgm:pt modelId="{39D66247-D350-D74C-B5D3-9B13D245734B}" type="pres">
      <dgm:prSet presAssocID="{AECECF21-D227-1A4B-8224-E91044274260}" presName="centerShape" presStyleLbl="vennNode1" presStyleIdx="0" presStyleCnt="5"/>
      <dgm:spPr/>
      <dgm:t>
        <a:bodyPr/>
        <a:lstStyle/>
        <a:p>
          <a:endParaRPr lang="it-IT"/>
        </a:p>
      </dgm:t>
    </dgm:pt>
    <dgm:pt modelId="{B5F0ACA2-41D2-2D42-AE34-8E5A1A50AA9D}" type="pres">
      <dgm:prSet presAssocID="{A6B78449-9E1C-864C-8112-1A8D1CB45093}" presName="node" presStyleLbl="vennNode1" presStyleIdx="1" presStyleCnt="5" custScaleX="107248">
        <dgm:presLayoutVars>
          <dgm:bulletEnabled val="1"/>
        </dgm:presLayoutVars>
      </dgm:prSet>
      <dgm:spPr/>
      <dgm:t>
        <a:bodyPr/>
        <a:lstStyle/>
        <a:p>
          <a:endParaRPr lang="it-IT"/>
        </a:p>
      </dgm:t>
    </dgm:pt>
    <dgm:pt modelId="{E305D1FE-D3C6-BD49-94CD-390208C1D775}" type="pres">
      <dgm:prSet presAssocID="{9B43942E-733C-D44C-9373-E17AF464B9AA}" presName="node" presStyleLbl="vennNode1" presStyleIdx="2" presStyleCnt="5">
        <dgm:presLayoutVars>
          <dgm:bulletEnabled val="1"/>
        </dgm:presLayoutVars>
      </dgm:prSet>
      <dgm:spPr/>
      <dgm:t>
        <a:bodyPr/>
        <a:lstStyle/>
        <a:p>
          <a:endParaRPr lang="it-IT"/>
        </a:p>
      </dgm:t>
    </dgm:pt>
    <dgm:pt modelId="{BD1F26B2-B013-1D49-8404-323B95984A0F}" type="pres">
      <dgm:prSet presAssocID="{85019633-3E85-B74C-B7F6-0D40DCD6FC8C}" presName="node" presStyleLbl="vennNode1" presStyleIdx="3" presStyleCnt="5">
        <dgm:presLayoutVars>
          <dgm:bulletEnabled val="1"/>
        </dgm:presLayoutVars>
      </dgm:prSet>
      <dgm:spPr/>
      <dgm:t>
        <a:bodyPr/>
        <a:lstStyle/>
        <a:p>
          <a:endParaRPr lang="it-IT"/>
        </a:p>
      </dgm:t>
    </dgm:pt>
    <dgm:pt modelId="{22D238B7-8949-5A46-9AFC-3467311D3DD2}" type="pres">
      <dgm:prSet presAssocID="{1C0D5DC7-C0AA-5E46-9426-CD7F27964F90}" presName="node" presStyleLbl="vennNode1" presStyleIdx="4" presStyleCnt="5" custRadScaleRad="101439" custRadScaleInc="-809">
        <dgm:presLayoutVars>
          <dgm:bulletEnabled val="1"/>
        </dgm:presLayoutVars>
      </dgm:prSet>
      <dgm:spPr/>
      <dgm:t>
        <a:bodyPr/>
        <a:lstStyle/>
        <a:p>
          <a:endParaRPr lang="it-IT"/>
        </a:p>
      </dgm:t>
    </dgm:pt>
  </dgm:ptLst>
  <dgm:cxnLst>
    <dgm:cxn modelId="{793FAD76-4004-4B49-998F-BCC3C7E693E1}" srcId="{AECECF21-D227-1A4B-8224-E91044274260}" destId="{A6B78449-9E1C-864C-8112-1A8D1CB45093}" srcOrd="0" destOrd="0" parTransId="{DDBE1A99-D89A-DD44-B306-65450FCF1E13}" sibTransId="{0EC46D26-817B-2D49-BBEF-A89F84869A3D}"/>
    <dgm:cxn modelId="{8133E3A9-5B00-E54E-9A04-92F1404738F5}" srcId="{AECECF21-D227-1A4B-8224-E91044274260}" destId="{9B43942E-733C-D44C-9373-E17AF464B9AA}" srcOrd="1" destOrd="0" parTransId="{23B533BF-78FB-E14E-956B-BCC40D082B09}" sibTransId="{52279BC0-4C24-B541-8EFE-25FAFB76D5F3}"/>
    <dgm:cxn modelId="{B271BDC5-FA26-634D-B76B-16F024241259}" type="presOf" srcId="{A6B78449-9E1C-864C-8112-1A8D1CB45093}" destId="{B5F0ACA2-41D2-2D42-AE34-8E5A1A50AA9D}" srcOrd="0" destOrd="0" presId="urn:microsoft.com/office/officeart/2005/8/layout/radial3"/>
    <dgm:cxn modelId="{051889B7-73B4-6F47-B36C-47F1054CF9BF}" srcId="{AECECF21-D227-1A4B-8224-E91044274260}" destId="{1C0D5DC7-C0AA-5E46-9426-CD7F27964F90}" srcOrd="3" destOrd="0" parTransId="{683CA27D-BE20-1545-B4FC-4BF94651F6C9}" sibTransId="{3E509F13-7EB8-CF40-B968-72FFBA2DAB9B}"/>
    <dgm:cxn modelId="{D2BE9878-762B-2D4E-B620-9C3B00DEEDF2}" srcId="{298B83AE-EC01-8343-9375-27E9A7299975}" destId="{AECECF21-D227-1A4B-8224-E91044274260}" srcOrd="0" destOrd="0" parTransId="{C6DA3442-8BCA-2347-8A6B-E354EB4CEFC4}" sibTransId="{7C50B218-3274-0143-9C9F-1ACD459B9612}"/>
    <dgm:cxn modelId="{6F150C76-3F82-FC4F-854D-22F8AC41F295}" type="presOf" srcId="{AECECF21-D227-1A4B-8224-E91044274260}" destId="{39D66247-D350-D74C-B5D3-9B13D245734B}" srcOrd="0" destOrd="0" presId="urn:microsoft.com/office/officeart/2005/8/layout/radial3"/>
    <dgm:cxn modelId="{95A7BD18-BD03-E84E-B651-6F8DC777DBAF}" type="presOf" srcId="{298B83AE-EC01-8343-9375-27E9A7299975}" destId="{9FC9B496-B98D-A94E-B26F-72FDE0380407}" srcOrd="0" destOrd="0" presId="urn:microsoft.com/office/officeart/2005/8/layout/radial3"/>
    <dgm:cxn modelId="{E1AA79B9-5C5A-324F-9FB3-46B433946152}" type="presOf" srcId="{1C0D5DC7-C0AA-5E46-9426-CD7F27964F90}" destId="{22D238B7-8949-5A46-9AFC-3467311D3DD2}" srcOrd="0" destOrd="0" presId="urn:microsoft.com/office/officeart/2005/8/layout/radial3"/>
    <dgm:cxn modelId="{3F0F7D4E-7621-F54D-9E0E-9C4510EA8646}" type="presOf" srcId="{9B43942E-733C-D44C-9373-E17AF464B9AA}" destId="{E305D1FE-D3C6-BD49-94CD-390208C1D775}" srcOrd="0" destOrd="0" presId="urn:microsoft.com/office/officeart/2005/8/layout/radial3"/>
    <dgm:cxn modelId="{C4A5F7EC-91DC-AB47-A81F-64BF4F792FCC}" srcId="{AECECF21-D227-1A4B-8224-E91044274260}" destId="{85019633-3E85-B74C-B7F6-0D40DCD6FC8C}" srcOrd="2" destOrd="0" parTransId="{AC4AD9F5-2ACF-094A-BB8C-31EC104CBF9A}" sibTransId="{91249200-8E94-7049-A64C-F709B168851B}"/>
    <dgm:cxn modelId="{75115CEA-4664-4E4B-8C41-5F2E290F424D}" type="presOf" srcId="{85019633-3E85-B74C-B7F6-0D40DCD6FC8C}" destId="{BD1F26B2-B013-1D49-8404-323B95984A0F}" srcOrd="0" destOrd="0" presId="urn:microsoft.com/office/officeart/2005/8/layout/radial3"/>
    <dgm:cxn modelId="{49F00570-73E2-0148-8C89-E86042B52368}" type="presParOf" srcId="{9FC9B496-B98D-A94E-B26F-72FDE0380407}" destId="{8433CE0B-6F86-D64E-9210-30736F43E1B9}" srcOrd="0" destOrd="0" presId="urn:microsoft.com/office/officeart/2005/8/layout/radial3"/>
    <dgm:cxn modelId="{4971ECC6-C68C-324B-A509-085B4F76E611}" type="presParOf" srcId="{8433CE0B-6F86-D64E-9210-30736F43E1B9}" destId="{39D66247-D350-D74C-B5D3-9B13D245734B}" srcOrd="0" destOrd="0" presId="urn:microsoft.com/office/officeart/2005/8/layout/radial3"/>
    <dgm:cxn modelId="{4B8AA6ED-4BD5-6442-A668-C198F4CF41EF}" type="presParOf" srcId="{8433CE0B-6F86-D64E-9210-30736F43E1B9}" destId="{B5F0ACA2-41D2-2D42-AE34-8E5A1A50AA9D}" srcOrd="1" destOrd="0" presId="urn:microsoft.com/office/officeart/2005/8/layout/radial3"/>
    <dgm:cxn modelId="{86CB0A31-6DCE-4B40-BC63-53F53890D5E0}" type="presParOf" srcId="{8433CE0B-6F86-D64E-9210-30736F43E1B9}" destId="{E305D1FE-D3C6-BD49-94CD-390208C1D775}" srcOrd="2" destOrd="0" presId="urn:microsoft.com/office/officeart/2005/8/layout/radial3"/>
    <dgm:cxn modelId="{164FEB81-3DE1-D24D-9736-DA98E599652D}" type="presParOf" srcId="{8433CE0B-6F86-D64E-9210-30736F43E1B9}" destId="{BD1F26B2-B013-1D49-8404-323B95984A0F}" srcOrd="3" destOrd="0" presId="urn:microsoft.com/office/officeart/2005/8/layout/radial3"/>
    <dgm:cxn modelId="{F20C82B3-F7B9-7B4A-B055-1F02CBE6B49E}" type="presParOf" srcId="{8433CE0B-6F86-D64E-9210-30736F43E1B9}" destId="{22D238B7-8949-5A46-9AFC-3467311D3DD2}"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808CA-6C6D-0B4B-8E4C-E0BE987493C3}">
      <dsp:nvSpPr>
        <dsp:cNvPr id="0" name=""/>
        <dsp:cNvSpPr/>
      </dsp:nvSpPr>
      <dsp:spPr>
        <a:xfrm rot="16200000">
          <a:off x="1350433" y="-1350433"/>
          <a:ext cx="2709333" cy="5410200"/>
        </a:xfrm>
        <a:prstGeom prst="round1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de-DE" sz="1400" kern="1200" dirty="0">
            <a:solidFill>
              <a:srgbClr val="002CA1"/>
            </a:solidFill>
          </a:endParaRPr>
        </a:p>
        <a:p>
          <a:pPr lvl="0" algn="ctr" defTabSz="622300">
            <a:lnSpc>
              <a:spcPct val="90000"/>
            </a:lnSpc>
            <a:spcBef>
              <a:spcPct val="0"/>
            </a:spcBef>
            <a:spcAft>
              <a:spcPct val="35000"/>
            </a:spcAft>
          </a:pPr>
          <a:endParaRPr lang="de-DE" sz="1400" kern="1200" dirty="0">
            <a:solidFill>
              <a:srgbClr val="002CA1"/>
            </a:solidFill>
          </a:endParaRPr>
        </a:p>
        <a:p>
          <a:pPr lvl="0" algn="ctr" defTabSz="622300">
            <a:lnSpc>
              <a:spcPct val="90000"/>
            </a:lnSpc>
            <a:spcBef>
              <a:spcPct val="0"/>
            </a:spcBef>
            <a:spcAft>
              <a:spcPct val="35000"/>
            </a:spcAft>
          </a:pPr>
          <a:r>
            <a:rPr lang="de-DE" sz="2000" kern="1200" dirty="0">
              <a:solidFill>
                <a:srgbClr val="002CA1"/>
              </a:solidFill>
            </a:rPr>
            <a:t> </a:t>
          </a:r>
          <a:r>
            <a:rPr lang="en-US" sz="2000" b="1" kern="1200" dirty="0">
              <a:solidFill>
                <a:srgbClr val="002CA1"/>
              </a:solidFill>
            </a:rPr>
            <a:t> </a:t>
          </a:r>
        </a:p>
        <a:p>
          <a:pPr lvl="0" algn="ctr" defTabSz="622300">
            <a:lnSpc>
              <a:spcPct val="90000"/>
            </a:lnSpc>
            <a:spcBef>
              <a:spcPct val="0"/>
            </a:spcBef>
            <a:spcAft>
              <a:spcPct val="35000"/>
            </a:spcAft>
          </a:pPr>
          <a:r>
            <a:rPr lang="en-US" sz="2000" b="0" kern="1200" dirty="0">
              <a:solidFill>
                <a:schemeClr val="tx1"/>
              </a:solidFill>
              <a:latin typeface="Helvetica" pitchFamily="2" charset="0"/>
            </a:rPr>
            <a:t>↑</a:t>
          </a:r>
          <a:r>
            <a:rPr lang="it-IT" sz="2000" b="0" kern="1200" dirty="0" err="1">
              <a:solidFill>
                <a:schemeClr val="tx1"/>
              </a:solidFill>
              <a:latin typeface="Helvetica" pitchFamily="2" charset="0"/>
            </a:rPr>
            <a:t>Increase</a:t>
          </a:r>
          <a:r>
            <a:rPr lang="it-IT" sz="2000" b="0" kern="1200" dirty="0">
              <a:solidFill>
                <a:schemeClr val="tx1"/>
              </a:solidFill>
              <a:latin typeface="Helvetica" pitchFamily="2" charset="0"/>
            </a:rPr>
            <a:t> in </a:t>
          </a:r>
          <a:r>
            <a:rPr lang="it-IT" sz="2000" b="0" kern="1200" dirty="0" err="1">
              <a:solidFill>
                <a:schemeClr val="tx1"/>
              </a:solidFill>
              <a:latin typeface="Helvetica" pitchFamily="2" charset="0"/>
            </a:rPr>
            <a:t>bacterial</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count</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especially</a:t>
          </a:r>
          <a:r>
            <a:rPr lang="it-IT" sz="2000" b="0" kern="1200" dirty="0">
              <a:solidFill>
                <a:schemeClr val="tx1"/>
              </a:solidFill>
              <a:latin typeface="Helvetica" pitchFamily="2" charset="0"/>
            </a:rPr>
            <a:t> </a:t>
          </a:r>
          <a:r>
            <a:rPr lang="it-IT" sz="2000" b="0" i="1" kern="1200" dirty="0" err="1">
              <a:solidFill>
                <a:schemeClr val="tx1"/>
              </a:solidFill>
              <a:latin typeface="Helvetica" pitchFamily="2" charset="0"/>
            </a:rPr>
            <a:t>Enterobacteriaceae</a:t>
          </a:r>
          <a:r>
            <a:rPr lang="it-IT" sz="2000" b="0" kern="1200" dirty="0">
              <a:solidFill>
                <a:schemeClr val="tx1"/>
              </a:solidFill>
              <a:latin typeface="Helvetica" pitchFamily="2" charset="0"/>
            </a:rPr>
            <a:t>)</a:t>
          </a:r>
          <a:r>
            <a:rPr lang="en-US" sz="2000" b="0" kern="1200" dirty="0">
              <a:solidFill>
                <a:schemeClr val="tx1"/>
              </a:solidFill>
              <a:latin typeface="Helvetica" pitchFamily="2" charset="0"/>
            </a:rPr>
            <a:t>
→ </a:t>
          </a:r>
          <a:r>
            <a:rPr lang="it-IT" sz="2000" b="0" kern="1200" dirty="0" err="1">
              <a:solidFill>
                <a:schemeClr val="tx1"/>
              </a:solidFill>
              <a:latin typeface="Helvetica" pitchFamily="2" charset="0"/>
            </a:rPr>
            <a:t>increase</a:t>
          </a:r>
          <a:r>
            <a:rPr lang="it-IT" sz="2000" b="0" kern="1200" dirty="0">
              <a:solidFill>
                <a:schemeClr val="tx1"/>
              </a:solidFill>
              <a:latin typeface="Helvetica" pitchFamily="2" charset="0"/>
            </a:rPr>
            <a:t> in pro-</a:t>
          </a:r>
          <a:r>
            <a:rPr lang="it-IT" sz="2000" b="0" kern="1200" dirty="0" err="1">
              <a:solidFill>
                <a:schemeClr val="tx1"/>
              </a:solidFill>
              <a:latin typeface="Helvetica" pitchFamily="2" charset="0"/>
            </a:rPr>
            <a:t>inflammatory</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metabolites</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indoles</a:t>
          </a:r>
          <a:r>
            <a:rPr lang="it-IT" sz="2000" b="0" kern="1200" dirty="0">
              <a:solidFill>
                <a:schemeClr val="tx1"/>
              </a:solidFill>
              <a:latin typeface="Helvetica" pitchFamily="2" charset="0"/>
            </a:rPr>
            <a:t>, TMAO) → </a:t>
          </a:r>
          <a:r>
            <a:rPr lang="it-IT" sz="2000" b="0" kern="1200" dirty="0" err="1">
              <a:solidFill>
                <a:schemeClr val="tx1"/>
              </a:solidFill>
              <a:latin typeface="Helvetica" pitchFamily="2" charset="0"/>
            </a:rPr>
            <a:t>inflammation</a:t>
          </a:r>
          <a:endParaRPr lang="de-DE" sz="2000" b="0" kern="1200" dirty="0">
            <a:solidFill>
              <a:schemeClr val="tx1"/>
            </a:solidFill>
            <a:latin typeface="Helvetica" pitchFamily="2" charset="0"/>
            <a:sym typeface="Wingdings" pitchFamily="2" charset="2"/>
          </a:endParaRPr>
        </a:p>
      </dsp:txBody>
      <dsp:txXfrm rot="5400000">
        <a:off x="-1" y="1"/>
        <a:ext cx="5410200" cy="2032000"/>
      </dsp:txXfrm>
    </dsp:sp>
    <dsp:sp modelId="{80234792-1550-F941-A024-885BE63A0F7C}">
      <dsp:nvSpPr>
        <dsp:cNvPr id="0" name=""/>
        <dsp:cNvSpPr/>
      </dsp:nvSpPr>
      <dsp:spPr>
        <a:xfrm>
          <a:off x="5410200" y="11054"/>
          <a:ext cx="5410200" cy="2709333"/>
        </a:xfrm>
        <a:prstGeom prst="round1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de-DE" sz="1400" kern="1200" dirty="0">
            <a:solidFill>
              <a:srgbClr val="002CA1"/>
            </a:solidFill>
          </a:endParaRPr>
        </a:p>
        <a:p>
          <a:pPr lvl="0" algn="ctr" defTabSz="622300">
            <a:lnSpc>
              <a:spcPct val="90000"/>
            </a:lnSpc>
            <a:spcBef>
              <a:spcPct val="0"/>
            </a:spcBef>
            <a:spcAft>
              <a:spcPct val="35000"/>
            </a:spcAft>
          </a:pPr>
          <a:endParaRPr lang="de-DE" sz="1400" kern="1200" dirty="0">
            <a:solidFill>
              <a:srgbClr val="002CA1"/>
            </a:solidFill>
          </a:endParaRPr>
        </a:p>
        <a:p>
          <a:pPr lvl="0" algn="ctr" defTabSz="622300">
            <a:lnSpc>
              <a:spcPct val="90000"/>
            </a:lnSpc>
            <a:spcBef>
              <a:spcPct val="0"/>
            </a:spcBef>
            <a:spcAft>
              <a:spcPct val="35000"/>
            </a:spcAft>
          </a:pPr>
          <a:r>
            <a:rPr lang="it-IT" sz="2000" b="0" kern="1200" dirty="0" err="1">
              <a:solidFill>
                <a:schemeClr val="tx1"/>
              </a:solidFill>
              <a:latin typeface="Helvetica" pitchFamily="2" charset="0"/>
            </a:rPr>
            <a:t>Increase</a:t>
          </a:r>
          <a:r>
            <a:rPr lang="it-IT" sz="2000" b="0" kern="1200" dirty="0">
              <a:solidFill>
                <a:schemeClr val="tx1"/>
              </a:solidFill>
              <a:latin typeface="Helvetica" pitchFamily="2" charset="0"/>
            </a:rPr>
            <a:t> in </a:t>
          </a:r>
          <a:r>
            <a:rPr lang="it-IT" sz="2000" b="0" kern="1200" dirty="0" err="1">
              <a:solidFill>
                <a:schemeClr val="tx1"/>
              </a:solidFill>
              <a:latin typeface="Helvetica" pitchFamily="2" charset="0"/>
            </a:rPr>
            <a:t>bacteria</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adhering</a:t>
          </a:r>
          <a:r>
            <a:rPr lang="it-IT" sz="2000" b="0" kern="1200" dirty="0">
              <a:solidFill>
                <a:schemeClr val="tx1"/>
              </a:solidFill>
              <a:latin typeface="Helvetica" pitchFamily="2" charset="0"/>
            </a:rPr>
            <a:t> </a:t>
          </a:r>
          <a:r>
            <a:rPr lang="it-IT" sz="2000" b="0" kern="1200">
              <a:solidFill>
                <a:schemeClr val="tx1"/>
              </a:solidFill>
              <a:latin typeface="Helvetica" pitchFamily="2" charset="0"/>
            </a:rPr>
            <a:t>to intestinal </a:t>
          </a:r>
          <a:r>
            <a:rPr lang="it-IT" sz="2000" b="0" kern="1200" dirty="0" err="1">
              <a:solidFill>
                <a:schemeClr val="tx1"/>
              </a:solidFill>
              <a:latin typeface="Helvetica" pitchFamily="2" charset="0"/>
            </a:rPr>
            <a:t>epithelium</a:t>
          </a:r>
          <a:r>
            <a:rPr lang="it-IT" sz="2000" b="0" kern="1200" dirty="0">
              <a:solidFill>
                <a:schemeClr val="tx1"/>
              </a:solidFill>
              <a:latin typeface="Helvetica" pitchFamily="2" charset="0"/>
            </a:rPr>
            <a:t> → pro-</a:t>
          </a:r>
          <a:r>
            <a:rPr lang="it-IT" sz="2000" b="0" kern="1200" dirty="0" err="1">
              <a:solidFill>
                <a:schemeClr val="tx1"/>
              </a:solidFill>
              <a:latin typeface="Helvetica" pitchFamily="2" charset="0"/>
            </a:rPr>
            <a:t>inflammatory</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stimulus</a:t>
          </a:r>
          <a:endParaRPr lang="de-DE" sz="2000" b="0" kern="1200" dirty="0">
            <a:solidFill>
              <a:schemeClr val="tx1"/>
            </a:solidFill>
            <a:latin typeface="Helvetica" pitchFamily="2" charset="0"/>
          </a:endParaRPr>
        </a:p>
      </dsp:txBody>
      <dsp:txXfrm>
        <a:off x="5410200" y="11054"/>
        <a:ext cx="5410200" cy="2032000"/>
      </dsp:txXfrm>
    </dsp:sp>
    <dsp:sp modelId="{283B269B-C744-4C4C-933E-C16C363E5AFD}">
      <dsp:nvSpPr>
        <dsp:cNvPr id="0" name=""/>
        <dsp:cNvSpPr/>
      </dsp:nvSpPr>
      <dsp:spPr>
        <a:xfrm rot="10800000">
          <a:off x="0" y="2709333"/>
          <a:ext cx="5410200" cy="2709333"/>
        </a:xfrm>
        <a:prstGeom prst="round1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de-DE" sz="1400" kern="1200" dirty="0">
            <a:solidFill>
              <a:srgbClr val="002CA1"/>
            </a:solidFill>
          </a:endParaRPr>
        </a:p>
        <a:p>
          <a:pPr lvl="0" algn="ctr" defTabSz="622300">
            <a:lnSpc>
              <a:spcPct val="90000"/>
            </a:lnSpc>
            <a:spcBef>
              <a:spcPct val="0"/>
            </a:spcBef>
            <a:spcAft>
              <a:spcPct val="35000"/>
            </a:spcAft>
          </a:pPr>
          <a:r>
            <a:rPr lang="de-DE" sz="1400" kern="1200" dirty="0">
              <a:solidFill>
                <a:srgbClr val="002CA1"/>
              </a:solidFill>
            </a:rPr>
            <a:t> </a:t>
          </a:r>
          <a:r>
            <a:rPr lang="it-IT" sz="2000" b="0" kern="1200" dirty="0" err="1">
              <a:solidFill>
                <a:schemeClr val="tx1"/>
              </a:solidFill>
              <a:latin typeface="Helvetica" pitchFamily="2" charset="0"/>
            </a:rPr>
            <a:t>Excess</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substrates</a:t>
          </a:r>
          <a:r>
            <a:rPr lang="it-IT" sz="2000" b="0" kern="1200" dirty="0">
              <a:solidFill>
                <a:schemeClr val="tx1"/>
              </a:solidFill>
              <a:latin typeface="Helvetica" pitchFamily="2" charset="0"/>
            </a:rPr>
            <a:t> in the </a:t>
          </a:r>
          <a:r>
            <a:rPr lang="it-IT" sz="2000" b="0" kern="1200" dirty="0" err="1">
              <a:solidFill>
                <a:schemeClr val="tx1"/>
              </a:solidFill>
              <a:latin typeface="Helvetica" pitchFamily="2" charset="0"/>
            </a:rPr>
            <a:t>intestinal</a:t>
          </a:r>
          <a:r>
            <a:rPr lang="it-IT" sz="2000" b="0" kern="1200" dirty="0">
              <a:solidFill>
                <a:schemeClr val="tx1"/>
              </a:solidFill>
              <a:latin typeface="Helvetica" pitchFamily="2" charset="0"/>
            </a:rPr>
            <a:t> lumen (</a:t>
          </a:r>
          <a:r>
            <a:rPr lang="it-IT" sz="2000" b="0" kern="1200" dirty="0" err="1">
              <a:solidFill>
                <a:schemeClr val="tx1"/>
              </a:solidFill>
              <a:latin typeface="Helvetica" pitchFamily="2" charset="0"/>
            </a:rPr>
            <a:t>nutrients</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drugs</a:t>
          </a:r>
          <a:r>
            <a:rPr lang="it-IT" sz="2000" b="0" kern="1200" dirty="0">
              <a:solidFill>
                <a:schemeClr val="tx1"/>
              </a:solidFill>
              <a:latin typeface="Helvetica" pitchFamily="2" charset="0"/>
            </a:rPr>
            <a:t>)
→ </a:t>
          </a:r>
          <a:r>
            <a:rPr lang="it-IT" sz="2000" b="0" kern="1200" dirty="0" err="1">
              <a:solidFill>
                <a:schemeClr val="tx1"/>
              </a:solidFill>
              <a:latin typeface="Helvetica" pitchFamily="2" charset="0"/>
            </a:rPr>
            <a:t>increase</a:t>
          </a:r>
          <a:r>
            <a:rPr lang="it-IT" sz="2000" b="0" kern="1200" dirty="0">
              <a:solidFill>
                <a:schemeClr val="tx1"/>
              </a:solidFill>
              <a:latin typeface="Helvetica" pitchFamily="2" charset="0"/>
            </a:rPr>
            <a:t> in </a:t>
          </a:r>
          <a:r>
            <a:rPr lang="it-IT" sz="2000" b="0" kern="1200" dirty="0" err="1">
              <a:solidFill>
                <a:schemeClr val="tx1"/>
              </a:solidFill>
              <a:latin typeface="Helvetica" pitchFamily="2" charset="0"/>
            </a:rPr>
            <a:t>osmotic</a:t>
          </a:r>
          <a:r>
            <a:rPr lang="it-IT" sz="2000" b="0" kern="1200" dirty="0">
              <a:solidFill>
                <a:schemeClr val="tx1"/>
              </a:solidFill>
              <a:latin typeface="Helvetica" pitchFamily="2" charset="0"/>
            </a:rPr>
            <a:t> and pro-</a:t>
          </a:r>
          <a:r>
            <a:rPr lang="it-IT" sz="2000" b="0" kern="1200" dirty="0" err="1">
              <a:solidFill>
                <a:schemeClr val="tx1"/>
              </a:solidFill>
              <a:latin typeface="Helvetica" pitchFamily="2" charset="0"/>
            </a:rPr>
            <a:t>inflammatory</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residues</a:t>
          </a:r>
          <a:r>
            <a:rPr lang="en-US" sz="1400" b="1" kern="1200" dirty="0">
              <a:solidFill>
                <a:srgbClr val="002CA1"/>
              </a:solidFill>
            </a:rPr>
            <a:t>
</a:t>
          </a:r>
          <a:endParaRPr lang="de-DE" sz="1400" kern="1200" dirty="0">
            <a:solidFill>
              <a:srgbClr val="002CA1"/>
            </a:solidFill>
          </a:endParaRPr>
        </a:p>
      </dsp:txBody>
      <dsp:txXfrm rot="10800000">
        <a:off x="0" y="3386666"/>
        <a:ext cx="5410200" cy="2032000"/>
      </dsp:txXfrm>
    </dsp:sp>
    <dsp:sp modelId="{5B4CC37F-0416-014C-96D5-48FA3D32A856}">
      <dsp:nvSpPr>
        <dsp:cNvPr id="0" name=""/>
        <dsp:cNvSpPr/>
      </dsp:nvSpPr>
      <dsp:spPr>
        <a:xfrm rot="5400000">
          <a:off x="6760633" y="1358900"/>
          <a:ext cx="2709333" cy="5410200"/>
        </a:xfrm>
        <a:prstGeom prst="round1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t-IT" sz="2000" b="0" kern="1200" dirty="0">
              <a:solidFill>
                <a:schemeClr val="tx1"/>
              </a:solidFill>
              <a:latin typeface="Helvetica" pitchFamily="2" charset="0"/>
            </a:rPr>
            <a:t>Loss of </a:t>
          </a:r>
          <a:r>
            <a:rPr lang="it-IT" sz="2000" b="0" kern="1200" dirty="0" err="1">
              <a:solidFill>
                <a:schemeClr val="tx1"/>
              </a:solidFill>
              <a:latin typeface="Helvetica" pitchFamily="2" charset="0"/>
            </a:rPr>
            <a:t>beneficial</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species</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especially</a:t>
          </a:r>
          <a:r>
            <a:rPr lang="it-IT" sz="2000" b="0" kern="1200" dirty="0">
              <a:solidFill>
                <a:schemeClr val="tx1"/>
              </a:solidFill>
              <a:latin typeface="Helvetica" pitchFamily="2" charset="0"/>
            </a:rPr>
            <a:t> </a:t>
          </a:r>
          <a:r>
            <a:rPr lang="it-IT" sz="2000" b="0" i="1" kern="1200" dirty="0">
              <a:solidFill>
                <a:schemeClr val="tx1"/>
              </a:solidFill>
              <a:latin typeface="Helvetica" pitchFamily="2" charset="0"/>
            </a:rPr>
            <a:t>P. </a:t>
          </a:r>
          <a:r>
            <a:rPr lang="it-IT" sz="2000" b="0" i="1" kern="1200" dirty="0" err="1">
              <a:solidFill>
                <a:schemeClr val="tx1"/>
              </a:solidFill>
              <a:latin typeface="Helvetica" pitchFamily="2" charset="0"/>
            </a:rPr>
            <a:t>hiranonis</a:t>
          </a:r>
          <a:r>
            <a:rPr lang="it-IT" sz="2000" b="0" kern="1200" dirty="0">
              <a:solidFill>
                <a:schemeClr val="tx1"/>
              </a:solidFill>
              <a:latin typeface="Helvetica" pitchFamily="2" charset="0"/>
            </a:rPr>
            <a:t>)
→ </a:t>
          </a:r>
          <a:r>
            <a:rPr lang="it-IT" sz="2000" b="0" kern="1200" dirty="0" err="1">
              <a:solidFill>
                <a:schemeClr val="tx1"/>
              </a:solidFill>
              <a:latin typeface="Helvetica" pitchFamily="2" charset="0"/>
            </a:rPr>
            <a:t>deficiency</a:t>
          </a:r>
          <a:r>
            <a:rPr lang="it-IT" sz="2000" b="0" kern="1200" dirty="0">
              <a:solidFill>
                <a:schemeClr val="tx1"/>
              </a:solidFill>
              <a:latin typeface="Helvetica" pitchFamily="2" charset="0"/>
            </a:rPr>
            <a:t> of SBA, </a:t>
          </a:r>
          <a:r>
            <a:rPr lang="it-IT" sz="2000" b="0" kern="1200" dirty="0" err="1">
              <a:solidFill>
                <a:schemeClr val="tx1"/>
              </a:solidFill>
              <a:latin typeface="Helvetica" pitchFamily="2" charset="0"/>
            </a:rPr>
            <a:t>overgrowth</a:t>
          </a:r>
          <a:r>
            <a:rPr lang="it-IT" sz="2000" b="0" kern="1200" dirty="0">
              <a:solidFill>
                <a:schemeClr val="tx1"/>
              </a:solidFill>
              <a:latin typeface="Helvetica" pitchFamily="2" charset="0"/>
            </a:rPr>
            <a:t> of </a:t>
          </a:r>
          <a:r>
            <a:rPr lang="it-IT" sz="2000" b="0" kern="1200" dirty="0" err="1">
              <a:solidFill>
                <a:schemeClr val="tx1"/>
              </a:solidFill>
              <a:latin typeface="Helvetica" pitchFamily="2" charset="0"/>
            </a:rPr>
            <a:t>pathobionts</a:t>
          </a:r>
          <a:r>
            <a:rPr lang="it-IT" sz="2000" b="0" kern="1200" dirty="0">
              <a:solidFill>
                <a:schemeClr val="tx1"/>
              </a:solidFill>
              <a:latin typeface="Helvetica" pitchFamily="2" charset="0"/>
            </a:rPr>
            <a:t>, </a:t>
          </a:r>
          <a:r>
            <a:rPr lang="it-IT" sz="2000" b="0" kern="1200" dirty="0" err="1">
              <a:solidFill>
                <a:schemeClr val="tx1"/>
              </a:solidFill>
              <a:latin typeface="Helvetica" pitchFamily="2" charset="0"/>
            </a:rPr>
            <a:t>inflammation</a:t>
          </a:r>
          <a:endParaRPr lang="de-DE" sz="2000" b="0" kern="1200" dirty="0">
            <a:solidFill>
              <a:schemeClr val="tx1"/>
            </a:solidFill>
            <a:latin typeface="Helvetica" pitchFamily="2" charset="0"/>
          </a:endParaRPr>
        </a:p>
      </dsp:txBody>
      <dsp:txXfrm rot="-5400000">
        <a:off x="5410199" y="3386666"/>
        <a:ext cx="5410200" cy="2032000"/>
      </dsp:txXfrm>
    </dsp:sp>
    <dsp:sp modelId="{CDB711F9-9666-2243-8C74-30E61041FF45}">
      <dsp:nvSpPr>
        <dsp:cNvPr id="0" name=""/>
        <dsp:cNvSpPr/>
      </dsp:nvSpPr>
      <dsp:spPr>
        <a:xfrm>
          <a:off x="3787140" y="2032000"/>
          <a:ext cx="3246120" cy="1354666"/>
        </a:xfrm>
        <a:prstGeom prst="roundRect">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2489200">
            <a:lnSpc>
              <a:spcPct val="90000"/>
            </a:lnSpc>
            <a:spcBef>
              <a:spcPct val="0"/>
            </a:spcBef>
            <a:spcAft>
              <a:spcPct val="35000"/>
            </a:spcAft>
          </a:pPr>
          <a:r>
            <a:rPr lang="it-IT" sz="5600" kern="1200" dirty="0" err="1">
              <a:solidFill>
                <a:srgbClr val="002CA1"/>
              </a:solidFill>
            </a:rPr>
            <a:t>Dysbiosis</a:t>
          </a:r>
          <a:endParaRPr lang="de-DE" sz="5600" kern="1200" dirty="0">
            <a:solidFill>
              <a:srgbClr val="002CA1"/>
            </a:solidFill>
          </a:endParaRPr>
        </a:p>
      </dsp:txBody>
      <dsp:txXfrm>
        <a:off x="3853269" y="2098129"/>
        <a:ext cx="3113862" cy="12224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057DF-0FEA-4D04-87B7-B3CB7ECA1B51}">
      <dsp:nvSpPr>
        <dsp:cNvPr id="0" name=""/>
        <dsp:cNvSpPr/>
      </dsp:nvSpPr>
      <dsp:spPr>
        <a:xfrm>
          <a:off x="99287" y="463606"/>
          <a:ext cx="901960" cy="90196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D2029F-55E4-40B4-91E0-44FE9DB015E1}">
      <dsp:nvSpPr>
        <dsp:cNvPr id="0" name=""/>
        <dsp:cNvSpPr/>
      </dsp:nvSpPr>
      <dsp:spPr>
        <a:xfrm>
          <a:off x="288698" y="653018"/>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974921-1438-43AE-9596-6279DD756599}">
      <dsp:nvSpPr>
        <dsp:cNvPr id="0" name=""/>
        <dsp:cNvSpPr/>
      </dsp:nvSpPr>
      <dsp:spPr>
        <a:xfrm>
          <a:off x="4728549" y="520836"/>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dirty="0">
              <a:latin typeface="Helvetica" pitchFamily="2" charset="0"/>
            </a:rPr>
            <a:t>Poor-</a:t>
          </a:r>
          <a:r>
            <a:rPr lang="it-IT" sz="2100" kern="1200" dirty="0" err="1">
              <a:latin typeface="Helvetica" pitchFamily="2" charset="0"/>
            </a:rPr>
            <a:t>quality</a:t>
          </a:r>
          <a:r>
            <a:rPr lang="it-IT" sz="2100" kern="1200" dirty="0">
              <a:latin typeface="Helvetica" pitchFamily="2" charset="0"/>
            </a:rPr>
            <a:t> / </a:t>
          </a:r>
          <a:r>
            <a:rPr lang="it-IT" sz="2100" kern="1200" dirty="0" err="1">
              <a:latin typeface="Helvetica" pitchFamily="2" charset="0"/>
            </a:rPr>
            <a:t>poorly</a:t>
          </a:r>
          <a:r>
            <a:rPr lang="it-IT" sz="2100" kern="1200" dirty="0">
              <a:latin typeface="Helvetica" pitchFamily="2" charset="0"/>
            </a:rPr>
            <a:t> </a:t>
          </a:r>
          <a:r>
            <a:rPr lang="it-IT" sz="2100" kern="1200" dirty="0" err="1">
              <a:latin typeface="Helvetica" pitchFamily="2" charset="0"/>
            </a:rPr>
            <a:t>digestible</a:t>
          </a:r>
          <a:r>
            <a:rPr lang="it-IT" sz="2100" kern="1200" dirty="0">
              <a:latin typeface="Helvetica" pitchFamily="2" charset="0"/>
            </a:rPr>
            <a:t> </a:t>
          </a:r>
          <a:r>
            <a:rPr lang="it-IT" sz="2100" kern="1200" dirty="0" err="1">
              <a:latin typeface="Helvetica" pitchFamily="2" charset="0"/>
            </a:rPr>
            <a:t>diet</a:t>
          </a:r>
          <a:endParaRPr lang="en-US" sz="2100" kern="1200" dirty="0">
            <a:latin typeface="Helvetica" pitchFamily="2" charset="0"/>
          </a:endParaRPr>
        </a:p>
      </dsp:txBody>
      <dsp:txXfrm>
        <a:off x="4728549" y="520836"/>
        <a:ext cx="2126049" cy="901960"/>
      </dsp:txXfrm>
    </dsp:sp>
    <dsp:sp modelId="{E2AD2C2A-8A57-4BC0-BE8A-146ACF777714}">
      <dsp:nvSpPr>
        <dsp:cNvPr id="0" name=""/>
        <dsp:cNvSpPr/>
      </dsp:nvSpPr>
      <dsp:spPr>
        <a:xfrm>
          <a:off x="3691021" y="463606"/>
          <a:ext cx="901960" cy="90196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0B367C-0D9D-4E45-A732-96D58BCE98E4}">
      <dsp:nvSpPr>
        <dsp:cNvPr id="0" name=""/>
        <dsp:cNvSpPr/>
      </dsp:nvSpPr>
      <dsp:spPr>
        <a:xfrm>
          <a:off x="3880433" y="653018"/>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12CEB0-F6A9-43F7-A260-E62BDC466171}">
      <dsp:nvSpPr>
        <dsp:cNvPr id="0" name=""/>
        <dsp:cNvSpPr/>
      </dsp:nvSpPr>
      <dsp:spPr>
        <a:xfrm>
          <a:off x="1146250" y="520836"/>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a:latin typeface="Helvetica" pitchFamily="2" charset="0"/>
            </a:rPr>
            <a:t>Food indiscretions</a:t>
          </a:r>
          <a:endParaRPr lang="en-US" sz="2100" kern="1200" dirty="0">
            <a:latin typeface="Helvetica" pitchFamily="2" charset="0"/>
          </a:endParaRPr>
        </a:p>
      </dsp:txBody>
      <dsp:txXfrm>
        <a:off x="1146250" y="520836"/>
        <a:ext cx="2126049" cy="901960"/>
      </dsp:txXfrm>
    </dsp:sp>
    <dsp:sp modelId="{3810AC4E-DC23-4789-AC8E-B7995A1F0062}">
      <dsp:nvSpPr>
        <dsp:cNvPr id="0" name=""/>
        <dsp:cNvSpPr/>
      </dsp:nvSpPr>
      <dsp:spPr>
        <a:xfrm>
          <a:off x="99287" y="2301363"/>
          <a:ext cx="901960" cy="90196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8BB465-2037-4742-9B8A-C4480B80BA52}">
      <dsp:nvSpPr>
        <dsp:cNvPr id="0" name=""/>
        <dsp:cNvSpPr/>
      </dsp:nvSpPr>
      <dsp:spPr>
        <a:xfrm>
          <a:off x="288698" y="2490775"/>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32423C-6BB9-4771-A333-8BF5EFF69AA7}">
      <dsp:nvSpPr>
        <dsp:cNvPr id="0" name=""/>
        <dsp:cNvSpPr/>
      </dsp:nvSpPr>
      <dsp:spPr>
        <a:xfrm>
          <a:off x="1194524" y="2301363"/>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a:latin typeface="Helvetica" pitchFamily="2" charset="0"/>
            </a:rPr>
            <a:t>Parasites</a:t>
          </a:r>
          <a:endParaRPr lang="en-US" sz="2100" kern="1200" dirty="0">
            <a:latin typeface="Helvetica" pitchFamily="2" charset="0"/>
          </a:endParaRPr>
        </a:p>
      </dsp:txBody>
      <dsp:txXfrm>
        <a:off x="1194524" y="2301363"/>
        <a:ext cx="2126049" cy="901960"/>
      </dsp:txXfrm>
    </dsp:sp>
    <dsp:sp modelId="{7AFF3459-85EE-431F-AE2C-7A802BE457A3}">
      <dsp:nvSpPr>
        <dsp:cNvPr id="0" name=""/>
        <dsp:cNvSpPr/>
      </dsp:nvSpPr>
      <dsp:spPr>
        <a:xfrm>
          <a:off x="3691021" y="2301363"/>
          <a:ext cx="901960" cy="90196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E6B7E0-1303-4491-A6E3-7614C1C3C29B}">
      <dsp:nvSpPr>
        <dsp:cNvPr id="0" name=""/>
        <dsp:cNvSpPr/>
      </dsp:nvSpPr>
      <dsp:spPr>
        <a:xfrm>
          <a:off x="3880433" y="2490775"/>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738385A-CF97-4E42-AE6B-56B0F80FBB66}">
      <dsp:nvSpPr>
        <dsp:cNvPr id="0" name=""/>
        <dsp:cNvSpPr/>
      </dsp:nvSpPr>
      <dsp:spPr>
        <a:xfrm>
          <a:off x="4786258" y="2301363"/>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err="1">
              <a:latin typeface="Helvetica" pitchFamily="2" charset="0"/>
            </a:rPr>
            <a:t>Medications</a:t>
          </a:r>
          <a:r>
            <a:rPr lang="it-IT" sz="2100" kern="1200">
              <a:latin typeface="Helvetica" pitchFamily="2" charset="0"/>
            </a:rPr>
            <a:t> (Antibiotics</a:t>
          </a:r>
          <a:r>
            <a:rPr lang="it-IT" sz="2100" kern="1200" dirty="0">
              <a:latin typeface="Helvetica" pitchFamily="2" charset="0"/>
            </a:rPr>
            <a:t>, </a:t>
          </a:r>
          <a:r>
            <a:rPr lang="it-IT" sz="2100" kern="1200" dirty="0" err="1">
              <a:latin typeface="Helvetica" pitchFamily="2" charset="0"/>
            </a:rPr>
            <a:t>PPIs</a:t>
          </a:r>
          <a:r>
            <a:rPr lang="it-IT" sz="2100" kern="1200" dirty="0">
              <a:latin typeface="Helvetica" pitchFamily="2" charset="0"/>
            </a:rPr>
            <a:t>)</a:t>
          </a:r>
        </a:p>
        <a:p>
          <a:pPr lvl="0" algn="l" defTabSz="933450">
            <a:lnSpc>
              <a:spcPct val="90000"/>
            </a:lnSpc>
            <a:spcBef>
              <a:spcPct val="0"/>
            </a:spcBef>
            <a:spcAft>
              <a:spcPct val="35000"/>
            </a:spcAft>
          </a:pPr>
          <a:endParaRPr lang="en-US" sz="2100" kern="1200" dirty="0">
            <a:latin typeface="Helvetica" pitchFamily="2" charset="0"/>
          </a:endParaRPr>
        </a:p>
      </dsp:txBody>
      <dsp:txXfrm>
        <a:off x="4786258" y="2301363"/>
        <a:ext cx="2126049" cy="901960"/>
      </dsp:txXfrm>
    </dsp:sp>
    <dsp:sp modelId="{0957AE49-7122-49AA-A754-DB76B873A17A}">
      <dsp:nvSpPr>
        <dsp:cNvPr id="0" name=""/>
        <dsp:cNvSpPr/>
      </dsp:nvSpPr>
      <dsp:spPr>
        <a:xfrm>
          <a:off x="99287" y="4139121"/>
          <a:ext cx="901960" cy="901960"/>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AB5537-031A-4A66-BFB3-B34D829A1078}">
      <dsp:nvSpPr>
        <dsp:cNvPr id="0" name=""/>
        <dsp:cNvSpPr/>
      </dsp:nvSpPr>
      <dsp:spPr>
        <a:xfrm>
          <a:off x="288698" y="4328532"/>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41C50E-3FF7-4A16-8CDF-EE1DEBFF7F9E}">
      <dsp:nvSpPr>
        <dsp:cNvPr id="0" name=""/>
        <dsp:cNvSpPr/>
      </dsp:nvSpPr>
      <dsp:spPr>
        <a:xfrm>
          <a:off x="1194524" y="4139121"/>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a:latin typeface="Helvetica" pitchFamily="2" charset="0"/>
            </a:rPr>
            <a:t>Viruses</a:t>
          </a:r>
          <a:endParaRPr lang="en-US" sz="2100" kern="1200" dirty="0">
            <a:latin typeface="Helvetica" pitchFamily="2" charset="0"/>
          </a:endParaRPr>
        </a:p>
      </dsp:txBody>
      <dsp:txXfrm>
        <a:off x="1194524" y="4139121"/>
        <a:ext cx="2126049" cy="901960"/>
      </dsp:txXfrm>
    </dsp:sp>
    <dsp:sp modelId="{4DBC46BC-77A8-48AA-B077-F1F2C84B67FE}">
      <dsp:nvSpPr>
        <dsp:cNvPr id="0" name=""/>
        <dsp:cNvSpPr/>
      </dsp:nvSpPr>
      <dsp:spPr>
        <a:xfrm>
          <a:off x="3691021" y="4139121"/>
          <a:ext cx="901960" cy="90196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369800-1A3D-4EBF-A798-B221F0E4841C}">
      <dsp:nvSpPr>
        <dsp:cNvPr id="0" name=""/>
        <dsp:cNvSpPr/>
      </dsp:nvSpPr>
      <dsp:spPr>
        <a:xfrm>
          <a:off x="3880433" y="4328532"/>
          <a:ext cx="523136" cy="52313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8112E3-3BD6-4906-A1BF-701990356936}">
      <dsp:nvSpPr>
        <dsp:cNvPr id="0" name=""/>
        <dsp:cNvSpPr/>
      </dsp:nvSpPr>
      <dsp:spPr>
        <a:xfrm>
          <a:off x="4786258" y="4139121"/>
          <a:ext cx="2126049" cy="90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l" defTabSz="933450">
            <a:lnSpc>
              <a:spcPct val="90000"/>
            </a:lnSpc>
            <a:spcBef>
              <a:spcPct val="0"/>
            </a:spcBef>
            <a:spcAft>
              <a:spcPct val="35000"/>
            </a:spcAft>
          </a:pPr>
          <a:r>
            <a:rPr lang="it-IT" sz="2100" kern="1200" dirty="0" err="1">
              <a:latin typeface="Helvetica" pitchFamily="2" charset="0"/>
            </a:rPr>
            <a:t>Bacteria</a:t>
          </a:r>
          <a:endParaRPr lang="en-US" sz="2100" kern="1200" dirty="0">
            <a:latin typeface="Helvetica" pitchFamily="2" charset="0"/>
          </a:endParaRPr>
        </a:p>
      </dsp:txBody>
      <dsp:txXfrm>
        <a:off x="4786258" y="4139121"/>
        <a:ext cx="2126049" cy="901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D66247-D350-D74C-B5D3-9B13D245734B}">
      <dsp:nvSpPr>
        <dsp:cNvPr id="0" name=""/>
        <dsp:cNvSpPr/>
      </dsp:nvSpPr>
      <dsp:spPr>
        <a:xfrm>
          <a:off x="2101300" y="1058432"/>
          <a:ext cx="2636797" cy="2636797"/>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it-IT" sz="2400" kern="1200" dirty="0" err="1">
              <a:latin typeface="Helvetica" pitchFamily="2" charset="0"/>
            </a:rPr>
            <a:t>Intestinal</a:t>
          </a:r>
          <a:r>
            <a:rPr lang="it-IT" sz="2400" kern="1200" dirty="0">
              <a:latin typeface="Helvetica" pitchFamily="2" charset="0"/>
            </a:rPr>
            <a:t> </a:t>
          </a:r>
          <a:r>
            <a:rPr lang="it-IT" sz="2400" kern="1200" dirty="0" err="1">
              <a:latin typeface="Helvetica" pitchFamily="2" charset="0"/>
            </a:rPr>
            <a:t>Dysbiosis</a:t>
          </a:r>
          <a:endParaRPr lang="en-GB" sz="2400" kern="1200" dirty="0">
            <a:latin typeface="Helvetica" pitchFamily="2" charset="0"/>
          </a:endParaRPr>
        </a:p>
      </dsp:txBody>
      <dsp:txXfrm>
        <a:off x="2487450" y="1444582"/>
        <a:ext cx="1864497" cy="1864497"/>
      </dsp:txXfrm>
    </dsp:sp>
    <dsp:sp modelId="{B5F0ACA2-41D2-2D42-AE34-8E5A1A50AA9D}">
      <dsp:nvSpPr>
        <dsp:cNvPr id="0" name=""/>
        <dsp:cNvSpPr/>
      </dsp:nvSpPr>
      <dsp:spPr>
        <a:xfrm>
          <a:off x="2712721" y="470"/>
          <a:ext cx="1413956" cy="1318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it-IT" sz="1600" b="1" kern="1200" dirty="0" err="1"/>
            <a:t>Diet</a:t>
          </a:r>
          <a:r>
            <a:rPr lang="it-IT" sz="1600" b="1" kern="1200" dirty="0"/>
            <a:t>/Fiber</a:t>
          </a:r>
          <a:endParaRPr lang="en-GB" sz="1600" b="1" kern="1200" dirty="0"/>
        </a:p>
      </dsp:txBody>
      <dsp:txXfrm>
        <a:off x="2919790" y="193545"/>
        <a:ext cx="999818" cy="932248"/>
      </dsp:txXfrm>
    </dsp:sp>
    <dsp:sp modelId="{E305D1FE-D3C6-BD49-94CD-390208C1D775}">
      <dsp:nvSpPr>
        <dsp:cNvPr id="0" name=""/>
        <dsp:cNvSpPr/>
      </dsp:nvSpPr>
      <dsp:spPr>
        <a:xfrm>
          <a:off x="4477661" y="1717632"/>
          <a:ext cx="1318398" cy="1318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GB" sz="1500" b="1" kern="1200" dirty="0"/>
            <a:t>Pre- &amp; Probiotics</a:t>
          </a:r>
        </a:p>
      </dsp:txBody>
      <dsp:txXfrm>
        <a:off x="4670736" y="1910707"/>
        <a:ext cx="932248" cy="932248"/>
      </dsp:txXfrm>
    </dsp:sp>
    <dsp:sp modelId="{BD1F26B2-B013-1D49-8404-323B95984A0F}">
      <dsp:nvSpPr>
        <dsp:cNvPr id="0" name=""/>
        <dsp:cNvSpPr/>
      </dsp:nvSpPr>
      <dsp:spPr>
        <a:xfrm>
          <a:off x="2760500" y="3434793"/>
          <a:ext cx="1318398" cy="1318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GB" sz="1500" b="1" kern="1200" dirty="0"/>
            <a:t>FMT</a:t>
          </a:r>
        </a:p>
      </dsp:txBody>
      <dsp:txXfrm>
        <a:off x="2953575" y="3627868"/>
        <a:ext cx="932248" cy="932248"/>
      </dsp:txXfrm>
    </dsp:sp>
    <dsp:sp modelId="{22D238B7-8949-5A46-9AFC-3467311D3DD2}">
      <dsp:nvSpPr>
        <dsp:cNvPr id="0" name=""/>
        <dsp:cNvSpPr/>
      </dsp:nvSpPr>
      <dsp:spPr>
        <a:xfrm>
          <a:off x="1018769" y="1739766"/>
          <a:ext cx="1318398" cy="131839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it-IT" sz="1500" b="1" kern="1200" dirty="0" err="1"/>
            <a:t>Antibiotics</a:t>
          </a:r>
          <a:endParaRPr lang="en-GB" sz="1500" b="1" kern="1200" dirty="0"/>
        </a:p>
      </dsp:txBody>
      <dsp:txXfrm>
        <a:off x="1211844" y="1932841"/>
        <a:ext cx="932248" cy="932248"/>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xmlns="">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B92F83-6900-A040-8F35-A26ADDB40101}" type="datetimeFigureOut">
              <a:rPr lang="en-GB" smtClean="0"/>
              <a:t>03/06/2026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EFEB50-8A2D-024F-8636-F83056CB0D40}" type="slidenum">
              <a:rPr lang="en-GB" smtClean="0"/>
              <a:t>‹N›</a:t>
            </a:fld>
            <a:endParaRPr lang="en-GB"/>
          </a:p>
        </p:txBody>
      </p:sp>
    </p:spTree>
    <p:extLst>
      <p:ext uri="{BB962C8B-B14F-4D97-AF65-F5344CB8AC3E}">
        <p14:creationId xmlns:p14="http://schemas.microsoft.com/office/powerpoint/2010/main" val="3943085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x-non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x-non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2831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B16338-F232-C54C-86D8-7B8FE739183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8992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B16338-F232-C54C-86D8-7B8FE739183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7078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ffectLst/>
                <a:latin typeface="Helvetica" pitchFamily="2" charset="0"/>
              </a:rPr>
              <a:t>Dietary fibre can have many beneficial effects within the</a:t>
            </a:r>
          </a:p>
          <a:p>
            <a:r>
              <a:rPr lang="en-GB" dirty="0">
                <a:effectLst/>
                <a:latin typeface="Helvetica" pitchFamily="2" charset="0"/>
              </a:rPr>
              <a:t>GI tract, such as modification of gastric emptying, normalisation</a:t>
            </a:r>
          </a:p>
          <a:p>
            <a:r>
              <a:rPr lang="en-GB" dirty="0">
                <a:effectLst/>
                <a:latin typeface="Helvetica" pitchFamily="2" charset="0"/>
              </a:rPr>
              <a:t>of intestinal motility, buffering of toxins, binding</a:t>
            </a:r>
          </a:p>
          <a:p>
            <a:r>
              <a:rPr lang="en-GB" dirty="0">
                <a:effectLst/>
                <a:latin typeface="Helvetica" pitchFamily="2" charset="0"/>
              </a:rPr>
              <a:t>of excess water, support of the growth of beneficial bacteria,</a:t>
            </a:r>
          </a:p>
          <a:p>
            <a:r>
              <a:rPr lang="en-GB" dirty="0">
                <a:effectLst/>
                <a:latin typeface="Helvetica" pitchFamily="2" charset="0"/>
              </a:rPr>
              <a:t>and alteration of the viscosity of the ingesta</a:t>
            </a:r>
          </a:p>
          <a:p>
            <a:endParaRPr lang="en-GB" dirty="0">
              <a:effectLst/>
              <a:latin typeface="Helvetica" pitchFamily="2" charset="0"/>
            </a:endParaRPr>
          </a:p>
          <a:p>
            <a:r>
              <a:rPr lang="en-GB" dirty="0">
                <a:solidFill>
                  <a:srgbClr val="0FB896"/>
                </a:solidFill>
                <a:effectLst/>
                <a:latin typeface="Times" pitchFamily="2" charset="0"/>
              </a:rPr>
              <a:t>Fiber</a:t>
            </a:r>
          </a:p>
          <a:p>
            <a:pPr algn="just"/>
            <a:r>
              <a:rPr lang="en-GB" dirty="0">
                <a:solidFill>
                  <a:srgbClr val="231F20"/>
                </a:solidFill>
                <a:effectLst/>
                <a:latin typeface="Times" pitchFamily="2" charset="0"/>
              </a:rPr>
              <a:t>Dietary fiber comprises the nondigestible CHO of plants. This is primarily because of its beta-linked structure, which makes it inaccessible to the normal starch-digesting enzymes of the mammalian GI tract. These plant fibers are generally classified by the ability of bacteria in the GI tract to break them down (this breakdown is also called fermentability o solubility) into their component parts: water, carbon dioxide, short-chain fatty acids (SCFA), and hydrogen ions. </a:t>
            </a:r>
            <a:r>
              <a:rPr lang="en-GB" dirty="0" err="1">
                <a:solidFill>
                  <a:srgbClr val="231F20"/>
                </a:solidFill>
                <a:effectLst/>
                <a:latin typeface="Times" pitchFamily="2" charset="0"/>
              </a:rPr>
              <a:t>Solubl</a:t>
            </a:r>
            <a:r>
              <a:rPr lang="en-GB" dirty="0">
                <a:solidFill>
                  <a:srgbClr val="231F20"/>
                </a:solidFill>
                <a:effectLst/>
                <a:latin typeface="Times" pitchFamily="2" charset="0"/>
              </a:rPr>
              <a:t> fibers are more fermentable by the bacterial flora, result in a greater production of SCFAs (which are an essential nutrient for the colonic epithelium), and increase fecal water</a:t>
            </a:r>
          </a:p>
          <a:p>
            <a:pPr algn="just"/>
            <a:r>
              <a:rPr lang="en-GB" dirty="0">
                <a:solidFill>
                  <a:srgbClr val="231F20"/>
                </a:solidFill>
                <a:effectLst/>
                <a:latin typeface="Times" pitchFamily="2" charset="0"/>
              </a:rPr>
              <a:t>content. In the small intestine, soluble fibers form gels that delay gastric emptying, inhibit absorption of nutrients, and slow transit of ingesta through the GI tract. In cats with severe colonic disease, soluble fibers can be beneficial not only because they increase the concentration of SCFA in the lumen, which have a trophic role and will increase colonocyte growth and proliferation, but also because they increase the growth of beneficial microbial species such as Lactobacilli and </a:t>
            </a:r>
            <a:r>
              <a:rPr lang="en-GB" dirty="0" err="1">
                <a:solidFill>
                  <a:srgbClr val="231F20"/>
                </a:solidFill>
                <a:effectLst/>
                <a:latin typeface="Times" pitchFamily="2" charset="0"/>
              </a:rPr>
              <a:t>Bifidobacter</a:t>
            </a:r>
            <a:r>
              <a:rPr lang="en-GB" dirty="0">
                <a:solidFill>
                  <a:srgbClr val="231F20"/>
                </a:solidFill>
                <a:effectLst/>
                <a:latin typeface="Times" pitchFamily="2" charset="0"/>
              </a:rPr>
              <a:t> spp. The increased growth of these beneficial</a:t>
            </a:r>
          </a:p>
          <a:p>
            <a:pPr algn="just"/>
            <a:r>
              <a:rPr lang="en-GB" dirty="0">
                <a:solidFill>
                  <a:srgbClr val="231F20"/>
                </a:solidFill>
                <a:effectLst/>
                <a:latin typeface="Times" pitchFamily="2" charset="0"/>
              </a:rPr>
              <a:t>species prevents the growth of enteric pathogenic bacterial species (eg, Clostridium and Escherichia coli).</a:t>
            </a:r>
          </a:p>
          <a:p>
            <a:endParaRPr lang="en-GB" dirty="0">
              <a:effectLst/>
              <a:latin typeface="Helvetica" pitchFamily="2" charset="0"/>
            </a:endParaRPr>
          </a:p>
          <a:p>
            <a:endParaRPr lang="en-GB" dirty="0">
              <a:effectLst/>
              <a:latin typeface="Helvetica" pitchFamily="2" charset="0"/>
            </a:endParaRPr>
          </a:p>
          <a:p>
            <a:endParaRPr lang="en-GB" dirty="0">
              <a:effectLst/>
              <a:latin typeface="Helvetica" pitchFamily="2" charset="0"/>
            </a:endParaRPr>
          </a:p>
          <a:p>
            <a:r>
              <a:rPr lang="en-GB" dirty="0">
                <a:effectLst/>
                <a:latin typeface="Helvetica" pitchFamily="2" charset="0"/>
              </a:rPr>
              <a:t>Dietary fibers are plant-based carbohydrates, which cannot be digested by mammalian enzymes. Fiber is regarded as having numerous health benefits and is hypothesized</a:t>
            </a:r>
          </a:p>
          <a:p>
            <a:r>
              <a:rPr lang="en-GB" dirty="0">
                <a:effectLst/>
                <a:latin typeface="Helvetica" pitchFamily="2" charset="0"/>
              </a:rPr>
              <a:t>as exerting an anti-inflammatory effect via fermentation by intestinal microbiota to SCFAs and playing a role in maintaining intestinal barrier function.</a:t>
            </a:r>
          </a:p>
          <a:p>
            <a:endParaRPr lang="en-GB" dirty="0">
              <a:effectLst/>
              <a:latin typeface="Helvetica" pitchFamily="2" charset="0"/>
            </a:endParaRPr>
          </a:p>
          <a:p>
            <a:r>
              <a:rPr lang="en-GB" dirty="0">
                <a:effectLst/>
                <a:latin typeface="Helvetica" pitchFamily="2" charset="0"/>
              </a:rPr>
              <a:t>Fiber also can serve as a prebiotic, which is defined as a nondigestible food ingredient that is able to promote the growth of beneficial intestinal microorganisms.</a:t>
            </a:r>
          </a:p>
          <a:p>
            <a:endParaRPr lang="en-GB" dirty="0">
              <a:effectLst/>
              <a:latin typeface="Helvetica" pitchFamily="2" charset="0"/>
            </a:endParaRPr>
          </a:p>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B16338-F232-C54C-86D8-7B8FE739183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7719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4020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x-non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x-non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170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x-non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x-non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1063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dirty="0">
                <a:effectLst/>
                <a:latin typeface="Helvetica" pitchFamily="2" charset="0"/>
              </a:rPr>
              <a:t/>
            </a:r>
            <a:br>
              <a:rPr lang="en-GB" sz="2800" dirty="0">
                <a:effectLst/>
                <a:latin typeface="Helvetica" pitchFamily="2" charset="0"/>
              </a:rPr>
            </a:br>
            <a:endParaRPr lang="en-GB" sz="2800" dirty="0">
              <a:effectLst/>
              <a:latin typeface="Helvetica" pitchFamily="2" charset="0"/>
            </a:endParaRPr>
          </a:p>
          <a:p>
            <a:r>
              <a:rPr lang="en-GB" sz="2800" dirty="0">
                <a:effectLst/>
                <a:latin typeface="Helvetica" pitchFamily="2" charset="0"/>
              </a:rPr>
              <a:t> </a:t>
            </a:r>
          </a:p>
          <a:p>
            <a:r>
              <a:rPr lang="en-GB" sz="2800" dirty="0">
                <a:effectLst/>
                <a:latin typeface="Helvetica" pitchFamily="2" charset="0"/>
              </a:rPr>
              <a:t/>
            </a:r>
            <a:br>
              <a:rPr lang="en-GB" sz="2800" dirty="0">
                <a:effectLst/>
                <a:latin typeface="Helvetica" pitchFamily="2" charset="0"/>
              </a:rPr>
            </a:br>
            <a:endParaRPr lang="en-GB" sz="2800" dirty="0">
              <a:effectLst/>
              <a:latin typeface="Helvetica" pitchFamily="2" charset="0"/>
            </a:endParaRPr>
          </a:p>
          <a:p>
            <a:r>
              <a:rPr lang="en-GB" sz="2800" dirty="0">
                <a:effectLst/>
                <a:latin typeface="Helvetica" pitchFamily="2" charset="0"/>
              </a:rPr>
              <a:t/>
            </a:r>
            <a:br>
              <a:rPr lang="en-GB" sz="2800" dirty="0">
                <a:effectLst/>
                <a:latin typeface="Helvetica" pitchFamily="2" charset="0"/>
              </a:rPr>
            </a:br>
            <a:endParaRPr lang="en-GB" sz="2800" dirty="0">
              <a:effectLst/>
              <a:latin typeface="Helvetica" pitchFamily="2" charset="0"/>
            </a:endParaRPr>
          </a:p>
          <a:p>
            <a:r>
              <a:rPr lang="en-GB" sz="2800" dirty="0">
                <a:effectLst/>
                <a:latin typeface="Helvetica" pitchFamily="2" charset="0"/>
              </a:rPr>
              <a:t/>
            </a:r>
            <a:br>
              <a:rPr lang="en-GB" sz="2800" dirty="0">
                <a:effectLst/>
                <a:latin typeface="Helvetica" pitchFamily="2" charset="0"/>
              </a:rPr>
            </a:br>
            <a:endParaRPr lang="en-GB" sz="2800" dirty="0">
              <a:effectLst/>
              <a:latin typeface="Helvetica" pitchFamily="2" charset="0"/>
            </a:endParaRPr>
          </a:p>
          <a:p>
            <a:r>
              <a:rPr lang="en-GB" sz="2800" dirty="0">
                <a:effectLst/>
                <a:latin typeface="Helvetica" pitchFamily="2" charset="0"/>
              </a:rPr>
              <a:t/>
            </a:r>
            <a:br>
              <a:rPr lang="en-GB" sz="2800" dirty="0">
                <a:effectLst/>
                <a:latin typeface="Helvetica" pitchFamily="2" charset="0"/>
              </a:rPr>
            </a:br>
            <a:endParaRPr lang="en-GB" sz="2800" dirty="0">
              <a:effectLst/>
              <a:latin typeface="Helvetica"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662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VSL#3 is a high-dose, multi-strain probiotic product contain- </a:t>
            </a:r>
            <a:r>
              <a:rPr lang="en-GB" sz="1200" kern="1200" dirty="0" err="1">
                <a:solidFill>
                  <a:schemeClr val="tx1"/>
                </a:solidFill>
                <a:effectLst/>
                <a:latin typeface="+mn-lt"/>
                <a:ea typeface="+mn-ea"/>
                <a:cs typeface="+mn-cs"/>
              </a:rPr>
              <a:t>ing</a:t>
            </a:r>
            <a:r>
              <a:rPr lang="en-GB" sz="1200" kern="1200" dirty="0">
                <a:solidFill>
                  <a:schemeClr val="tx1"/>
                </a:solidFill>
                <a:effectLst/>
                <a:latin typeface="+mn-lt"/>
                <a:ea typeface="+mn-ea"/>
                <a:cs typeface="+mn-cs"/>
              </a:rPr>
              <a:t> viable lyophilized bacteria consisting of 4 strains of Lactobacillus (L. casei, L. plantarum. L. acidophilus, and L. </a:t>
            </a:r>
            <a:r>
              <a:rPr lang="en-GB" sz="1200" kern="1200" dirty="0" err="1">
                <a:solidFill>
                  <a:schemeClr val="tx1"/>
                </a:solidFill>
                <a:effectLst/>
                <a:latin typeface="+mn-lt"/>
                <a:ea typeface="+mn-ea"/>
                <a:cs typeface="+mn-cs"/>
              </a:rPr>
              <a:t>delbrueckii</a:t>
            </a:r>
            <a:r>
              <a:rPr lang="en-GB" sz="1200" kern="1200" dirty="0">
                <a:solidFill>
                  <a:schemeClr val="tx1"/>
                </a:solidFill>
                <a:effectLst/>
                <a:latin typeface="+mn-lt"/>
                <a:ea typeface="+mn-ea"/>
                <a:cs typeface="+mn-cs"/>
              </a:rPr>
              <a:t> subsp. bulgaricus), 3 strains of Bifidobacterium (B. longum, B. breve, and B. infantis), and 1 strain of Streptococcus sulivarius subsp thermophilus. The VSL#3 strains have shown efficacy in humans for the prevention, treatment, and maintenance of remission of both </a:t>
            </a:r>
            <a:r>
              <a:rPr lang="en-GB" sz="1200" kern="1200" dirty="0" err="1">
                <a:solidFill>
                  <a:schemeClr val="tx1"/>
                </a:solidFill>
                <a:effectLst/>
                <a:latin typeface="+mn-lt"/>
                <a:ea typeface="+mn-ea"/>
                <a:cs typeface="+mn-cs"/>
              </a:rPr>
              <a:t>pouchitis</a:t>
            </a:r>
            <a:r>
              <a:rPr lang="en-GB" sz="1200" kern="1200" dirty="0">
                <a:solidFill>
                  <a:schemeClr val="tx1"/>
                </a:solidFill>
                <a:effectLst/>
                <a:latin typeface="+mn-lt"/>
                <a:ea typeface="+mn-ea"/>
                <a:cs typeface="+mn-cs"/>
              </a:rPr>
              <a:t> and ulcerative colitis in adults and children [12,14,15]. </a:t>
            </a:r>
            <a:endParaRPr lang="en-GB" dirty="0"/>
          </a:p>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6643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03B45E-38DE-6249-BFBB-40C47E1522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755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03B45E-38DE-6249-BFBB-40C47E15220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9452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A050CE-6C7D-4C85-A343-449612D3F6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102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800" dirty="0">
                <a:effectLst/>
                <a:latin typeface="inherit"/>
              </a:rPr>
              <a:t>Buongiorno </a:t>
            </a:r>
            <a:r>
              <a:rPr lang="en-GB" sz="1800" dirty="0" err="1">
                <a:effectLst/>
                <a:latin typeface="inherit"/>
              </a:rPr>
              <a:t>carissimo</a:t>
            </a:r>
            <a:r>
              <a:rPr lang="en-GB" sz="1800" dirty="0">
                <a:effectLst/>
                <a:latin typeface="inherit"/>
              </a:rPr>
              <a:t> </a:t>
            </a:r>
            <a:r>
              <a:rPr lang="en-GB" sz="1800" dirty="0" err="1">
                <a:effectLst/>
                <a:latin typeface="inherit"/>
              </a:rPr>
              <a:t>dott.Fabio</a:t>
            </a:r>
            <a:r>
              <a:rPr lang="en-GB" sz="1800" dirty="0">
                <a:effectLst/>
                <a:latin typeface="inherit"/>
              </a:rPr>
              <a:t>, </a:t>
            </a:r>
            <a:endParaRPr lang="en-GB" sz="1800" dirty="0">
              <a:effectLst/>
              <a:latin typeface="Calibri" panose="020F0502020204030204" pitchFamily="34" charset="0"/>
            </a:endParaRPr>
          </a:p>
          <a:p>
            <a:pPr rtl="0" fontAlgn="base"/>
            <a:r>
              <a:rPr lang="en-GB" sz="1800" dirty="0">
                <a:effectLst/>
                <a:latin typeface="inherit"/>
              </a:rPr>
              <a:t>Le </a:t>
            </a:r>
            <a:r>
              <a:rPr lang="en-GB" sz="1800" dirty="0" err="1">
                <a:effectLst/>
                <a:latin typeface="inherit"/>
              </a:rPr>
              <a:t>invio</a:t>
            </a:r>
            <a:r>
              <a:rPr lang="en-GB" sz="1800" dirty="0">
                <a:effectLst/>
                <a:latin typeface="inherit"/>
              </a:rPr>
              <a:t> i referti dei </a:t>
            </a:r>
            <a:r>
              <a:rPr lang="en-GB" sz="1800" dirty="0" err="1">
                <a:effectLst/>
                <a:latin typeface="inherit"/>
              </a:rPr>
              <a:t>profili</a:t>
            </a:r>
            <a:r>
              <a:rPr lang="en-GB" sz="1800" dirty="0">
                <a:effectLst/>
                <a:latin typeface="inherit"/>
              </a:rPr>
              <a:t> </a:t>
            </a:r>
            <a:r>
              <a:rPr lang="en-GB" sz="1800" dirty="0" err="1">
                <a:effectLst/>
                <a:latin typeface="inherit"/>
              </a:rPr>
              <a:t>completi</a:t>
            </a:r>
            <a:r>
              <a:rPr lang="en-GB" sz="1800" dirty="0">
                <a:effectLst/>
                <a:latin typeface="inherit"/>
              </a:rPr>
              <a:t> </a:t>
            </a:r>
            <a:r>
              <a:rPr lang="en-GB" sz="1800" dirty="0" err="1">
                <a:effectLst/>
                <a:latin typeface="inherit"/>
              </a:rPr>
              <a:t>sulle</a:t>
            </a:r>
            <a:r>
              <a:rPr lang="en-GB" sz="1800" dirty="0">
                <a:effectLst/>
                <a:latin typeface="inherit"/>
              </a:rPr>
              <a:t> feci di </a:t>
            </a:r>
            <a:r>
              <a:rPr lang="en-GB" sz="1800" dirty="0" err="1">
                <a:effectLst/>
                <a:latin typeface="inherit"/>
              </a:rPr>
              <a:t>entrambi</a:t>
            </a:r>
            <a:r>
              <a:rPr lang="en-GB" sz="1800" dirty="0">
                <a:effectLst/>
                <a:latin typeface="inherit"/>
              </a:rPr>
              <a:t> i gatti. </a:t>
            </a:r>
            <a:endParaRPr lang="en-GB" sz="1800" dirty="0">
              <a:effectLst/>
              <a:latin typeface="Calibri" panose="020F0502020204030204" pitchFamily="34" charset="0"/>
            </a:endParaRPr>
          </a:p>
          <a:p>
            <a:pPr rtl="0" fontAlgn="base"/>
            <a:r>
              <a:rPr lang="en-GB" sz="1800" dirty="0">
                <a:effectLst/>
                <a:latin typeface="inherit"/>
              </a:rPr>
              <a:t>La ricerca </a:t>
            </a:r>
            <a:r>
              <a:rPr lang="en-GB" sz="1800" dirty="0" err="1">
                <a:effectLst/>
                <a:latin typeface="inherit"/>
              </a:rPr>
              <a:t>singola</a:t>
            </a:r>
            <a:r>
              <a:rPr lang="en-GB" sz="1800" dirty="0">
                <a:effectLst/>
                <a:latin typeface="inherit"/>
              </a:rPr>
              <a:t> dei parassiti mi </a:t>
            </a:r>
            <a:r>
              <a:rPr lang="en-GB" sz="1800" dirty="0" err="1">
                <a:effectLst/>
                <a:latin typeface="inherit"/>
              </a:rPr>
              <a:t>risultava</a:t>
            </a:r>
            <a:r>
              <a:rPr lang="en-GB" sz="1800" dirty="0">
                <a:effectLst/>
                <a:latin typeface="inherit"/>
              </a:rPr>
              <a:t> più </a:t>
            </a:r>
            <a:r>
              <a:rPr lang="en-GB" sz="1800" dirty="0" err="1">
                <a:effectLst/>
                <a:latin typeface="inherit"/>
              </a:rPr>
              <a:t>dispendiosa</a:t>
            </a:r>
            <a:r>
              <a:rPr lang="en-GB" sz="1800" dirty="0">
                <a:effectLst/>
                <a:latin typeface="inherit"/>
              </a:rPr>
              <a:t>, così </a:t>
            </a:r>
            <a:r>
              <a:rPr lang="en-GB" sz="1800" dirty="0" err="1">
                <a:effectLst/>
                <a:latin typeface="inherit"/>
              </a:rPr>
              <a:t>abbiamo</a:t>
            </a:r>
            <a:r>
              <a:rPr lang="en-GB" sz="1800" dirty="0">
                <a:effectLst/>
                <a:latin typeface="inherit"/>
              </a:rPr>
              <a:t> </a:t>
            </a:r>
            <a:r>
              <a:rPr lang="en-GB" sz="1800" dirty="0" err="1">
                <a:effectLst/>
                <a:latin typeface="inherit"/>
              </a:rPr>
              <a:t>optato</a:t>
            </a:r>
            <a:r>
              <a:rPr lang="en-GB" sz="1800" dirty="0">
                <a:effectLst/>
                <a:latin typeface="inherit"/>
              </a:rPr>
              <a:t> per un </a:t>
            </a:r>
            <a:r>
              <a:rPr lang="en-GB" sz="1800" dirty="0" err="1">
                <a:effectLst/>
                <a:latin typeface="inherit"/>
              </a:rPr>
              <a:t>pacchetto</a:t>
            </a:r>
            <a:r>
              <a:rPr lang="en-GB" sz="1800" dirty="0">
                <a:effectLst/>
                <a:latin typeface="inherit"/>
              </a:rPr>
              <a:t> più </a:t>
            </a:r>
            <a:r>
              <a:rPr lang="en-GB" sz="1800" dirty="0" err="1">
                <a:effectLst/>
                <a:latin typeface="inherit"/>
              </a:rPr>
              <a:t>completo</a:t>
            </a:r>
            <a:r>
              <a:rPr lang="en-GB" sz="1800" dirty="0">
                <a:effectLst/>
                <a:latin typeface="inherit"/>
              </a:rPr>
              <a:t>. Come </a:t>
            </a:r>
            <a:r>
              <a:rPr lang="en-GB" sz="1800" dirty="0" err="1">
                <a:effectLst/>
                <a:latin typeface="inherit"/>
              </a:rPr>
              <a:t>supponeva</a:t>
            </a:r>
            <a:r>
              <a:rPr lang="en-GB" sz="1800" dirty="0">
                <a:effectLst/>
                <a:latin typeface="inherit"/>
              </a:rPr>
              <a:t>, gli </a:t>
            </a:r>
            <a:r>
              <a:rPr lang="en-GB" sz="1800" dirty="0" err="1">
                <a:effectLst/>
                <a:latin typeface="inherit"/>
              </a:rPr>
              <a:t>esami</a:t>
            </a:r>
            <a:r>
              <a:rPr lang="en-GB" sz="1800" dirty="0">
                <a:effectLst/>
                <a:latin typeface="inherit"/>
              </a:rPr>
              <a:t> </a:t>
            </a:r>
            <a:r>
              <a:rPr lang="en-GB" sz="1800" dirty="0" err="1">
                <a:effectLst/>
                <a:latin typeface="inherit"/>
              </a:rPr>
              <a:t>differiscono</a:t>
            </a:r>
            <a:r>
              <a:rPr lang="en-GB" sz="1800" dirty="0">
                <a:effectLst/>
                <a:latin typeface="inherit"/>
              </a:rPr>
              <a:t> </a:t>
            </a:r>
            <a:r>
              <a:rPr lang="en-GB" sz="1800" dirty="0" err="1">
                <a:effectLst/>
                <a:latin typeface="inherit"/>
              </a:rPr>
              <a:t>l’uno</a:t>
            </a:r>
            <a:r>
              <a:rPr lang="en-GB" sz="1800" dirty="0">
                <a:effectLst/>
                <a:latin typeface="inherit"/>
              </a:rPr>
              <a:t> </a:t>
            </a:r>
            <a:r>
              <a:rPr lang="en-GB" sz="1800" dirty="0" err="1">
                <a:effectLst/>
                <a:latin typeface="inherit"/>
              </a:rPr>
              <a:t>dall’altro</a:t>
            </a:r>
            <a:r>
              <a:rPr lang="en-GB" sz="1800" dirty="0">
                <a:effectLst/>
                <a:latin typeface="inherit"/>
              </a:rPr>
              <a:t>. In Fumetto ( il </a:t>
            </a:r>
            <a:r>
              <a:rPr lang="en-GB" sz="1800" dirty="0" err="1">
                <a:effectLst/>
                <a:latin typeface="inherit"/>
              </a:rPr>
              <a:t>nero</a:t>
            </a:r>
            <a:r>
              <a:rPr lang="en-GB" sz="1800" dirty="0">
                <a:effectLst/>
                <a:latin typeface="inherit"/>
              </a:rPr>
              <a:t> che </a:t>
            </a:r>
            <a:r>
              <a:rPr lang="en-GB" sz="1800" dirty="0" err="1">
                <a:effectLst/>
                <a:latin typeface="inherit"/>
              </a:rPr>
              <a:t>sembrava</a:t>
            </a:r>
            <a:r>
              <a:rPr lang="en-GB" sz="1800" dirty="0">
                <a:effectLst/>
                <a:latin typeface="inherit"/>
              </a:rPr>
              <a:t> in condizioni </a:t>
            </a:r>
            <a:r>
              <a:rPr lang="en-GB" sz="1800" dirty="0" err="1">
                <a:effectLst/>
                <a:latin typeface="inherit"/>
              </a:rPr>
              <a:t>migliori</a:t>
            </a:r>
            <a:r>
              <a:rPr lang="en-GB" sz="1800" dirty="0">
                <a:effectLst/>
                <a:latin typeface="inherit"/>
              </a:rPr>
              <a:t>) </a:t>
            </a:r>
            <a:r>
              <a:rPr lang="en-GB" sz="1800" dirty="0" err="1">
                <a:effectLst/>
                <a:latin typeface="inherit"/>
              </a:rPr>
              <a:t>permane</a:t>
            </a:r>
            <a:r>
              <a:rPr lang="en-GB" sz="1800" dirty="0">
                <a:effectLst/>
                <a:latin typeface="inherit"/>
              </a:rPr>
              <a:t> il </a:t>
            </a:r>
            <a:r>
              <a:rPr lang="en-GB" sz="1800" dirty="0" err="1">
                <a:effectLst/>
                <a:latin typeface="inherit"/>
              </a:rPr>
              <a:t>tritrichomonas</a:t>
            </a:r>
            <a:r>
              <a:rPr lang="en-GB" sz="1800" dirty="0">
                <a:effectLst/>
                <a:latin typeface="inherit"/>
              </a:rPr>
              <a:t> più il cryptosporidium e coronavirus, </a:t>
            </a:r>
            <a:r>
              <a:rPr lang="en-GB" sz="1800" dirty="0" err="1">
                <a:effectLst/>
                <a:latin typeface="inherit"/>
              </a:rPr>
              <a:t>mentre</a:t>
            </a:r>
            <a:r>
              <a:rPr lang="en-GB" sz="1800" dirty="0">
                <a:effectLst/>
                <a:latin typeface="inherit"/>
              </a:rPr>
              <a:t> in Francisco ( il rosso)  pare non sia più presente il </a:t>
            </a:r>
            <a:r>
              <a:rPr lang="en-GB" sz="1800" dirty="0" err="1">
                <a:effectLst/>
                <a:latin typeface="inherit"/>
              </a:rPr>
              <a:t>tritrichomonas</a:t>
            </a:r>
            <a:r>
              <a:rPr lang="en-GB" sz="1800" dirty="0">
                <a:effectLst/>
                <a:latin typeface="inherit"/>
              </a:rPr>
              <a:t> ma </a:t>
            </a:r>
            <a:r>
              <a:rPr lang="en-GB" sz="1800" dirty="0" err="1">
                <a:effectLst/>
                <a:latin typeface="inherit"/>
              </a:rPr>
              <a:t>permangono</a:t>
            </a:r>
            <a:r>
              <a:rPr lang="en-GB" sz="1800" dirty="0">
                <a:effectLst/>
                <a:latin typeface="inherit"/>
              </a:rPr>
              <a:t> gli altri due. </a:t>
            </a:r>
            <a:endParaRPr lang="en-GB" sz="1800" dirty="0">
              <a:effectLst/>
              <a:latin typeface="Calibri" panose="020F0502020204030204" pitchFamily="34" charset="0"/>
            </a:endParaRPr>
          </a:p>
          <a:p>
            <a:pPr rtl="0" fontAlgn="base"/>
            <a:r>
              <a:rPr lang="en-GB" sz="1800" dirty="0">
                <a:effectLst/>
                <a:latin typeface="inherit"/>
              </a:rPr>
              <a:t>Le feci su </a:t>
            </a:r>
            <a:r>
              <a:rPr lang="en-GB" sz="1800" dirty="0" err="1">
                <a:effectLst/>
                <a:latin typeface="inherit"/>
              </a:rPr>
              <a:t>entrambi</a:t>
            </a:r>
            <a:r>
              <a:rPr lang="en-GB" sz="1800" dirty="0">
                <a:effectLst/>
                <a:latin typeface="inherit"/>
              </a:rPr>
              <a:t> </a:t>
            </a:r>
            <a:r>
              <a:rPr lang="en-GB" sz="1800" dirty="0" err="1">
                <a:effectLst/>
                <a:latin typeface="inherit"/>
              </a:rPr>
              <a:t>rimangono</a:t>
            </a:r>
            <a:r>
              <a:rPr lang="en-GB" sz="1800" dirty="0">
                <a:effectLst/>
                <a:latin typeface="inherit"/>
              </a:rPr>
              <a:t> sempre poco formate a </a:t>
            </a:r>
            <a:r>
              <a:rPr lang="en-GB" sz="1800" dirty="0" err="1">
                <a:effectLst/>
                <a:latin typeface="inherit"/>
              </a:rPr>
              <a:t>intermittenza</a:t>
            </a:r>
            <a:r>
              <a:rPr lang="en-GB" sz="1800" dirty="0">
                <a:effectLst/>
                <a:latin typeface="inherit"/>
              </a:rPr>
              <a:t>, ( la parte iniziale più </a:t>
            </a:r>
            <a:r>
              <a:rPr lang="en-GB" sz="1800" dirty="0" err="1">
                <a:effectLst/>
                <a:latin typeface="inherit"/>
              </a:rPr>
              <a:t>solida</a:t>
            </a:r>
            <a:r>
              <a:rPr lang="en-GB" sz="1800" dirty="0">
                <a:effectLst/>
                <a:latin typeface="inherit"/>
              </a:rPr>
              <a:t>) </a:t>
            </a:r>
            <a:r>
              <a:rPr lang="en-GB" sz="1800" dirty="0" err="1">
                <a:effectLst/>
                <a:latin typeface="inherit"/>
              </a:rPr>
              <a:t>abbondanti</a:t>
            </a:r>
            <a:r>
              <a:rPr lang="en-GB" sz="1800" dirty="0">
                <a:effectLst/>
                <a:latin typeface="inherit"/>
              </a:rPr>
              <a:t> e con più </a:t>
            </a:r>
            <a:r>
              <a:rPr lang="en-GB" sz="1800" dirty="0" err="1">
                <a:effectLst/>
                <a:latin typeface="inherit"/>
              </a:rPr>
              <a:t>scariche</a:t>
            </a:r>
            <a:r>
              <a:rPr lang="en-GB" sz="1800" dirty="0">
                <a:effectLst/>
                <a:latin typeface="inherit"/>
              </a:rPr>
              <a:t> consecutive. Ho </a:t>
            </a:r>
            <a:r>
              <a:rPr lang="en-GB" sz="1800" dirty="0" err="1">
                <a:effectLst/>
                <a:latin typeface="inherit"/>
              </a:rPr>
              <a:t>notato</a:t>
            </a:r>
            <a:r>
              <a:rPr lang="en-GB" sz="1800" dirty="0">
                <a:effectLst/>
                <a:latin typeface="inherit"/>
              </a:rPr>
              <a:t> anche un peggioramento in fumetto dopo aver somministrato i probiotici, ma </a:t>
            </a:r>
            <a:r>
              <a:rPr lang="en-GB" sz="1800" dirty="0" err="1">
                <a:effectLst/>
                <a:latin typeface="inherit"/>
              </a:rPr>
              <a:t>ho</a:t>
            </a:r>
            <a:r>
              <a:rPr lang="en-GB" sz="1800" dirty="0">
                <a:effectLst/>
                <a:latin typeface="inherit"/>
              </a:rPr>
              <a:t> il sospetto non </a:t>
            </a:r>
            <a:r>
              <a:rPr lang="en-GB" sz="1800" dirty="0" err="1">
                <a:effectLst/>
                <a:latin typeface="inherit"/>
              </a:rPr>
              <a:t>dipenda</a:t>
            </a:r>
            <a:r>
              <a:rPr lang="en-GB" sz="1800" dirty="0">
                <a:effectLst/>
                <a:latin typeface="inherit"/>
              </a:rPr>
              <a:t> da </a:t>
            </a:r>
            <a:r>
              <a:rPr lang="en-GB" sz="1800" dirty="0" err="1">
                <a:effectLst/>
                <a:latin typeface="inherit"/>
              </a:rPr>
              <a:t>quello</a:t>
            </a:r>
            <a:r>
              <a:rPr lang="en-GB" sz="1800" dirty="0">
                <a:effectLst/>
                <a:latin typeface="inherit"/>
              </a:rPr>
              <a:t> ma dalla continua presenza dei parassiti. </a:t>
            </a:r>
            <a:endParaRPr lang="en-GB" sz="1800" dirty="0">
              <a:effectLst/>
              <a:latin typeface="Calibri" panose="020F0502020204030204" pitchFamily="34" charset="0"/>
            </a:endParaRPr>
          </a:p>
          <a:p>
            <a:pPr rtl="0" fontAlgn="base"/>
            <a:r>
              <a:rPr lang="en-GB" sz="1800" dirty="0">
                <a:effectLst/>
                <a:latin typeface="inherit"/>
              </a:rPr>
              <a:t>Al </a:t>
            </a:r>
            <a:r>
              <a:rPr lang="en-GB" sz="1800" dirty="0" err="1">
                <a:effectLst/>
                <a:latin typeface="inherit"/>
              </a:rPr>
              <a:t>momento</a:t>
            </a:r>
            <a:r>
              <a:rPr lang="en-GB" sz="1800" dirty="0">
                <a:effectLst/>
                <a:latin typeface="inherit"/>
              </a:rPr>
              <a:t> </a:t>
            </a:r>
            <a:r>
              <a:rPr lang="en-GB" sz="1800" dirty="0" err="1">
                <a:effectLst/>
                <a:latin typeface="inherit"/>
              </a:rPr>
              <a:t>proseguo</a:t>
            </a:r>
            <a:r>
              <a:rPr lang="en-GB" sz="1800" dirty="0">
                <a:effectLst/>
                <a:latin typeface="inherit"/>
              </a:rPr>
              <a:t> su </a:t>
            </a:r>
            <a:r>
              <a:rPr lang="en-GB" sz="1800" dirty="0" err="1">
                <a:effectLst/>
                <a:latin typeface="inherit"/>
              </a:rPr>
              <a:t>entrambi</a:t>
            </a:r>
            <a:r>
              <a:rPr lang="en-GB" sz="1800" dirty="0">
                <a:effectLst/>
                <a:latin typeface="inherit"/>
              </a:rPr>
              <a:t> una dieta gastrointestinal kitten sia umida che secca e un supporto con probiotici e </a:t>
            </a:r>
            <a:r>
              <a:rPr lang="en-GB" sz="1800" dirty="0" err="1">
                <a:effectLst/>
                <a:latin typeface="inherit"/>
              </a:rPr>
              <a:t>psillium</a:t>
            </a:r>
            <a:r>
              <a:rPr lang="en-GB" sz="1800" dirty="0">
                <a:effectLst/>
                <a:latin typeface="inherit"/>
              </a:rPr>
              <a:t>. Ho </a:t>
            </a:r>
            <a:r>
              <a:rPr lang="en-GB" sz="1800" dirty="0" err="1">
                <a:effectLst/>
                <a:latin typeface="inherit"/>
              </a:rPr>
              <a:t>notato</a:t>
            </a:r>
            <a:r>
              <a:rPr lang="en-GB" sz="1800" dirty="0">
                <a:effectLst/>
                <a:latin typeface="inherit"/>
              </a:rPr>
              <a:t> che </a:t>
            </a:r>
            <a:r>
              <a:rPr lang="en-GB" sz="1800" dirty="0" err="1">
                <a:effectLst/>
                <a:latin typeface="inherit"/>
              </a:rPr>
              <a:t>bevono</a:t>
            </a:r>
            <a:r>
              <a:rPr lang="en-GB" sz="1800" dirty="0">
                <a:effectLst/>
                <a:latin typeface="inherit"/>
              </a:rPr>
              <a:t> molto. </a:t>
            </a:r>
            <a:endParaRPr lang="en-GB" sz="1800" dirty="0">
              <a:effectLst/>
              <a:latin typeface="Calibri" panose="020F0502020204030204" pitchFamily="34" charset="0"/>
            </a:endParaRPr>
          </a:p>
          <a:p>
            <a:pPr rtl="0" fontAlgn="base"/>
            <a:r>
              <a:rPr lang="en-GB" sz="1800" dirty="0">
                <a:effectLst/>
                <a:latin typeface="inherit"/>
              </a:rPr>
              <a:t>Continuo inoltre con la disinfezione degli </a:t>
            </a:r>
            <a:r>
              <a:rPr lang="en-GB" sz="1800" dirty="0" err="1">
                <a:effectLst/>
                <a:latin typeface="inherit"/>
              </a:rPr>
              <a:t>ambienti</a:t>
            </a:r>
            <a:r>
              <a:rPr lang="en-GB" sz="1800" dirty="0">
                <a:effectLst/>
                <a:latin typeface="inherit"/>
              </a:rPr>
              <a:t> e del </a:t>
            </a:r>
            <a:r>
              <a:rPr lang="en-GB" sz="1800" dirty="0" err="1">
                <a:effectLst/>
                <a:latin typeface="inherit"/>
              </a:rPr>
              <a:t>loro</a:t>
            </a:r>
            <a:r>
              <a:rPr lang="en-GB" sz="1800" dirty="0">
                <a:effectLst/>
                <a:latin typeface="inherit"/>
              </a:rPr>
              <a:t> </a:t>
            </a:r>
            <a:r>
              <a:rPr lang="en-GB" sz="1800" dirty="0" err="1">
                <a:effectLst/>
                <a:latin typeface="inherit"/>
              </a:rPr>
              <a:t>manto</a:t>
            </a:r>
            <a:r>
              <a:rPr lang="en-GB" sz="1800" dirty="0">
                <a:effectLst/>
                <a:latin typeface="inherit"/>
              </a:rPr>
              <a:t>. </a:t>
            </a:r>
            <a:endParaRPr lang="en-GB" sz="1800" dirty="0">
              <a:effectLst/>
              <a:latin typeface="Calibri" panose="020F0502020204030204" pitchFamily="34" charset="0"/>
            </a:endParaRPr>
          </a:p>
          <a:p>
            <a:pPr rtl="0" fontAlgn="base"/>
            <a:r>
              <a:rPr lang="en-GB" sz="1800" dirty="0" err="1">
                <a:effectLst/>
                <a:latin typeface="inherit"/>
              </a:rPr>
              <a:t>Attendo</a:t>
            </a:r>
            <a:r>
              <a:rPr lang="en-GB" sz="1800" dirty="0">
                <a:effectLst/>
                <a:latin typeface="inherit"/>
              </a:rPr>
              <a:t> indicazioni su come </a:t>
            </a:r>
            <a:r>
              <a:rPr lang="en-GB" sz="1800" dirty="0" err="1">
                <a:effectLst/>
                <a:latin typeface="inherit"/>
              </a:rPr>
              <a:t>proseguire</a:t>
            </a:r>
            <a:r>
              <a:rPr lang="en-GB" sz="1800" dirty="0">
                <a:effectLst/>
                <a:latin typeface="inherit"/>
              </a:rPr>
              <a:t> ed </a:t>
            </a:r>
            <a:r>
              <a:rPr lang="en-GB" sz="1800" dirty="0" err="1">
                <a:effectLst/>
                <a:latin typeface="inherit"/>
              </a:rPr>
              <a:t>eventualmente</a:t>
            </a:r>
            <a:r>
              <a:rPr lang="en-GB" sz="1800" dirty="0">
                <a:effectLst/>
                <a:latin typeface="inherit"/>
              </a:rPr>
              <a:t> se </a:t>
            </a:r>
            <a:r>
              <a:rPr lang="en-GB" sz="1800" dirty="0" err="1">
                <a:effectLst/>
                <a:latin typeface="inherit"/>
              </a:rPr>
              <a:t>c’è</a:t>
            </a:r>
            <a:r>
              <a:rPr lang="en-GB" sz="1800" dirty="0">
                <a:effectLst/>
                <a:latin typeface="inherit"/>
              </a:rPr>
              <a:t> la necessità di introdurre antibiotici visto il </a:t>
            </a:r>
            <a:r>
              <a:rPr lang="en-GB" sz="1800" dirty="0" err="1">
                <a:effectLst/>
                <a:latin typeface="inherit"/>
              </a:rPr>
              <a:t>persistere</a:t>
            </a:r>
            <a:r>
              <a:rPr lang="en-GB" sz="1800" dirty="0">
                <a:effectLst/>
                <a:latin typeface="inherit"/>
              </a:rPr>
              <a:t> dei sintomi diarroici.</a:t>
            </a:r>
            <a:endParaRPr lang="en-GB" sz="1800" dirty="0">
              <a:effectLst/>
              <a:latin typeface="Calibri" panose="020F0502020204030204" pitchFamily="34" charset="0"/>
            </a:endParaRPr>
          </a:p>
          <a:p>
            <a:pPr rtl="0" fontAlgn="base"/>
            <a:r>
              <a:rPr lang="en-GB" sz="1800" dirty="0">
                <a:effectLst/>
                <a:latin typeface="inherit"/>
              </a:rPr>
              <a:t>Un </a:t>
            </a:r>
            <a:r>
              <a:rPr lang="en-GB" sz="1800" dirty="0" err="1">
                <a:effectLst/>
                <a:latin typeface="inherit"/>
              </a:rPr>
              <a:t>caro</a:t>
            </a:r>
            <a:r>
              <a:rPr lang="en-GB" sz="1800" dirty="0">
                <a:effectLst/>
                <a:latin typeface="inherit"/>
              </a:rPr>
              <a:t> </a:t>
            </a:r>
            <a:r>
              <a:rPr lang="en-GB" sz="1800" dirty="0" err="1">
                <a:effectLst/>
                <a:latin typeface="inherit"/>
              </a:rPr>
              <a:t>saluto</a:t>
            </a:r>
            <a:r>
              <a:rPr lang="en-GB" sz="1800" dirty="0">
                <a:effectLst/>
                <a:latin typeface="inherit"/>
              </a:rPr>
              <a:t> </a:t>
            </a:r>
            <a:endParaRPr lang="en-GB" sz="1800" dirty="0">
              <a:effectLst/>
              <a:latin typeface="Calibri" panose="020F0502020204030204" pitchFamily="34" charset="0"/>
            </a:endParaRPr>
          </a:p>
          <a:p>
            <a:pPr rtl="0" fontAlgn="base"/>
            <a:r>
              <a:rPr lang="en-GB" sz="1800" dirty="0">
                <a:effectLst/>
                <a:latin typeface="inherit"/>
              </a:rPr>
              <a:t>Fiorella</a:t>
            </a:r>
            <a:endParaRPr lang="en-GB" sz="1800" dirty="0">
              <a:effectLst/>
              <a:latin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C703B45E-38DE-6249-BFBB-40C47E152204}" type="slidenum">
              <a:rPr lang="en-GB" smtClean="0"/>
              <a:t>38</a:t>
            </a:fld>
            <a:endParaRPr lang="en-GB"/>
          </a:p>
        </p:txBody>
      </p:sp>
    </p:spTree>
    <p:extLst>
      <p:ext uri="{BB962C8B-B14F-4D97-AF65-F5344CB8AC3E}">
        <p14:creationId xmlns:p14="http://schemas.microsoft.com/office/powerpoint/2010/main" val="1312511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Garamond"/>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Garamon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24282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37EC74-DC2B-5149-B87A-A5919995BE4C}"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5790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28926C-DCBE-4EC8-B4A1-104037603B1B}" type="slidenum">
              <a:rPr kumimoji="0" lang="en-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9805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study using DI to monitor the fecal microbiota in cats receiving antibiotics for ten days, and then received FMT or nothing. Clearly, antibiotic-induced dysbiosis, and cats receiving fecal microbiota transplant recovered faster than cats received nothing.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F758D4-47C4-4B20-8F24-7009B10772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3926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lvl="1"/>
            <a:r>
              <a:rPr lang="en-US" dirty="0">
                <a:latin typeface="Arial" panose="020B0604020202020204" pitchFamily="34" charset="0"/>
                <a:cs typeface="Arial" panose="020B0604020202020204" pitchFamily="34" charset="0"/>
              </a:rPr>
              <a:t>drop-out</a:t>
            </a:r>
          </a:p>
          <a:p>
            <a:pPr lvl="1"/>
            <a:r>
              <a:rPr lang="en-US" dirty="0">
                <a:latin typeface="Arial" panose="020B0604020202020204" pitchFamily="34" charset="0"/>
                <a:cs typeface="Arial" panose="020B0604020202020204" pitchFamily="34" charset="0"/>
              </a:rPr>
              <a:t>euthanasia for unrelated reasons shortly after FMT</a:t>
            </a:r>
          </a:p>
          <a:p>
            <a:pPr lvl="1"/>
            <a:r>
              <a:rPr lang="en-US" dirty="0">
                <a:latin typeface="Arial" panose="020B0604020202020204" pitchFamily="34" charset="0"/>
                <a:cs typeface="Arial" panose="020B0604020202020204" pitchFamily="34" charset="0"/>
              </a:rPr>
              <a:t>Colonic GI </a:t>
            </a:r>
            <a:r>
              <a:rPr lang="en-US" dirty="0" err="1">
                <a:latin typeface="Arial" panose="020B0604020202020204" pitchFamily="34" charset="0"/>
                <a:cs typeface="Arial" panose="020B0604020202020204" pitchFamily="34" charset="0"/>
              </a:rPr>
              <a:t>tumour</a:t>
            </a:r>
            <a:r>
              <a:rPr lang="en-US" dirty="0">
                <a:latin typeface="Arial" panose="020B0604020202020204" pitchFamily="34" charset="0"/>
                <a:cs typeface="Arial" panose="020B0604020202020204" pitchFamily="34" charset="0"/>
              </a:rPr>
              <a:t> detected shortly afterwards</a:t>
            </a:r>
          </a:p>
          <a:p>
            <a:pPr lvl="1"/>
            <a:r>
              <a:rPr lang="en-US" dirty="0">
                <a:latin typeface="Arial" panose="020B0604020202020204" pitchFamily="34" charset="0"/>
                <a:cs typeface="Arial" panose="020B0604020202020204" pitchFamily="34" charset="0"/>
              </a:rPr>
              <a:t>GI bleeding after high long-lasting high dose of budesonide– major change of treatment</a:t>
            </a:r>
          </a:p>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1866D0-A927-5441-A164-3BC32380371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844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AB 1 for </a:t>
            </a:r>
            <a:r>
              <a:rPr lang="sv-SE" dirty="0" err="1"/>
              <a:t>pyelonephritis</a:t>
            </a:r>
            <a:r>
              <a:rPr lang="sv-SE" dirty="0"/>
              <a:t>, </a:t>
            </a:r>
            <a:r>
              <a:rPr lang="sv-SE" sz="1200" dirty="0" err="1">
                <a:latin typeface="Arial" panose="020B0604020202020204" pitchFamily="34" charset="0"/>
                <a:cs typeface="Arial" panose="020B0604020202020204" pitchFamily="34" charset="0"/>
              </a:rPr>
              <a:t>single</a:t>
            </a:r>
            <a:r>
              <a:rPr lang="sv-SE" sz="1200" dirty="0">
                <a:latin typeface="Arial" panose="020B0604020202020204" pitchFamily="34" charset="0"/>
                <a:cs typeface="Arial" panose="020B0604020202020204" pitchFamily="34" charset="0"/>
              </a:rPr>
              <a:t> protein diet (7), </a:t>
            </a:r>
            <a:r>
              <a:rPr lang="sv-SE" sz="1200" dirty="0" err="1">
                <a:latin typeface="Arial" panose="020B0604020202020204" pitchFamily="34" charset="0"/>
                <a:cs typeface="Arial" panose="020B0604020202020204" pitchFamily="34" charset="0"/>
              </a:rPr>
              <a:t>balanced</a:t>
            </a:r>
            <a:r>
              <a:rPr lang="sv-SE" sz="1200" dirty="0">
                <a:latin typeface="Arial" panose="020B0604020202020204" pitchFamily="34" charset="0"/>
                <a:cs typeface="Arial" panose="020B0604020202020204" pitchFamily="34" charset="0"/>
              </a:rPr>
              <a:t> </a:t>
            </a:r>
            <a:r>
              <a:rPr lang="sv-SE" sz="1200" dirty="0" err="1">
                <a:latin typeface="Arial" panose="020B0604020202020204" pitchFamily="34" charset="0"/>
                <a:cs typeface="Arial" panose="020B0604020202020204" pitchFamily="34" charset="0"/>
              </a:rPr>
              <a:t>home</a:t>
            </a:r>
            <a:r>
              <a:rPr lang="sv-SE" sz="1200" dirty="0">
                <a:latin typeface="Arial" panose="020B0604020202020204" pitchFamily="34" charset="0"/>
                <a:cs typeface="Arial" panose="020B0604020202020204" pitchFamily="34" charset="0"/>
              </a:rPr>
              <a:t> </a:t>
            </a:r>
            <a:r>
              <a:rPr lang="sv-SE" sz="1200" dirty="0" err="1">
                <a:latin typeface="Arial" panose="020B0604020202020204" pitchFamily="34" charset="0"/>
                <a:cs typeface="Arial" panose="020B0604020202020204" pitchFamily="34" charset="0"/>
              </a:rPr>
              <a:t>cooked</a:t>
            </a:r>
            <a:r>
              <a:rPr lang="sv-SE" sz="1200" dirty="0">
                <a:latin typeface="Arial" panose="020B0604020202020204" pitchFamily="34" charset="0"/>
                <a:cs typeface="Arial" panose="020B0604020202020204" pitchFamily="34" charset="0"/>
              </a:rPr>
              <a:t> diet (7), </a:t>
            </a:r>
            <a:r>
              <a:rPr lang="sv-SE" sz="1200" dirty="0" err="1">
                <a:latin typeface="Arial" panose="020B0604020202020204" pitchFamily="34" charset="0"/>
                <a:cs typeface="Arial" panose="020B0604020202020204" pitchFamily="34" charset="0"/>
              </a:rPr>
              <a:t>home</a:t>
            </a:r>
            <a:r>
              <a:rPr lang="sv-SE" sz="1200" dirty="0">
                <a:latin typeface="Arial" panose="020B0604020202020204" pitchFamily="34" charset="0"/>
                <a:cs typeface="Arial" panose="020B0604020202020204" pitchFamily="34" charset="0"/>
              </a:rPr>
              <a:t> </a:t>
            </a:r>
            <a:r>
              <a:rPr lang="sv-SE" sz="1200" dirty="0" err="1">
                <a:latin typeface="Arial" panose="020B0604020202020204" pitchFamily="34" charset="0"/>
                <a:cs typeface="Arial" panose="020B0604020202020204" pitchFamily="34" charset="0"/>
              </a:rPr>
              <a:t>cooked</a:t>
            </a:r>
            <a:r>
              <a:rPr lang="sv-SE" sz="1200" dirty="0">
                <a:latin typeface="Arial" panose="020B0604020202020204" pitchFamily="34" charset="0"/>
                <a:cs typeface="Arial" panose="020B0604020202020204" pitchFamily="34" charset="0"/>
              </a:rPr>
              <a:t> (4), </a:t>
            </a:r>
            <a:r>
              <a:rPr lang="sv-SE" sz="1200" dirty="0" err="1">
                <a:latin typeface="Arial" panose="020B0604020202020204" pitchFamily="34" charset="0"/>
                <a:cs typeface="Arial" panose="020B0604020202020204" pitchFamily="34" charset="0"/>
              </a:rPr>
              <a:t>low</a:t>
            </a:r>
            <a:r>
              <a:rPr lang="sv-SE" sz="1200" dirty="0">
                <a:latin typeface="Arial" panose="020B0604020202020204" pitchFamily="34" charset="0"/>
                <a:cs typeface="Arial" panose="020B0604020202020204" pitchFamily="34" charset="0"/>
              </a:rPr>
              <a:t> fat (3) and GI diet (2)</a:t>
            </a:r>
          </a:p>
          <a:p>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1866D0-A927-5441-A164-3BC32380371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3475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AB 1 for </a:t>
            </a:r>
            <a:r>
              <a:rPr lang="sv-SE" dirty="0" err="1"/>
              <a:t>pyelonephritis</a:t>
            </a:r>
            <a:endParaRPr lang="sv-SE" dirty="0"/>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1866D0-A927-5441-A164-3BC32380371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8335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969AA7B8-8482-4BC3-B925-A518472660C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3854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e4f488426a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e4f488426a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9681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Looking into the data, we can see macronutrients metabolism, the major function of the gut is altered in dogs with CE, and mostly in those with dysbiosis. For example, bile acid dysmetabolism associated with decreased abundance of </a:t>
            </a:r>
            <a:r>
              <a:rPr lang="en-US" dirty="0" err="1"/>
              <a:t>Peptoacetobacter</a:t>
            </a:r>
            <a:r>
              <a:rPr lang="en-US" dirty="0"/>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A050CE-6C7D-4C85-A343-449612D3F6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437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into the data, we can see macronutrients metabolism, the major function of the gut is altered in dogs with CE, and mostly in those with dysbiosis. For example, bile acid dysmetabolism associated with decreased abundance of Peptoacetobacter.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A050CE-6C7D-4C85-A343-449612D3F6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2348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D5156"/>
                </a:solidFill>
                <a:effectLst/>
                <a:latin typeface="Roboto" panose="02000000000000000000" pitchFamily="2" charset="0"/>
              </a:rPr>
              <a:t>But when the enterocyte is impaired or the number of transporter is decreased, excessive sugars will accumulate in the lumen. It will increase the osmolarity in the lumen, drawing water into the lumen ended up with osmotic diarrhea. Bacteria can use the excess sugars to produce gas lead to bloating as well.</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49AA5A-E666-4004-93B4-F1715C9F782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094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C8CFD-EDBD-42D6-BE90-526AB0CCE68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7808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C8CFD-EDBD-42D6-BE90-526AB0CCE68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0586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B16338-F232-C54C-86D8-7B8FE739183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02662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12.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12.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7B9C5-D4EF-4043-B943-6FDCB57D76E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DD52FB5A-B7A1-8D24-63B2-B33CE52A4D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FA2453A1-3907-7EF2-FABF-DBE566A68FBB}"/>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2DCCCF42-5926-7F18-1B6D-95DA728AE4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0D8E6F-79AD-8A23-B840-C0B2FF3F0DBF}"/>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144757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1C899-5070-C10F-B6A3-A3275E4A0498}"/>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28ED5F1-313A-0B28-1108-000F35E5A31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C428FF5-C84E-1C2E-2EA4-22E0AE1EBA77}"/>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830D3351-B6B2-286B-3558-1AD2D32BDB9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052FB1-9DE8-A103-FFEC-36C49795775A}"/>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2503125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A86724-EB95-B86A-D9DF-AF28AB53056F}"/>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8337B547-6849-20B6-13C1-FA431D9005B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487CD0F-3BF8-08C9-5F53-F0B5ECD0C004}"/>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432D1F99-A0CB-08E1-5648-2D18C0B96A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EAE9EE-56DA-1BDF-F4BF-D14B452CDDFE}"/>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3329641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4236" y="91980"/>
            <a:ext cx="11999254" cy="6766020"/>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latin typeface="Gill Sans Nova Light" panose="020B0302020104020203"/>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990883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Diapositiva titolo">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101" y="68166"/>
            <a:ext cx="12070814" cy="6789833"/>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latin typeface="Gill Sans Nova" panose="020B0602020104020203"/>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811267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Diapositiva titolo">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2202" y="143218"/>
            <a:ext cx="11966530" cy="6626645"/>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2704343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3_Diapositiva titolo">
    <p:spTree>
      <p:nvGrpSpPr>
        <p:cNvPr id="1" name=""/>
        <p:cNvGrpSpPr/>
        <p:nvPr/>
      </p:nvGrpSpPr>
      <p:grpSpPr>
        <a:xfrm>
          <a:off x="0" y="0"/>
          <a:ext cx="0" cy="0"/>
          <a:chOff x="0" y="0"/>
          <a:chExt cx="0" cy="0"/>
        </a:xfrm>
      </p:grpSpPr>
      <p:pic>
        <p:nvPicPr>
          <p:cNvPr id="6" name="Immagin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2202" y="121873"/>
            <a:ext cx="11975336" cy="6736127"/>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1911001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9" name="Immagine 8"/>
          <p:cNvPicPr>
            <a:picLocks noChangeAspect="1"/>
          </p:cNvPicPr>
          <p:nvPr userDrawn="1"/>
        </p:nvPicPr>
        <p:blipFill rotWithShape="1">
          <a:blip r:embed="rId2">
            <a:extLst>
              <a:ext uri="{28A0092B-C50C-407E-A947-70E740481C1C}">
                <a14:useLocalDpi xmlns:a14="http://schemas.microsoft.com/office/drawing/2010/main" val="0"/>
              </a:ext>
            </a:extLst>
          </a:blip>
          <a:srcRect t="81732"/>
          <a:stretch/>
        </p:blipFill>
        <p:spPr>
          <a:xfrm>
            <a:off x="177682" y="5541484"/>
            <a:ext cx="11885788" cy="1221390"/>
          </a:xfrm>
          <a:prstGeom prst="rect">
            <a:avLst/>
          </a:prstGeom>
        </p:spPr>
      </p:pic>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a:xfrm>
            <a:off x="838200" y="1911025"/>
            <a:ext cx="10515600" cy="3850797"/>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010335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848239"/>
            <a:ext cx="10515600" cy="2852737"/>
          </a:xfrm>
        </p:spPr>
        <p:txBody>
          <a:bodyPr anchor="b"/>
          <a:lstStyle>
            <a:lvl1pPr>
              <a:defRPr sz="6000">
                <a:solidFill>
                  <a:schemeClr val="accent5">
                    <a:lumMod val="75000"/>
                  </a:schemeClr>
                </a:solidFill>
              </a:defRPr>
            </a:lvl1pPr>
          </a:lstStyle>
          <a:p>
            <a:r>
              <a:rPr lang="it-IT" dirty="0"/>
              <a:t>Fare clic per modificare lo stile del titolo</a:t>
            </a:r>
          </a:p>
        </p:txBody>
      </p:sp>
      <p:sp>
        <p:nvSpPr>
          <p:cNvPr id="3" name="Segnaposto testo 2"/>
          <p:cNvSpPr>
            <a:spLocks noGrp="1"/>
          </p:cNvSpPr>
          <p:nvPr>
            <p:ph type="body" idx="1"/>
          </p:nvPr>
        </p:nvSpPr>
        <p:spPr>
          <a:xfrm>
            <a:off x="831850" y="3853887"/>
            <a:ext cx="10515600" cy="1500187"/>
          </a:xfrm>
        </p:spPr>
        <p:txBody>
          <a:bodyPr/>
          <a:lstStyle>
            <a:lvl1pPr marL="0" indent="0">
              <a:buNone/>
              <a:defRPr sz="2400">
                <a:solidFill>
                  <a:schemeClr val="accent5">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Modifica gli stili del testo dello schema</a:t>
            </a:r>
          </a:p>
        </p:txBody>
      </p:sp>
      <p:pic>
        <p:nvPicPr>
          <p:cNvPr id="7" name="Immagine 6"/>
          <p:cNvPicPr>
            <a:picLocks noChangeAspect="1"/>
          </p:cNvPicPr>
          <p:nvPr userDrawn="1"/>
        </p:nvPicPr>
        <p:blipFill>
          <a:blip r:embed="rId2"/>
          <a:stretch>
            <a:fillRect/>
          </a:stretch>
        </p:blipFill>
        <p:spPr>
          <a:xfrm>
            <a:off x="145535" y="5506985"/>
            <a:ext cx="11888230" cy="1219306"/>
          </a:xfrm>
          <a:prstGeom prst="rect">
            <a:avLst/>
          </a:prstGeom>
        </p:spPr>
      </p:pic>
    </p:spTree>
    <p:extLst>
      <p:ext uri="{BB962C8B-B14F-4D97-AF65-F5344CB8AC3E}">
        <p14:creationId xmlns:p14="http://schemas.microsoft.com/office/powerpoint/2010/main" val="12416578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pic>
        <p:nvPicPr>
          <p:cNvPr id="8" name="Immagine 7"/>
          <p:cNvPicPr>
            <a:picLocks noChangeAspect="1"/>
          </p:cNvPicPr>
          <p:nvPr userDrawn="1"/>
        </p:nvPicPr>
        <p:blipFill>
          <a:blip r:embed="rId2"/>
          <a:stretch>
            <a:fillRect/>
          </a:stretch>
        </p:blipFill>
        <p:spPr>
          <a:xfrm>
            <a:off x="766792" y="5645516"/>
            <a:ext cx="10587008" cy="1085847"/>
          </a:xfrm>
          <a:prstGeom prst="rect">
            <a:avLst/>
          </a:prstGeom>
        </p:spPr>
      </p:pic>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395823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395823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670727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0" name="Immagine 9"/>
          <p:cNvPicPr>
            <a:picLocks noChangeAspect="1"/>
          </p:cNvPicPr>
          <p:nvPr userDrawn="1"/>
        </p:nvPicPr>
        <p:blipFill>
          <a:blip r:embed="rId2"/>
          <a:stretch>
            <a:fillRect/>
          </a:stretch>
        </p:blipFill>
        <p:spPr>
          <a:xfrm>
            <a:off x="839788" y="5648198"/>
            <a:ext cx="10606737" cy="1087871"/>
          </a:xfrm>
          <a:prstGeom prst="rect">
            <a:avLst/>
          </a:prstGeom>
        </p:spPr>
      </p:pic>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008158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E9AA0-9DD0-3E8C-1AC7-7A31B56B563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A52246E-1964-8EE1-AF64-43010031D6E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485C290-6033-BC5B-DA56-822EE100485A}"/>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8F4C98A9-586E-C1A5-D86E-DFBFC066DF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675336-4092-CBE8-E0BD-FA8E2FCAA74B}"/>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12100997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pic>
        <p:nvPicPr>
          <p:cNvPr id="6" name="Immagine 5"/>
          <p:cNvPicPr>
            <a:picLocks noChangeAspect="1"/>
          </p:cNvPicPr>
          <p:nvPr userDrawn="1"/>
        </p:nvPicPr>
        <p:blipFill>
          <a:blip r:embed="rId2"/>
          <a:stretch>
            <a:fillRect/>
          </a:stretch>
        </p:blipFill>
        <p:spPr>
          <a:xfrm>
            <a:off x="151885" y="5540513"/>
            <a:ext cx="11888230" cy="1219306"/>
          </a:xfrm>
          <a:prstGeom prst="rect">
            <a:avLst/>
          </a:prstGeom>
        </p:spPr>
      </p:pic>
    </p:spTree>
    <p:extLst>
      <p:ext uri="{BB962C8B-B14F-4D97-AF65-F5344CB8AC3E}">
        <p14:creationId xmlns:p14="http://schemas.microsoft.com/office/powerpoint/2010/main" val="3566480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5" name="Immagine 4"/>
          <p:cNvPicPr>
            <a:picLocks noChangeAspect="1"/>
          </p:cNvPicPr>
          <p:nvPr userDrawn="1"/>
        </p:nvPicPr>
        <p:blipFill>
          <a:blip r:embed="rId2"/>
          <a:stretch>
            <a:fillRect/>
          </a:stretch>
        </p:blipFill>
        <p:spPr>
          <a:xfrm>
            <a:off x="206969" y="5551531"/>
            <a:ext cx="11888230" cy="1219306"/>
          </a:xfrm>
          <a:prstGeom prst="rect">
            <a:avLst/>
          </a:prstGeom>
        </p:spPr>
      </p:pic>
    </p:spTree>
    <p:extLst>
      <p:ext uri="{BB962C8B-B14F-4D97-AF65-F5344CB8AC3E}">
        <p14:creationId xmlns:p14="http://schemas.microsoft.com/office/powerpoint/2010/main" val="3230901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pic>
        <p:nvPicPr>
          <p:cNvPr id="8" name="Immagine 7"/>
          <p:cNvPicPr>
            <a:picLocks noChangeAspect="1"/>
          </p:cNvPicPr>
          <p:nvPr userDrawn="1"/>
        </p:nvPicPr>
        <p:blipFill>
          <a:blip r:embed="rId2"/>
          <a:stretch>
            <a:fillRect/>
          </a:stretch>
        </p:blipFill>
        <p:spPr>
          <a:xfrm>
            <a:off x="839788" y="5691341"/>
            <a:ext cx="10515600" cy="1078524"/>
          </a:xfrm>
          <a:prstGeom prst="rect">
            <a:avLst/>
          </a:prstGeom>
        </p:spPr>
      </p:pic>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Tree>
    <p:extLst>
      <p:ext uri="{BB962C8B-B14F-4D97-AF65-F5344CB8AC3E}">
        <p14:creationId xmlns:p14="http://schemas.microsoft.com/office/powerpoint/2010/main" val="4764629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8" name="Immagine 7"/>
          <p:cNvPicPr>
            <a:picLocks noChangeAspect="1"/>
          </p:cNvPicPr>
          <p:nvPr userDrawn="1"/>
        </p:nvPicPr>
        <p:blipFill>
          <a:blip r:embed="rId2"/>
          <a:stretch>
            <a:fillRect/>
          </a:stretch>
        </p:blipFill>
        <p:spPr>
          <a:xfrm>
            <a:off x="839788" y="5779476"/>
            <a:ext cx="10515600" cy="1078524"/>
          </a:xfrm>
          <a:prstGeom prst="rect">
            <a:avLst/>
          </a:prstGeom>
        </p:spPr>
      </p:pic>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Tree>
    <p:extLst>
      <p:ext uri="{BB962C8B-B14F-4D97-AF65-F5344CB8AC3E}">
        <p14:creationId xmlns:p14="http://schemas.microsoft.com/office/powerpoint/2010/main" val="37676169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pic>
        <p:nvPicPr>
          <p:cNvPr id="7" name="Immagine 6"/>
          <p:cNvPicPr>
            <a:picLocks noChangeAspect="1"/>
          </p:cNvPicPr>
          <p:nvPr userDrawn="1"/>
        </p:nvPicPr>
        <p:blipFill>
          <a:blip r:embed="rId2"/>
          <a:stretch>
            <a:fillRect/>
          </a:stretch>
        </p:blipFill>
        <p:spPr>
          <a:xfrm rot="5400000">
            <a:off x="-2653873" y="3177253"/>
            <a:ext cx="6267029" cy="642772"/>
          </a:xfrm>
          <a:prstGeom prst="rect">
            <a:avLst/>
          </a:prstGeom>
        </p:spPr>
      </p:pic>
    </p:spTree>
    <p:extLst>
      <p:ext uri="{BB962C8B-B14F-4D97-AF65-F5344CB8AC3E}">
        <p14:creationId xmlns:p14="http://schemas.microsoft.com/office/powerpoint/2010/main" val="4008345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ent page 3.1">
    <p:spTree>
      <p:nvGrpSpPr>
        <p:cNvPr id="1" name=""/>
        <p:cNvGrpSpPr/>
        <p:nvPr/>
      </p:nvGrpSpPr>
      <p:grpSpPr>
        <a:xfrm>
          <a:off x="0" y="0"/>
          <a:ext cx="0" cy="0"/>
          <a:chOff x="0" y="0"/>
          <a:chExt cx="0" cy="0"/>
        </a:xfrm>
      </p:grpSpPr>
      <p:sp>
        <p:nvSpPr>
          <p:cNvPr id="11" name="Subtitle 11">
            <a:extLst>
              <a:ext uri="{FF2B5EF4-FFF2-40B4-BE49-F238E27FC236}">
                <a16:creationId xmlns:a16="http://schemas.microsoft.com/office/drawing/2014/main" id="{E76DCCE6-F7B7-4447-BE0F-D767687FE1D7}"/>
              </a:ext>
            </a:extLst>
          </p:cNvPr>
          <p:cNvSpPr txBox="1">
            <a:spLocks/>
          </p:cNvSpPr>
          <p:nvPr userDrawn="1"/>
        </p:nvSpPr>
        <p:spPr>
          <a:xfrm>
            <a:off x="109307" y="107203"/>
            <a:ext cx="11973384" cy="6665661"/>
          </a:xfrm>
          <a:prstGeom prst="rect">
            <a:avLst/>
          </a:prstGeom>
          <a:solidFill>
            <a:srgbClr val="00263E"/>
          </a:solidFill>
          <a:ln>
            <a:noFill/>
          </a:ln>
        </p:spPr>
        <p:style>
          <a:lnRef idx="0">
            <a:scrgbClr r="0" g="0" b="0"/>
          </a:lnRef>
          <a:fillRef idx="0">
            <a:scrgbClr r="0" g="0" b="0"/>
          </a:fillRef>
          <a:effectRef idx="0">
            <a:scrgbClr r="0" g="0" b="0"/>
          </a:effectRef>
          <a:fontRef idx="minor">
            <a:schemeClr val="lt1"/>
          </a:fontRef>
        </p:style>
        <p:txBody>
          <a:bodyPr lIns="54000" tIns="54000" rIns="108000" bIns="54000">
            <a:normAutofit/>
          </a:bodyPr>
          <a:lstStyle>
            <a:lvl1pPr marL="269993" marR="0" indent="-233994" algn="l" defTabSz="914377" rtl="0" eaLnBrk="1" fontAlgn="auto" latinLnBrk="0" hangingPunct="1">
              <a:lnSpc>
                <a:spcPct val="100000"/>
              </a:lnSpc>
              <a:spcBef>
                <a:spcPts val="300"/>
              </a:spcBef>
              <a:spcAft>
                <a:spcPts val="300"/>
              </a:spcAft>
              <a:buClrTx/>
              <a:buSzPct val="60000"/>
              <a:buFontTx/>
              <a:buBlip>
                <a:blip r:embed="rId2"/>
              </a:buBlip>
              <a:tabLst/>
              <a:defRPr sz="1800" kern="1200">
                <a:solidFill>
                  <a:srgbClr val="00263E"/>
                </a:solidFill>
                <a:latin typeface="+mn-lt"/>
                <a:ea typeface="+mn-ea"/>
                <a:cs typeface="+mn-cs"/>
              </a:defRPr>
            </a:lvl1pPr>
            <a:lvl2pPr marL="521987" marR="0" indent="-233994" algn="l" defTabSz="914377" rtl="0" eaLnBrk="1" fontAlgn="auto" latinLnBrk="0" hangingPunct="1">
              <a:lnSpc>
                <a:spcPct val="100000"/>
              </a:lnSpc>
              <a:spcBef>
                <a:spcPts val="300"/>
              </a:spcBef>
              <a:spcAft>
                <a:spcPts val="300"/>
              </a:spcAft>
              <a:buClrTx/>
              <a:buSzTx/>
              <a:buFont typeface="Arial" panose="020B0604020202020204" pitchFamily="34" charset="0"/>
              <a:buChar char="•"/>
              <a:tabLst/>
              <a:defRPr sz="1600" kern="1200">
                <a:solidFill>
                  <a:srgbClr val="00263E"/>
                </a:solidFill>
                <a:latin typeface="+mn-lt"/>
                <a:ea typeface="+mn-ea"/>
                <a:cs typeface="+mn-cs"/>
              </a:defRPr>
            </a:lvl2pPr>
            <a:lvl3pPr marL="770381" marR="0" indent="-244794" algn="l" defTabSz="914377" rtl="0" eaLnBrk="1" fontAlgn="auto" latinLnBrk="0" hangingPunct="1">
              <a:lnSpc>
                <a:spcPct val="100000"/>
              </a:lnSpc>
              <a:spcBef>
                <a:spcPts val="300"/>
              </a:spcBef>
              <a:spcAft>
                <a:spcPts val="300"/>
              </a:spcAft>
              <a:buClrTx/>
              <a:buSzTx/>
              <a:buFont typeface="Courier New" panose="02070309020205020404" pitchFamily="49" charset="0"/>
              <a:buChar char="o"/>
              <a:tabLst/>
              <a:defRPr sz="1400" kern="1200">
                <a:solidFill>
                  <a:srgbClr val="00263E"/>
                </a:solidFill>
                <a:latin typeface="+mn-lt"/>
                <a:ea typeface="+mn-ea"/>
                <a:cs typeface="+mn-cs"/>
              </a:defRPr>
            </a:lvl3pPr>
            <a:lvl4pPr marL="1025974" marR="0" indent="-237594" algn="l" defTabSz="914377" rtl="0" eaLnBrk="1" fontAlgn="auto" latinLnBrk="0" hangingPunct="1">
              <a:lnSpc>
                <a:spcPct val="100000"/>
              </a:lnSpc>
              <a:spcBef>
                <a:spcPts val="300"/>
              </a:spcBef>
              <a:spcAft>
                <a:spcPts val="300"/>
              </a:spcAft>
              <a:buClrTx/>
              <a:buSzTx/>
              <a:buFont typeface="Arial" panose="020B0604020202020204" pitchFamily="34" charset="0"/>
              <a:buChar char="–"/>
              <a:tabLst/>
              <a:defRPr sz="1200" kern="1200">
                <a:solidFill>
                  <a:srgbClr val="00263E"/>
                </a:solidFill>
                <a:latin typeface="+mn-lt"/>
                <a:ea typeface="+mn-ea"/>
                <a:cs typeface="+mn-cs"/>
              </a:defRPr>
            </a:lvl4pPr>
            <a:lvl5pPr marL="1277968" marR="0" indent="-244794" algn="l" defTabSz="914377" rtl="0" eaLnBrk="1" fontAlgn="auto" latinLnBrk="0" hangingPunct="1">
              <a:lnSpc>
                <a:spcPct val="100000"/>
              </a:lnSpc>
              <a:spcBef>
                <a:spcPts val="300"/>
              </a:spcBef>
              <a:spcAft>
                <a:spcPts val="300"/>
              </a:spcAft>
              <a:buClrTx/>
              <a:buSzTx/>
              <a:buFont typeface="Wingdings" panose="05000000000000000000" pitchFamily="2" charset="2"/>
              <a:buChar char="§"/>
              <a:tabLst/>
              <a:defRPr sz="1200" kern="1200">
                <a:solidFill>
                  <a:srgbClr val="00263E"/>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999" indent="0">
              <a:buNone/>
            </a:pPr>
            <a:endParaRPr lang="sv-SE" sz="2700" dirty="0"/>
          </a:p>
        </p:txBody>
      </p:sp>
      <p:sp>
        <p:nvSpPr>
          <p:cNvPr id="12" name="Platshållare för text 7">
            <a:extLst>
              <a:ext uri="{FF2B5EF4-FFF2-40B4-BE49-F238E27FC236}">
                <a16:creationId xmlns:a16="http://schemas.microsoft.com/office/drawing/2014/main" id="{C58C31D0-8CA0-E948-AA28-57D0489E46F0}"/>
              </a:ext>
            </a:extLst>
          </p:cNvPr>
          <p:cNvSpPr>
            <a:spLocks noGrp="1"/>
          </p:cNvSpPr>
          <p:nvPr>
            <p:ph type="body" sz="quarter" idx="13" hasCustomPrompt="1"/>
          </p:nvPr>
        </p:nvSpPr>
        <p:spPr>
          <a:xfrm>
            <a:off x="589446" y="1907709"/>
            <a:ext cx="9848663" cy="3688696"/>
          </a:xfrm>
          <a:prstGeom prst="rect">
            <a:avLst/>
          </a:prstGeom>
        </p:spPr>
        <p:txBody>
          <a:bodyPr/>
          <a:lstStyle>
            <a:lvl1pPr>
              <a:defRPr sz="1600" b="0">
                <a:solidFill>
                  <a:schemeClr val="bg1"/>
                </a:solidFill>
              </a:defRPr>
            </a:lvl1pPr>
            <a:lvl2pPr>
              <a:defRPr sz="1400" b="0">
                <a:solidFill>
                  <a:schemeClr val="bg1"/>
                </a:solidFill>
              </a:defRPr>
            </a:lvl2pPr>
            <a:lvl3pPr>
              <a:defRPr sz="1400" b="0">
                <a:solidFill>
                  <a:schemeClr val="bg1"/>
                </a:solidFill>
              </a:defRPr>
            </a:lvl3pPr>
            <a:lvl4pPr>
              <a:defRPr sz="1200" b="0">
                <a:solidFill>
                  <a:schemeClr val="bg1"/>
                </a:solidFill>
              </a:defRPr>
            </a:lvl4pPr>
            <a:lvl5pPr>
              <a:defRPr sz="1200" b="0">
                <a:solidFill>
                  <a:schemeClr val="bg1"/>
                </a:solidFill>
              </a:defRPr>
            </a:lvl5pPr>
          </a:lstStyle>
          <a:p>
            <a:pPr lvl="0"/>
            <a:r>
              <a:rPr lang="en-GB" dirty="0"/>
              <a:t>Click here to add text</a:t>
            </a:r>
          </a:p>
          <a:p>
            <a:pPr lvl="1"/>
            <a:r>
              <a:rPr lang="en-GB" dirty="0"/>
              <a:t>Level two</a:t>
            </a:r>
          </a:p>
          <a:p>
            <a:pPr lvl="2"/>
            <a:r>
              <a:rPr lang="en-GB" dirty="0"/>
              <a:t>Level three</a:t>
            </a:r>
          </a:p>
          <a:p>
            <a:pPr lvl="3"/>
            <a:r>
              <a:rPr lang="en-GB" dirty="0"/>
              <a:t>Level four</a:t>
            </a:r>
          </a:p>
          <a:p>
            <a:pPr lvl="4"/>
            <a:r>
              <a:rPr lang="en-GB" dirty="0"/>
              <a:t>Level five</a:t>
            </a:r>
          </a:p>
        </p:txBody>
      </p:sp>
      <p:sp>
        <p:nvSpPr>
          <p:cNvPr id="13" name="Platshållare för rubrik 6">
            <a:extLst>
              <a:ext uri="{FF2B5EF4-FFF2-40B4-BE49-F238E27FC236}">
                <a16:creationId xmlns:a16="http://schemas.microsoft.com/office/drawing/2014/main" id="{C4876410-5306-3E40-9C58-22DBE6E0178C}"/>
              </a:ext>
            </a:extLst>
          </p:cNvPr>
          <p:cNvSpPr>
            <a:spLocks noGrp="1"/>
          </p:cNvSpPr>
          <p:nvPr>
            <p:ph type="title"/>
          </p:nvPr>
        </p:nvSpPr>
        <p:spPr>
          <a:xfrm>
            <a:off x="587375" y="1079340"/>
            <a:ext cx="9848663" cy="480131"/>
          </a:xfrm>
          <a:prstGeom prst="rect">
            <a:avLst/>
          </a:prstGeom>
        </p:spPr>
        <p:txBody>
          <a:bodyPr vert="horz" wrap="square" lIns="91440" tIns="45720" rIns="91440" bIns="45720" rtlCol="0" anchor="ctr" anchorCtr="0">
            <a:spAutoFit/>
          </a:bodyPr>
          <a:lstStyle>
            <a:lvl1pPr>
              <a:defRPr sz="2800">
                <a:solidFill>
                  <a:srgbClr val="FFFFFF"/>
                </a:solidFill>
              </a:defRPr>
            </a:lvl1pPr>
          </a:lstStyle>
          <a:p>
            <a:r>
              <a:rPr lang="en-GB" noProof="0" dirty="0"/>
              <a:t>Click here to add title</a:t>
            </a:r>
          </a:p>
        </p:txBody>
      </p:sp>
      <p:pic>
        <p:nvPicPr>
          <p:cNvPr id="7" name="Bildobjekt 11">
            <a:extLst>
              <a:ext uri="{FF2B5EF4-FFF2-40B4-BE49-F238E27FC236}">
                <a16:creationId xmlns:a16="http://schemas.microsoft.com/office/drawing/2014/main" id="{2AC562A4-4E68-40C2-8DA1-2972E194034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6626" y="6334917"/>
            <a:ext cx="1052901" cy="279159"/>
          </a:xfrm>
          <a:prstGeom prst="rect">
            <a:avLst/>
          </a:prstGeom>
        </p:spPr>
      </p:pic>
      <p:sp>
        <p:nvSpPr>
          <p:cNvPr id="8" name="Rektangel 8">
            <a:extLst>
              <a:ext uri="{FF2B5EF4-FFF2-40B4-BE49-F238E27FC236}">
                <a16:creationId xmlns:a16="http://schemas.microsoft.com/office/drawing/2014/main" id="{0E851365-9EC2-4CFF-83E2-8011A52DB483}"/>
              </a:ext>
            </a:extLst>
          </p:cNvPr>
          <p:cNvSpPr/>
          <p:nvPr userDrawn="1"/>
        </p:nvSpPr>
        <p:spPr>
          <a:xfrm>
            <a:off x="1185602" y="6454132"/>
            <a:ext cx="4720476"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chemeClr val="bg1"/>
                </a:solidFill>
                <a:effectLst/>
                <a:uLnTx/>
                <a:uFillTx/>
                <a:latin typeface="Calibri Light"/>
                <a:ea typeface="+mn-ea"/>
                <a:cs typeface="+mn-cs"/>
              </a:rPr>
              <a:t>CONFIDENTIAL</a:t>
            </a:r>
          </a:p>
        </p:txBody>
      </p:sp>
      <p:sp>
        <p:nvSpPr>
          <p:cNvPr id="9" name="Rektangel 5">
            <a:extLst>
              <a:ext uri="{FF2B5EF4-FFF2-40B4-BE49-F238E27FC236}">
                <a16:creationId xmlns:a16="http://schemas.microsoft.com/office/drawing/2014/main" id="{20171352-96DA-4F32-B045-9CFA880A5E15}"/>
              </a:ext>
            </a:extLst>
          </p:cNvPr>
          <p:cNvSpPr/>
          <p:nvPr userDrawn="1"/>
        </p:nvSpPr>
        <p:spPr>
          <a:xfrm>
            <a:off x="844800" y="6454132"/>
            <a:ext cx="480000"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FA1DBB5-009D-4FD8-B09A-1D22C9413C03}" type="slidenum">
              <a:rPr kumimoji="0" lang="nb-NO" sz="700" b="0" i="0" u="none" strike="noStrike" kern="1200" cap="none" spc="0" normalizeH="0" baseline="0" noProof="0" smtClean="0">
                <a:ln>
                  <a:noFill/>
                </a:ln>
                <a:solidFill>
                  <a:schemeClr val="bg1"/>
                </a:solidFill>
                <a:effectLst/>
                <a:uLnTx/>
                <a:uFillTx/>
                <a:latin typeface="Calibri Light"/>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a:t>
            </a:fld>
            <a:endParaRPr kumimoji="0" lang="nb-NO" sz="700" b="0" i="0" u="none" strike="noStrike" kern="1200" cap="none" spc="0" normalizeH="0" baseline="0" noProof="0" dirty="0">
              <a:ln>
                <a:noFill/>
              </a:ln>
              <a:solidFill>
                <a:schemeClr val="bg1"/>
              </a:solidFill>
              <a:effectLst/>
              <a:uLnTx/>
              <a:uFillTx/>
              <a:latin typeface="Calibri Light"/>
              <a:ea typeface="+mn-ea"/>
              <a:cs typeface="+mn-cs"/>
            </a:endParaRPr>
          </a:p>
        </p:txBody>
      </p:sp>
      <p:pic>
        <p:nvPicPr>
          <p:cNvPr id="10" name="Immagine 9" descr="Immagine che contiene testo, clipart&#10;&#10;Descrizione generata automaticamente">
            <a:extLst>
              <a:ext uri="{FF2B5EF4-FFF2-40B4-BE49-F238E27FC236}">
                <a16:creationId xmlns:a16="http://schemas.microsoft.com/office/drawing/2014/main" id="{97E79375-2FD4-4F0C-9FB5-9BFEDF86C7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379413" y="365127"/>
            <a:ext cx="1538936" cy="425203"/>
          </a:xfrm>
          <a:prstGeom prst="rect">
            <a:avLst/>
          </a:prstGeom>
        </p:spPr>
      </p:pic>
    </p:spTree>
    <p:extLst>
      <p:ext uri="{BB962C8B-B14F-4D97-AF65-F5344CB8AC3E}">
        <p14:creationId xmlns:p14="http://schemas.microsoft.com/office/powerpoint/2010/main" val="26021822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ntent page 1.2">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8C80183E-A717-CF4C-8999-571B8FAE104C}"/>
              </a:ext>
            </a:extLst>
          </p:cNvPr>
          <p:cNvSpPr/>
          <p:nvPr userDrawn="1"/>
        </p:nvSpPr>
        <p:spPr>
          <a:xfrm>
            <a:off x="52004" y="52004"/>
            <a:ext cx="12086547" cy="6764826"/>
          </a:xfrm>
          <a:prstGeom prst="rect">
            <a:avLst/>
          </a:prstGeom>
          <a:solidFill>
            <a:srgbClr val="FFFFFF"/>
          </a:solidFill>
          <a:ln w="114300">
            <a:solidFill>
              <a:srgbClr val="0026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Platshållare för text 7">
            <a:extLst>
              <a:ext uri="{FF2B5EF4-FFF2-40B4-BE49-F238E27FC236}">
                <a16:creationId xmlns:a16="http://schemas.microsoft.com/office/drawing/2014/main" id="{E746E8E7-E51A-C943-A850-32FD11241373}"/>
              </a:ext>
            </a:extLst>
          </p:cNvPr>
          <p:cNvSpPr>
            <a:spLocks noGrp="1"/>
          </p:cNvSpPr>
          <p:nvPr>
            <p:ph type="body" sz="quarter" idx="13" hasCustomPrompt="1"/>
          </p:nvPr>
        </p:nvSpPr>
        <p:spPr>
          <a:xfrm>
            <a:off x="605309" y="1907307"/>
            <a:ext cx="4695239" cy="3597884"/>
          </a:xfrm>
          <a:prstGeom prst="rect">
            <a:avLst/>
          </a:prstGeom>
        </p:spPr>
        <p:txBody>
          <a:bodyPr/>
          <a:lstStyle>
            <a:lvl1pPr marL="228600" indent="-228600">
              <a:buFontTx/>
              <a:buBlip>
                <a:blip r:embed="rId2"/>
              </a:buBlip>
              <a:defRPr sz="1600" b="0">
                <a:solidFill>
                  <a:srgbClr val="00263E"/>
                </a:solidFill>
              </a:defRPr>
            </a:lvl1pPr>
            <a:lvl2pPr>
              <a:defRPr sz="1400" b="0">
                <a:solidFill>
                  <a:srgbClr val="00263E"/>
                </a:solidFill>
              </a:defRPr>
            </a:lvl2pPr>
            <a:lvl3pPr>
              <a:defRPr sz="1400" b="0">
                <a:solidFill>
                  <a:srgbClr val="00263E"/>
                </a:solidFill>
              </a:defRPr>
            </a:lvl3pPr>
            <a:lvl4pPr>
              <a:defRPr sz="1200" b="0">
                <a:solidFill>
                  <a:srgbClr val="00263E"/>
                </a:solidFill>
              </a:defRPr>
            </a:lvl4pPr>
            <a:lvl5pPr>
              <a:defRPr sz="1200" b="0">
                <a:solidFill>
                  <a:srgbClr val="00263E"/>
                </a:solidFill>
              </a:defRPr>
            </a:lvl5pPr>
          </a:lstStyle>
          <a:p>
            <a:pPr lvl="0"/>
            <a:r>
              <a:rPr lang="en-GB" dirty="0"/>
              <a:t>Click here to add text</a:t>
            </a:r>
          </a:p>
          <a:p>
            <a:pPr lvl="1"/>
            <a:r>
              <a:rPr lang="en-GB" dirty="0"/>
              <a:t>Level two</a:t>
            </a:r>
          </a:p>
          <a:p>
            <a:pPr lvl="2"/>
            <a:r>
              <a:rPr lang="en-GB" dirty="0"/>
              <a:t>Level three</a:t>
            </a:r>
          </a:p>
          <a:p>
            <a:pPr lvl="3"/>
            <a:r>
              <a:rPr lang="en-GB" dirty="0"/>
              <a:t>Level four</a:t>
            </a:r>
          </a:p>
          <a:p>
            <a:pPr lvl="4"/>
            <a:r>
              <a:rPr lang="en-GB" dirty="0"/>
              <a:t>Level five</a:t>
            </a:r>
          </a:p>
        </p:txBody>
      </p:sp>
      <p:sp>
        <p:nvSpPr>
          <p:cNvPr id="10" name="Platshållare för rubrik 6">
            <a:extLst>
              <a:ext uri="{FF2B5EF4-FFF2-40B4-BE49-F238E27FC236}">
                <a16:creationId xmlns:a16="http://schemas.microsoft.com/office/drawing/2014/main" id="{679E5FF7-F22F-0041-82DA-868779068265}"/>
              </a:ext>
            </a:extLst>
          </p:cNvPr>
          <p:cNvSpPr>
            <a:spLocks noGrp="1"/>
          </p:cNvSpPr>
          <p:nvPr>
            <p:ph type="title"/>
          </p:nvPr>
        </p:nvSpPr>
        <p:spPr>
          <a:xfrm>
            <a:off x="605310" y="1111452"/>
            <a:ext cx="4695239" cy="480131"/>
          </a:xfrm>
          <a:prstGeom prst="rect">
            <a:avLst/>
          </a:prstGeom>
        </p:spPr>
        <p:txBody>
          <a:bodyPr vert="horz" wrap="square" lIns="91440" tIns="45720" rIns="91440" bIns="45720" rtlCol="0" anchor="ctr" anchorCtr="0">
            <a:spAutoFit/>
          </a:bodyPr>
          <a:lstStyle>
            <a:lvl1pPr>
              <a:defRPr sz="2800">
                <a:solidFill>
                  <a:srgbClr val="00263E"/>
                </a:solidFill>
              </a:defRPr>
            </a:lvl1pPr>
          </a:lstStyle>
          <a:p>
            <a:r>
              <a:rPr lang="en-GB" noProof="0" dirty="0"/>
              <a:t>Click here to add title</a:t>
            </a:r>
          </a:p>
        </p:txBody>
      </p:sp>
      <p:pic>
        <p:nvPicPr>
          <p:cNvPr id="8" name="Bildobjekt 7">
            <a:extLst>
              <a:ext uri="{FF2B5EF4-FFF2-40B4-BE49-F238E27FC236}">
                <a16:creationId xmlns:a16="http://schemas.microsoft.com/office/drawing/2014/main" id="{148EF2EB-AB86-1840-8771-5CEDF3988B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6626" y="6334917"/>
            <a:ext cx="1052901" cy="279159"/>
          </a:xfrm>
          <a:prstGeom prst="rect">
            <a:avLst/>
          </a:prstGeom>
        </p:spPr>
      </p:pic>
      <p:pic>
        <p:nvPicPr>
          <p:cNvPr id="11" name="Bildobjekt 10">
            <a:extLst>
              <a:ext uri="{FF2B5EF4-FFF2-40B4-BE49-F238E27FC236}">
                <a16:creationId xmlns:a16="http://schemas.microsoft.com/office/drawing/2014/main" id="{3E3C9FB4-1DE3-C744-8087-59FE1D4AA70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424891" y="1749256"/>
            <a:ext cx="4968185" cy="3310798"/>
          </a:xfrm>
          <a:prstGeom prst="round2DiagRect">
            <a:avLst/>
          </a:prstGeom>
          <a:ln w="57150">
            <a:solidFill>
              <a:srgbClr val="00263E"/>
            </a:solidFill>
            <a:miter lim="800000"/>
          </a:ln>
        </p:spPr>
      </p:pic>
      <p:sp>
        <p:nvSpPr>
          <p:cNvPr id="12" name="Rektangel 8">
            <a:extLst>
              <a:ext uri="{FF2B5EF4-FFF2-40B4-BE49-F238E27FC236}">
                <a16:creationId xmlns:a16="http://schemas.microsoft.com/office/drawing/2014/main" id="{BB82181B-76A0-4515-BE9C-6331C475BD82}"/>
              </a:ext>
            </a:extLst>
          </p:cNvPr>
          <p:cNvSpPr/>
          <p:nvPr userDrawn="1"/>
        </p:nvSpPr>
        <p:spPr>
          <a:xfrm>
            <a:off x="1185602" y="6454132"/>
            <a:ext cx="4720476"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263E"/>
                </a:solidFill>
                <a:effectLst/>
                <a:uLnTx/>
                <a:uFillTx/>
                <a:latin typeface="Calibri Light"/>
                <a:ea typeface="+mn-ea"/>
                <a:cs typeface="+mn-cs"/>
              </a:rPr>
              <a:t>CONFIDENTIAL</a:t>
            </a:r>
          </a:p>
        </p:txBody>
      </p:sp>
      <p:sp>
        <p:nvSpPr>
          <p:cNvPr id="13" name="Rektangel 5">
            <a:extLst>
              <a:ext uri="{FF2B5EF4-FFF2-40B4-BE49-F238E27FC236}">
                <a16:creationId xmlns:a16="http://schemas.microsoft.com/office/drawing/2014/main" id="{ED83D96B-BABE-42FC-B0A9-6B8C415CEA28}"/>
              </a:ext>
            </a:extLst>
          </p:cNvPr>
          <p:cNvSpPr/>
          <p:nvPr userDrawn="1"/>
        </p:nvSpPr>
        <p:spPr>
          <a:xfrm>
            <a:off x="844800" y="6454132"/>
            <a:ext cx="480000"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FA1DBB5-009D-4FD8-B09A-1D22C9413C03}" type="slidenum">
              <a:rPr kumimoji="0" lang="nb-NO" sz="700" b="0" i="0" u="none" strike="noStrike" kern="1200" cap="none" spc="0" normalizeH="0" baseline="0" noProof="0" smtClean="0">
                <a:ln>
                  <a:noFill/>
                </a:ln>
                <a:solidFill>
                  <a:srgbClr val="00263E"/>
                </a:solidFill>
                <a:effectLst/>
                <a:uLnTx/>
                <a:uFillTx/>
                <a:latin typeface="Calibri Light"/>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a:t>
            </a:fld>
            <a:endParaRPr kumimoji="0" lang="nb-NO" sz="700" b="0" i="0" u="none" strike="noStrike" kern="1200" cap="none" spc="0" normalizeH="0" baseline="0" noProof="0" dirty="0">
              <a:ln>
                <a:noFill/>
              </a:ln>
              <a:solidFill>
                <a:srgbClr val="00263E"/>
              </a:solidFill>
              <a:effectLst/>
              <a:uLnTx/>
              <a:uFillTx/>
              <a:latin typeface="Calibri Light"/>
              <a:ea typeface="+mn-ea"/>
              <a:cs typeface="+mn-cs"/>
            </a:endParaRPr>
          </a:p>
        </p:txBody>
      </p:sp>
      <p:pic>
        <p:nvPicPr>
          <p:cNvPr id="16" name="Immagine 15" descr="Immagine che contiene testo, clipart&#10;&#10;Descrizione generata automaticamente">
            <a:extLst>
              <a:ext uri="{FF2B5EF4-FFF2-40B4-BE49-F238E27FC236}">
                <a16:creationId xmlns:a16="http://schemas.microsoft.com/office/drawing/2014/main" id="{81B2BCA4-2AD5-4988-83C8-2DEAA8C8369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79413" y="365127"/>
            <a:ext cx="1538936" cy="425203"/>
          </a:xfrm>
          <a:prstGeom prst="rect">
            <a:avLst/>
          </a:prstGeom>
        </p:spPr>
      </p:pic>
    </p:spTree>
    <p:extLst>
      <p:ext uri="{BB962C8B-B14F-4D97-AF65-F5344CB8AC3E}">
        <p14:creationId xmlns:p14="http://schemas.microsoft.com/office/powerpoint/2010/main" val="3543213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6EC5-C573-8336-B2B1-E16D8D74CB0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it-IT"/>
          </a:p>
        </p:txBody>
      </p:sp>
      <p:sp>
        <p:nvSpPr>
          <p:cNvPr id="3" name="Subtitle 2">
            <a:extLst>
              <a:ext uri="{FF2B5EF4-FFF2-40B4-BE49-F238E27FC236}">
                <a16:creationId xmlns:a16="http://schemas.microsoft.com/office/drawing/2014/main" id="{737B7873-A0F4-ED44-70F7-751E705B9D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it-IT"/>
          </a:p>
        </p:txBody>
      </p:sp>
      <p:sp>
        <p:nvSpPr>
          <p:cNvPr id="4" name="Date Placeholder 3">
            <a:extLst>
              <a:ext uri="{FF2B5EF4-FFF2-40B4-BE49-F238E27FC236}">
                <a16:creationId xmlns:a16="http://schemas.microsoft.com/office/drawing/2014/main" id="{A52764FF-75AA-7E7B-02B8-28FDCCD54AED}"/>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43D82525-662B-1C19-4A8A-575F4E3B4114}"/>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3228AB53-CF1A-5039-C157-F635DC7CEC65}"/>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6293559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D57F5-563B-F4D1-4475-DCA0C34BDA4A}"/>
              </a:ext>
            </a:extLst>
          </p:cNvPr>
          <p:cNvSpPr>
            <a:spLocks noGrp="1"/>
          </p:cNvSpPr>
          <p:nvPr>
            <p:ph type="title"/>
          </p:nvPr>
        </p:nvSpPr>
        <p:spPr/>
        <p:txBody>
          <a:bodyPr/>
          <a:lstStyle/>
          <a:p>
            <a:r>
              <a:rPr lang="en-GB"/>
              <a:t>Click to edit Master title style</a:t>
            </a:r>
            <a:endParaRPr lang="it-IT"/>
          </a:p>
        </p:txBody>
      </p:sp>
      <p:sp>
        <p:nvSpPr>
          <p:cNvPr id="3" name="Content Placeholder 2">
            <a:extLst>
              <a:ext uri="{FF2B5EF4-FFF2-40B4-BE49-F238E27FC236}">
                <a16:creationId xmlns:a16="http://schemas.microsoft.com/office/drawing/2014/main" id="{4C0D43A1-7302-8AC3-D593-0ED8499D208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Date Placeholder 3">
            <a:extLst>
              <a:ext uri="{FF2B5EF4-FFF2-40B4-BE49-F238E27FC236}">
                <a16:creationId xmlns:a16="http://schemas.microsoft.com/office/drawing/2014/main" id="{547294F9-BBA2-5B73-DE20-775F201A5A75}"/>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C85D3F92-7EF3-ACA3-04A9-84CA0967067E}"/>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F9BFFC45-438E-FBAE-3154-FD9C852058FF}"/>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818077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D1E01-5C2B-3CBB-1401-50AD6DA4F4F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it-IT"/>
          </a:p>
        </p:txBody>
      </p:sp>
      <p:sp>
        <p:nvSpPr>
          <p:cNvPr id="3" name="Text Placeholder 2">
            <a:extLst>
              <a:ext uri="{FF2B5EF4-FFF2-40B4-BE49-F238E27FC236}">
                <a16:creationId xmlns:a16="http://schemas.microsoft.com/office/drawing/2014/main" id="{22B73DA0-AE31-DF3B-DCD0-0852C2483F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E8F00A1-4D19-8CC0-CF92-E81F9D4649C7}"/>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C0BAAAB8-C1EE-01BA-BBF6-D870AAA599E9}"/>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E3CD6EA1-4250-8F65-498B-4B4ACF01D5C3}"/>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059778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53B33-8B7C-4261-50DD-90B61EA5F0A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33ED9512-E271-8B46-54D2-71EB06FCCB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0250B17-2C80-BE5A-2FC8-1EE640336EFC}"/>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92CFC056-7EDD-8714-AF91-3D357FD4B7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8DF3FA-06D0-B877-6064-AE5E7878D794}"/>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8001306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2198D-2096-EEF1-41E3-36F1133F5DA5}"/>
              </a:ext>
            </a:extLst>
          </p:cNvPr>
          <p:cNvSpPr>
            <a:spLocks noGrp="1"/>
          </p:cNvSpPr>
          <p:nvPr>
            <p:ph type="title"/>
          </p:nvPr>
        </p:nvSpPr>
        <p:spPr/>
        <p:txBody>
          <a:bodyPr/>
          <a:lstStyle/>
          <a:p>
            <a:r>
              <a:rPr lang="en-GB"/>
              <a:t>Click to edit Master title style</a:t>
            </a:r>
            <a:endParaRPr lang="it-IT"/>
          </a:p>
        </p:txBody>
      </p:sp>
      <p:sp>
        <p:nvSpPr>
          <p:cNvPr id="3" name="Content Placeholder 2">
            <a:extLst>
              <a:ext uri="{FF2B5EF4-FFF2-40B4-BE49-F238E27FC236}">
                <a16:creationId xmlns:a16="http://schemas.microsoft.com/office/drawing/2014/main" id="{00B5C86F-8010-AC91-4ADE-D468C6F64E0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Content Placeholder 3">
            <a:extLst>
              <a:ext uri="{FF2B5EF4-FFF2-40B4-BE49-F238E27FC236}">
                <a16:creationId xmlns:a16="http://schemas.microsoft.com/office/drawing/2014/main" id="{C9CC2284-88F7-0ED9-6560-76D4D3BF31C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5" name="Date Placeholder 4">
            <a:extLst>
              <a:ext uri="{FF2B5EF4-FFF2-40B4-BE49-F238E27FC236}">
                <a16:creationId xmlns:a16="http://schemas.microsoft.com/office/drawing/2014/main" id="{4C0624E5-33AC-AABE-5317-5A278A5E6578}"/>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6" name="Footer Placeholder 5">
            <a:extLst>
              <a:ext uri="{FF2B5EF4-FFF2-40B4-BE49-F238E27FC236}">
                <a16:creationId xmlns:a16="http://schemas.microsoft.com/office/drawing/2014/main" id="{12017728-E59A-7289-0472-3DED403515FA}"/>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B5971E7B-0723-AC2A-1B7D-958C825C257F}"/>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667441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51B1-5A62-B5AF-CD64-F01A22334A25}"/>
              </a:ext>
            </a:extLst>
          </p:cNvPr>
          <p:cNvSpPr>
            <a:spLocks noGrp="1"/>
          </p:cNvSpPr>
          <p:nvPr>
            <p:ph type="title"/>
          </p:nvPr>
        </p:nvSpPr>
        <p:spPr>
          <a:xfrm>
            <a:off x="839788" y="365125"/>
            <a:ext cx="10515600" cy="1325563"/>
          </a:xfrm>
        </p:spPr>
        <p:txBody>
          <a:bodyPr/>
          <a:lstStyle/>
          <a:p>
            <a:r>
              <a:rPr lang="en-GB"/>
              <a:t>Click to edit Master title style</a:t>
            </a:r>
            <a:endParaRPr lang="it-IT"/>
          </a:p>
        </p:txBody>
      </p:sp>
      <p:sp>
        <p:nvSpPr>
          <p:cNvPr id="3" name="Text Placeholder 2">
            <a:extLst>
              <a:ext uri="{FF2B5EF4-FFF2-40B4-BE49-F238E27FC236}">
                <a16:creationId xmlns:a16="http://schemas.microsoft.com/office/drawing/2014/main" id="{D8C704EA-C198-58A2-C3FC-1ABEEDF77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53A3A70-8461-DC80-E0AF-E63CA444B17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5" name="Text Placeholder 4">
            <a:extLst>
              <a:ext uri="{FF2B5EF4-FFF2-40B4-BE49-F238E27FC236}">
                <a16:creationId xmlns:a16="http://schemas.microsoft.com/office/drawing/2014/main" id="{9D77EA52-6A19-40C7-4FCD-600E7926D0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091DF3-55A7-3280-08CE-82358665232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7" name="Date Placeholder 6">
            <a:extLst>
              <a:ext uri="{FF2B5EF4-FFF2-40B4-BE49-F238E27FC236}">
                <a16:creationId xmlns:a16="http://schemas.microsoft.com/office/drawing/2014/main" id="{2112A187-29CA-B0C8-62F1-EB1DC9284E85}"/>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8" name="Footer Placeholder 7">
            <a:extLst>
              <a:ext uri="{FF2B5EF4-FFF2-40B4-BE49-F238E27FC236}">
                <a16:creationId xmlns:a16="http://schemas.microsoft.com/office/drawing/2014/main" id="{66694C55-5179-4C74-9099-E46AF75E14FC}"/>
              </a:ext>
            </a:extLst>
          </p:cNvPr>
          <p:cNvSpPr>
            <a:spLocks noGrp="1"/>
          </p:cNvSpPr>
          <p:nvPr>
            <p:ph type="ftr" sz="quarter" idx="11"/>
          </p:nvPr>
        </p:nvSpPr>
        <p:spPr/>
        <p:txBody>
          <a:bodyPr/>
          <a:lstStyle/>
          <a:p>
            <a:endParaRPr lang="it-IT"/>
          </a:p>
        </p:txBody>
      </p:sp>
      <p:sp>
        <p:nvSpPr>
          <p:cNvPr id="9" name="Slide Number Placeholder 8">
            <a:extLst>
              <a:ext uri="{FF2B5EF4-FFF2-40B4-BE49-F238E27FC236}">
                <a16:creationId xmlns:a16="http://schemas.microsoft.com/office/drawing/2014/main" id="{D7A4FA89-324F-6626-8630-7C9913FF6CC0}"/>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1089817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E6921-678E-E0BA-1169-089413DD1858}"/>
              </a:ext>
            </a:extLst>
          </p:cNvPr>
          <p:cNvSpPr>
            <a:spLocks noGrp="1"/>
          </p:cNvSpPr>
          <p:nvPr>
            <p:ph type="title"/>
          </p:nvPr>
        </p:nvSpPr>
        <p:spPr/>
        <p:txBody>
          <a:bodyPr/>
          <a:lstStyle/>
          <a:p>
            <a:r>
              <a:rPr lang="en-GB"/>
              <a:t>Click to edit Master title style</a:t>
            </a:r>
            <a:endParaRPr lang="it-IT"/>
          </a:p>
        </p:txBody>
      </p:sp>
      <p:sp>
        <p:nvSpPr>
          <p:cNvPr id="3" name="Date Placeholder 2">
            <a:extLst>
              <a:ext uri="{FF2B5EF4-FFF2-40B4-BE49-F238E27FC236}">
                <a16:creationId xmlns:a16="http://schemas.microsoft.com/office/drawing/2014/main" id="{02CDBF14-34CE-6EA1-5620-E1AC9EDD0BDE}"/>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4" name="Footer Placeholder 3">
            <a:extLst>
              <a:ext uri="{FF2B5EF4-FFF2-40B4-BE49-F238E27FC236}">
                <a16:creationId xmlns:a16="http://schemas.microsoft.com/office/drawing/2014/main" id="{F53B43F7-6D21-0B81-C382-C4425682A938}"/>
              </a:ext>
            </a:extLst>
          </p:cNvPr>
          <p:cNvSpPr>
            <a:spLocks noGrp="1"/>
          </p:cNvSpPr>
          <p:nvPr>
            <p:ph type="ftr" sz="quarter" idx="11"/>
          </p:nvPr>
        </p:nvSpPr>
        <p:spPr/>
        <p:txBody>
          <a:bodyPr/>
          <a:lstStyle/>
          <a:p>
            <a:endParaRPr lang="it-IT"/>
          </a:p>
        </p:txBody>
      </p:sp>
      <p:sp>
        <p:nvSpPr>
          <p:cNvPr id="5" name="Slide Number Placeholder 4">
            <a:extLst>
              <a:ext uri="{FF2B5EF4-FFF2-40B4-BE49-F238E27FC236}">
                <a16:creationId xmlns:a16="http://schemas.microsoft.com/office/drawing/2014/main" id="{4AD0D120-7A51-FC2E-CA27-660F3727296E}"/>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17169848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F3EA7E-8380-F3F1-785B-AFD1655831A8}"/>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3" name="Footer Placeholder 2">
            <a:extLst>
              <a:ext uri="{FF2B5EF4-FFF2-40B4-BE49-F238E27FC236}">
                <a16:creationId xmlns:a16="http://schemas.microsoft.com/office/drawing/2014/main" id="{B38D2C08-8EA8-1A54-CBEA-432511AA1E16}"/>
              </a:ext>
            </a:extLst>
          </p:cNvPr>
          <p:cNvSpPr>
            <a:spLocks noGrp="1"/>
          </p:cNvSpPr>
          <p:nvPr>
            <p:ph type="ftr" sz="quarter" idx="11"/>
          </p:nvPr>
        </p:nvSpPr>
        <p:spPr/>
        <p:txBody>
          <a:bodyPr/>
          <a:lstStyle/>
          <a:p>
            <a:endParaRPr lang="it-IT"/>
          </a:p>
        </p:txBody>
      </p:sp>
      <p:sp>
        <p:nvSpPr>
          <p:cNvPr id="4" name="Slide Number Placeholder 3">
            <a:extLst>
              <a:ext uri="{FF2B5EF4-FFF2-40B4-BE49-F238E27FC236}">
                <a16:creationId xmlns:a16="http://schemas.microsoft.com/office/drawing/2014/main" id="{73EAA959-19EE-1B46-230B-2715C74898C0}"/>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780765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8C2A7-FAC9-16EB-64F0-1C29D0472F7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it-IT"/>
          </a:p>
        </p:txBody>
      </p:sp>
      <p:sp>
        <p:nvSpPr>
          <p:cNvPr id="3" name="Content Placeholder 2">
            <a:extLst>
              <a:ext uri="{FF2B5EF4-FFF2-40B4-BE49-F238E27FC236}">
                <a16:creationId xmlns:a16="http://schemas.microsoft.com/office/drawing/2014/main" id="{4C30D57C-536C-57DB-09F7-F5A1FDB16D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Text Placeholder 3">
            <a:extLst>
              <a:ext uri="{FF2B5EF4-FFF2-40B4-BE49-F238E27FC236}">
                <a16:creationId xmlns:a16="http://schemas.microsoft.com/office/drawing/2014/main" id="{71C41C64-EC54-6224-41BA-712C1C5BF6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89BE9D5-215E-F953-9596-B18BB2F193F9}"/>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6" name="Footer Placeholder 5">
            <a:extLst>
              <a:ext uri="{FF2B5EF4-FFF2-40B4-BE49-F238E27FC236}">
                <a16:creationId xmlns:a16="http://schemas.microsoft.com/office/drawing/2014/main" id="{898FECBA-128E-D249-C109-FE735C4175FE}"/>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36B422CB-809E-7DDE-B59D-CFD130B60F8E}"/>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1343570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D3C3-5B6F-0717-BEF4-C4BBAC977D5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it-IT"/>
          </a:p>
        </p:txBody>
      </p:sp>
      <p:sp>
        <p:nvSpPr>
          <p:cNvPr id="3" name="Picture Placeholder 2">
            <a:extLst>
              <a:ext uri="{FF2B5EF4-FFF2-40B4-BE49-F238E27FC236}">
                <a16:creationId xmlns:a16="http://schemas.microsoft.com/office/drawing/2014/main" id="{C6E8D681-C8B5-0C3E-238E-91E0DA50AF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a:extLst>
              <a:ext uri="{FF2B5EF4-FFF2-40B4-BE49-F238E27FC236}">
                <a16:creationId xmlns:a16="http://schemas.microsoft.com/office/drawing/2014/main" id="{98F47E7E-0ED3-6C7D-8274-A258D1BE7D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DFF36CE-13A6-E993-26D9-9E13F29A80B4}"/>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6" name="Footer Placeholder 5">
            <a:extLst>
              <a:ext uri="{FF2B5EF4-FFF2-40B4-BE49-F238E27FC236}">
                <a16:creationId xmlns:a16="http://schemas.microsoft.com/office/drawing/2014/main" id="{2290C177-F414-BCD4-12C0-25E41CB28587}"/>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97C9BD7E-9417-8F50-58EE-4DF4E658C594}"/>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8717088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A9884-714D-CB2D-45F1-AAE1A2DA6B49}"/>
              </a:ext>
            </a:extLst>
          </p:cNvPr>
          <p:cNvSpPr>
            <a:spLocks noGrp="1"/>
          </p:cNvSpPr>
          <p:nvPr>
            <p:ph type="title"/>
          </p:nvPr>
        </p:nvSpPr>
        <p:spPr/>
        <p:txBody>
          <a:bodyPr/>
          <a:lstStyle/>
          <a:p>
            <a:r>
              <a:rPr lang="en-GB"/>
              <a:t>Click to edit Master title style</a:t>
            </a:r>
            <a:endParaRPr lang="it-IT"/>
          </a:p>
        </p:txBody>
      </p:sp>
      <p:sp>
        <p:nvSpPr>
          <p:cNvPr id="3" name="Vertical Text Placeholder 2">
            <a:extLst>
              <a:ext uri="{FF2B5EF4-FFF2-40B4-BE49-F238E27FC236}">
                <a16:creationId xmlns:a16="http://schemas.microsoft.com/office/drawing/2014/main" id="{AAAA217F-A057-4CE8-782A-52F81628A77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Date Placeholder 3">
            <a:extLst>
              <a:ext uri="{FF2B5EF4-FFF2-40B4-BE49-F238E27FC236}">
                <a16:creationId xmlns:a16="http://schemas.microsoft.com/office/drawing/2014/main" id="{C0222481-F9BA-B966-3703-4F8B0A20879D}"/>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C55F4D25-E5D0-FBB2-878E-E9E5BE7B6AF6}"/>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47672790-4B94-5F45-51C0-66B7BD9C30EB}"/>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7413558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A3B23F-E34F-46B7-143D-C670B11FF16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it-IT"/>
          </a:p>
        </p:txBody>
      </p:sp>
      <p:sp>
        <p:nvSpPr>
          <p:cNvPr id="3" name="Vertical Text Placeholder 2">
            <a:extLst>
              <a:ext uri="{FF2B5EF4-FFF2-40B4-BE49-F238E27FC236}">
                <a16:creationId xmlns:a16="http://schemas.microsoft.com/office/drawing/2014/main" id="{69EAD255-AA30-8F08-0B00-8B5D2B1C57F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Date Placeholder 3">
            <a:extLst>
              <a:ext uri="{FF2B5EF4-FFF2-40B4-BE49-F238E27FC236}">
                <a16:creationId xmlns:a16="http://schemas.microsoft.com/office/drawing/2014/main" id="{68CCA9AD-906C-6A20-A337-11BB275FDFD2}"/>
              </a:ext>
            </a:extLst>
          </p:cNvPr>
          <p:cNvSpPr>
            <a:spLocks noGrp="1"/>
          </p:cNvSpPr>
          <p:nvPr>
            <p:ph type="dt" sz="half" idx="10"/>
          </p:nvPr>
        </p:nvSpPr>
        <p:spPr/>
        <p:txBody>
          <a:body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F2ADB88D-2E7C-58F6-B4E1-68DABA9A92FB}"/>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D7240D33-70BC-5A39-ADD8-4581FCF7E879}"/>
              </a:ext>
            </a:extLst>
          </p:cNvPr>
          <p:cNvSpPr>
            <a:spLocks noGrp="1"/>
          </p:cNvSpPr>
          <p:nvPr>
            <p:ph type="sldNum" sz="quarter" idx="12"/>
          </p:nvPr>
        </p:nvSpPr>
        <p:spPr/>
        <p:txBody>
          <a:bodyPr/>
          <a:lstStyle/>
          <a:p>
            <a:fld id="{CF2742A6-C631-1841-BA48-C4FA32A528A8}" type="slidenum">
              <a:rPr lang="it-IT" smtClean="0"/>
              <a:t>‹N›</a:t>
            </a:fld>
            <a:endParaRPr lang="it-IT"/>
          </a:p>
        </p:txBody>
      </p:sp>
    </p:spTree>
    <p:extLst>
      <p:ext uri="{BB962C8B-B14F-4D97-AF65-F5344CB8AC3E}">
        <p14:creationId xmlns:p14="http://schemas.microsoft.com/office/powerpoint/2010/main" val="23143881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page 1.2">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8C80183E-A717-CF4C-8999-571B8FAE104C}"/>
              </a:ext>
            </a:extLst>
          </p:cNvPr>
          <p:cNvSpPr/>
          <p:nvPr userDrawn="1"/>
        </p:nvSpPr>
        <p:spPr>
          <a:xfrm>
            <a:off x="52004" y="52004"/>
            <a:ext cx="12086547" cy="6764826"/>
          </a:xfrm>
          <a:prstGeom prst="rect">
            <a:avLst/>
          </a:prstGeom>
          <a:solidFill>
            <a:srgbClr val="FFFFFF"/>
          </a:solidFill>
          <a:ln w="114300">
            <a:solidFill>
              <a:srgbClr val="0026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Platshållare för text 7">
            <a:extLst>
              <a:ext uri="{FF2B5EF4-FFF2-40B4-BE49-F238E27FC236}">
                <a16:creationId xmlns:a16="http://schemas.microsoft.com/office/drawing/2014/main" id="{E746E8E7-E51A-C943-A850-32FD11241373}"/>
              </a:ext>
            </a:extLst>
          </p:cNvPr>
          <p:cNvSpPr>
            <a:spLocks noGrp="1"/>
          </p:cNvSpPr>
          <p:nvPr>
            <p:ph type="body" sz="quarter" idx="13" hasCustomPrompt="1"/>
          </p:nvPr>
        </p:nvSpPr>
        <p:spPr>
          <a:xfrm>
            <a:off x="605309" y="1907307"/>
            <a:ext cx="4695239" cy="3597884"/>
          </a:xfrm>
          <a:prstGeom prst="rect">
            <a:avLst/>
          </a:prstGeom>
        </p:spPr>
        <p:txBody>
          <a:bodyPr/>
          <a:lstStyle>
            <a:lvl1pPr marL="228600" indent="-228600">
              <a:buFontTx/>
              <a:buBlip>
                <a:blip r:embed="rId2"/>
              </a:buBlip>
              <a:defRPr sz="1600" b="0">
                <a:solidFill>
                  <a:srgbClr val="00263E"/>
                </a:solidFill>
              </a:defRPr>
            </a:lvl1pPr>
            <a:lvl2pPr>
              <a:defRPr sz="1400" b="0">
                <a:solidFill>
                  <a:srgbClr val="00263E"/>
                </a:solidFill>
              </a:defRPr>
            </a:lvl2pPr>
            <a:lvl3pPr>
              <a:defRPr sz="1400" b="0">
                <a:solidFill>
                  <a:srgbClr val="00263E"/>
                </a:solidFill>
              </a:defRPr>
            </a:lvl3pPr>
            <a:lvl4pPr>
              <a:defRPr sz="1200" b="0">
                <a:solidFill>
                  <a:srgbClr val="00263E"/>
                </a:solidFill>
              </a:defRPr>
            </a:lvl4pPr>
            <a:lvl5pPr>
              <a:defRPr sz="1200" b="0">
                <a:solidFill>
                  <a:srgbClr val="00263E"/>
                </a:solidFill>
              </a:defRPr>
            </a:lvl5pPr>
          </a:lstStyle>
          <a:p>
            <a:pPr lvl="0"/>
            <a:r>
              <a:rPr lang="en-GB" dirty="0"/>
              <a:t>Click here to add text</a:t>
            </a:r>
          </a:p>
          <a:p>
            <a:pPr lvl="1"/>
            <a:r>
              <a:rPr lang="en-GB" dirty="0"/>
              <a:t>Level two</a:t>
            </a:r>
          </a:p>
          <a:p>
            <a:pPr lvl="2"/>
            <a:r>
              <a:rPr lang="en-GB" dirty="0"/>
              <a:t>Level three</a:t>
            </a:r>
          </a:p>
          <a:p>
            <a:pPr lvl="3"/>
            <a:r>
              <a:rPr lang="en-GB" dirty="0"/>
              <a:t>Level four</a:t>
            </a:r>
          </a:p>
          <a:p>
            <a:pPr lvl="4"/>
            <a:r>
              <a:rPr lang="en-GB" dirty="0"/>
              <a:t>Level five</a:t>
            </a:r>
          </a:p>
        </p:txBody>
      </p:sp>
      <p:sp>
        <p:nvSpPr>
          <p:cNvPr id="10" name="Platshållare för rubrik 6">
            <a:extLst>
              <a:ext uri="{FF2B5EF4-FFF2-40B4-BE49-F238E27FC236}">
                <a16:creationId xmlns:a16="http://schemas.microsoft.com/office/drawing/2014/main" id="{679E5FF7-F22F-0041-82DA-868779068265}"/>
              </a:ext>
            </a:extLst>
          </p:cNvPr>
          <p:cNvSpPr>
            <a:spLocks noGrp="1"/>
          </p:cNvSpPr>
          <p:nvPr>
            <p:ph type="title"/>
          </p:nvPr>
        </p:nvSpPr>
        <p:spPr>
          <a:xfrm>
            <a:off x="605310" y="1111452"/>
            <a:ext cx="4695239" cy="480131"/>
          </a:xfrm>
          <a:prstGeom prst="rect">
            <a:avLst/>
          </a:prstGeom>
        </p:spPr>
        <p:txBody>
          <a:bodyPr vert="horz" wrap="square" lIns="91440" tIns="45720" rIns="91440" bIns="45720" rtlCol="0" anchor="ctr" anchorCtr="0">
            <a:spAutoFit/>
          </a:bodyPr>
          <a:lstStyle>
            <a:lvl1pPr>
              <a:defRPr sz="2800">
                <a:solidFill>
                  <a:srgbClr val="00263E"/>
                </a:solidFill>
              </a:defRPr>
            </a:lvl1pPr>
          </a:lstStyle>
          <a:p>
            <a:r>
              <a:rPr lang="en-GB" noProof="0" dirty="0"/>
              <a:t>Click here to add title</a:t>
            </a:r>
          </a:p>
        </p:txBody>
      </p:sp>
      <p:pic>
        <p:nvPicPr>
          <p:cNvPr id="8" name="Bildobjekt 7">
            <a:extLst>
              <a:ext uri="{FF2B5EF4-FFF2-40B4-BE49-F238E27FC236}">
                <a16:creationId xmlns:a16="http://schemas.microsoft.com/office/drawing/2014/main" id="{148EF2EB-AB86-1840-8771-5CEDF3988B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66626" y="6334917"/>
            <a:ext cx="1052901" cy="279159"/>
          </a:xfrm>
          <a:prstGeom prst="rect">
            <a:avLst/>
          </a:prstGeom>
        </p:spPr>
      </p:pic>
      <p:pic>
        <p:nvPicPr>
          <p:cNvPr id="11" name="Bildobjekt 10">
            <a:extLst>
              <a:ext uri="{FF2B5EF4-FFF2-40B4-BE49-F238E27FC236}">
                <a16:creationId xmlns:a16="http://schemas.microsoft.com/office/drawing/2014/main" id="{3E3C9FB4-1DE3-C744-8087-59FE1D4AA70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424891" y="1749256"/>
            <a:ext cx="4968185" cy="3310798"/>
          </a:xfrm>
          <a:prstGeom prst="round2DiagRect">
            <a:avLst/>
          </a:prstGeom>
          <a:ln w="57150">
            <a:solidFill>
              <a:srgbClr val="00263E"/>
            </a:solidFill>
            <a:miter lim="800000"/>
          </a:ln>
        </p:spPr>
      </p:pic>
      <p:sp>
        <p:nvSpPr>
          <p:cNvPr id="12" name="Rektangel 8">
            <a:extLst>
              <a:ext uri="{FF2B5EF4-FFF2-40B4-BE49-F238E27FC236}">
                <a16:creationId xmlns:a16="http://schemas.microsoft.com/office/drawing/2014/main" id="{BB82181B-76A0-4515-BE9C-6331C475BD82}"/>
              </a:ext>
            </a:extLst>
          </p:cNvPr>
          <p:cNvSpPr/>
          <p:nvPr userDrawn="1"/>
        </p:nvSpPr>
        <p:spPr>
          <a:xfrm>
            <a:off x="1185602" y="6454132"/>
            <a:ext cx="4720476"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0263E"/>
                </a:solidFill>
                <a:effectLst/>
                <a:uLnTx/>
                <a:uFillTx/>
                <a:latin typeface="Calibri Light"/>
                <a:ea typeface="+mn-ea"/>
                <a:cs typeface="+mn-cs"/>
              </a:rPr>
              <a:t>CONFIDENTIAL</a:t>
            </a:r>
          </a:p>
        </p:txBody>
      </p:sp>
      <p:sp>
        <p:nvSpPr>
          <p:cNvPr id="13" name="Rektangel 5">
            <a:extLst>
              <a:ext uri="{FF2B5EF4-FFF2-40B4-BE49-F238E27FC236}">
                <a16:creationId xmlns:a16="http://schemas.microsoft.com/office/drawing/2014/main" id="{ED83D96B-BABE-42FC-B0A9-6B8C415CEA28}"/>
              </a:ext>
            </a:extLst>
          </p:cNvPr>
          <p:cNvSpPr/>
          <p:nvPr userDrawn="1"/>
        </p:nvSpPr>
        <p:spPr>
          <a:xfrm>
            <a:off x="844800" y="6454132"/>
            <a:ext cx="480000" cy="200055"/>
          </a:xfrm>
          <a:prstGeom prst="rect">
            <a:avLst/>
          </a:prstGeom>
        </p:spPr>
        <p:txBody>
          <a:bodyPr wrap="square" anchor="ct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FA1DBB5-009D-4FD8-B09A-1D22C9413C03}" type="slidenum">
              <a:rPr kumimoji="0" lang="nb-NO" sz="700" b="0" i="0" u="none" strike="noStrike" kern="1200" cap="none" spc="0" normalizeH="0" baseline="0" noProof="0" smtClean="0">
                <a:ln>
                  <a:noFill/>
                </a:ln>
                <a:solidFill>
                  <a:srgbClr val="00263E"/>
                </a:solidFill>
                <a:effectLst/>
                <a:uLnTx/>
                <a:uFillTx/>
                <a:latin typeface="Calibri Light"/>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‹N›</a:t>
            </a:fld>
            <a:endParaRPr kumimoji="0" lang="nb-NO" sz="700" b="0" i="0" u="none" strike="noStrike" kern="1200" cap="none" spc="0" normalizeH="0" baseline="0" noProof="0" dirty="0">
              <a:ln>
                <a:noFill/>
              </a:ln>
              <a:solidFill>
                <a:srgbClr val="00263E"/>
              </a:solidFill>
              <a:effectLst/>
              <a:uLnTx/>
              <a:uFillTx/>
              <a:latin typeface="Calibri Light"/>
              <a:ea typeface="+mn-ea"/>
              <a:cs typeface="+mn-cs"/>
            </a:endParaRPr>
          </a:p>
        </p:txBody>
      </p:sp>
      <p:pic>
        <p:nvPicPr>
          <p:cNvPr id="16" name="Immagine 15" descr="Immagine che contiene testo, clipart&#10;&#10;Descrizione generata automaticamente">
            <a:extLst>
              <a:ext uri="{FF2B5EF4-FFF2-40B4-BE49-F238E27FC236}">
                <a16:creationId xmlns:a16="http://schemas.microsoft.com/office/drawing/2014/main" id="{81B2BCA4-2AD5-4988-83C8-2DEAA8C8369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79413" y="365127"/>
            <a:ext cx="1538936" cy="425203"/>
          </a:xfrm>
          <a:prstGeom prst="rect">
            <a:avLst/>
          </a:prstGeom>
        </p:spPr>
      </p:pic>
    </p:spTree>
    <p:extLst>
      <p:ext uri="{BB962C8B-B14F-4D97-AF65-F5344CB8AC3E}">
        <p14:creationId xmlns:p14="http://schemas.microsoft.com/office/powerpoint/2010/main" val="21139135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7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3869432"/>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375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FD7D-6B2D-3836-6686-FB4994B6320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B9D5EB0-6B2C-A1F7-C6C9-A385275C7E9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D0363E5A-EDBA-AEDE-4464-7457B3C9F7E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507F9862-CBCD-FC38-3B01-720AAB327A2B}"/>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6" name="Footer Placeholder 5">
            <a:extLst>
              <a:ext uri="{FF2B5EF4-FFF2-40B4-BE49-F238E27FC236}">
                <a16:creationId xmlns:a16="http://schemas.microsoft.com/office/drawing/2014/main" id="{AD7278E8-87A5-62FD-6734-2DC8F554C97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C742EA-7581-132B-4BF3-78110C48196A}"/>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37557494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4236" y="91980"/>
            <a:ext cx="11999254" cy="6766020"/>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latin typeface="Gill Sans Nova Light" panose="020B0302020104020203"/>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42659129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1_Diapositiva titolo">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101" y="68166"/>
            <a:ext cx="12070814" cy="6789833"/>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latin typeface="Gill Sans Nova" panose="020B0602020104020203"/>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21558473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2_Diapositiva titolo">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2202" y="143218"/>
            <a:ext cx="11966530" cy="6626645"/>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3117763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3_Diapositiva titolo">
    <p:spTree>
      <p:nvGrpSpPr>
        <p:cNvPr id="1" name=""/>
        <p:cNvGrpSpPr/>
        <p:nvPr/>
      </p:nvGrpSpPr>
      <p:grpSpPr>
        <a:xfrm>
          <a:off x="0" y="0"/>
          <a:ext cx="0" cy="0"/>
          <a:chOff x="0" y="0"/>
          <a:chExt cx="0" cy="0"/>
        </a:xfrm>
      </p:grpSpPr>
      <p:pic>
        <p:nvPicPr>
          <p:cNvPr id="6" name="Immagin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2202" y="121873"/>
            <a:ext cx="11975336" cy="6736127"/>
          </a:xfrm>
          <a:prstGeom prst="rect">
            <a:avLst/>
          </a:prstGeom>
        </p:spPr>
      </p:pic>
      <p:sp>
        <p:nvSpPr>
          <p:cNvPr id="2" name="Titolo 1"/>
          <p:cNvSpPr>
            <a:spLocks noGrp="1"/>
          </p:cNvSpPr>
          <p:nvPr>
            <p:ph type="ctrTitle"/>
          </p:nvPr>
        </p:nvSpPr>
        <p:spPr>
          <a:xfrm>
            <a:off x="838200" y="979144"/>
            <a:ext cx="9144000" cy="2387600"/>
          </a:xfrm>
        </p:spPr>
        <p:txBody>
          <a:bodyPr anchor="b">
            <a:normAutofit/>
          </a:bodyPr>
          <a:lstStyle>
            <a:lvl1pPr algn="ctr">
              <a:defRPr sz="4800" b="1">
                <a:solidFill>
                  <a:schemeClr val="bg1"/>
                </a:solidFill>
                <a:latin typeface="Gill Sans Nova" panose="020B0602020104020203"/>
              </a:defRPr>
            </a:lvl1pPr>
          </a:lstStyle>
          <a:p>
            <a:r>
              <a:rPr lang="it-IT" dirty="0"/>
              <a:t>Fare clic per modificare lo stile del titolo</a:t>
            </a:r>
          </a:p>
        </p:txBody>
      </p:sp>
      <p:sp>
        <p:nvSpPr>
          <p:cNvPr id="3" name="Sottotitolo 2"/>
          <p:cNvSpPr>
            <a:spLocks noGrp="1"/>
          </p:cNvSpPr>
          <p:nvPr>
            <p:ph type="subTitle" idx="1"/>
          </p:nvPr>
        </p:nvSpPr>
        <p:spPr>
          <a:xfrm>
            <a:off x="838200" y="3646106"/>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Tree>
    <p:extLst>
      <p:ext uri="{BB962C8B-B14F-4D97-AF65-F5344CB8AC3E}">
        <p14:creationId xmlns:p14="http://schemas.microsoft.com/office/powerpoint/2010/main" val="14510075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9" name="Immagine 8"/>
          <p:cNvPicPr>
            <a:picLocks noChangeAspect="1"/>
          </p:cNvPicPr>
          <p:nvPr userDrawn="1"/>
        </p:nvPicPr>
        <p:blipFill rotWithShape="1">
          <a:blip r:embed="rId2">
            <a:extLst>
              <a:ext uri="{28A0092B-C50C-407E-A947-70E740481C1C}">
                <a14:useLocalDpi xmlns:a14="http://schemas.microsoft.com/office/drawing/2010/main" val="0"/>
              </a:ext>
            </a:extLst>
          </a:blip>
          <a:srcRect t="81732"/>
          <a:stretch/>
        </p:blipFill>
        <p:spPr>
          <a:xfrm>
            <a:off x="177682" y="5541484"/>
            <a:ext cx="11885788" cy="1221390"/>
          </a:xfrm>
          <a:prstGeom prst="rect">
            <a:avLst/>
          </a:prstGeom>
        </p:spPr>
      </p:pic>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a:xfrm>
            <a:off x="838200" y="1911025"/>
            <a:ext cx="10515600" cy="3850797"/>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8664810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848239"/>
            <a:ext cx="10515600" cy="2852737"/>
          </a:xfrm>
        </p:spPr>
        <p:txBody>
          <a:bodyPr anchor="b"/>
          <a:lstStyle>
            <a:lvl1pPr>
              <a:defRPr sz="6000">
                <a:solidFill>
                  <a:schemeClr val="accent5">
                    <a:lumMod val="75000"/>
                  </a:schemeClr>
                </a:solidFill>
              </a:defRPr>
            </a:lvl1pPr>
          </a:lstStyle>
          <a:p>
            <a:r>
              <a:rPr lang="it-IT" dirty="0"/>
              <a:t>Fare clic per modificare lo stile del titolo</a:t>
            </a:r>
          </a:p>
        </p:txBody>
      </p:sp>
      <p:sp>
        <p:nvSpPr>
          <p:cNvPr id="3" name="Segnaposto testo 2"/>
          <p:cNvSpPr>
            <a:spLocks noGrp="1"/>
          </p:cNvSpPr>
          <p:nvPr>
            <p:ph type="body" idx="1"/>
          </p:nvPr>
        </p:nvSpPr>
        <p:spPr>
          <a:xfrm>
            <a:off x="831850" y="3853887"/>
            <a:ext cx="10515600" cy="1500187"/>
          </a:xfrm>
        </p:spPr>
        <p:txBody>
          <a:bodyPr/>
          <a:lstStyle>
            <a:lvl1pPr marL="0" indent="0">
              <a:buNone/>
              <a:defRPr sz="2400">
                <a:solidFill>
                  <a:schemeClr val="accent5">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Modifica gli stili del testo dello schema</a:t>
            </a:r>
          </a:p>
        </p:txBody>
      </p:sp>
      <p:pic>
        <p:nvPicPr>
          <p:cNvPr id="7" name="Immagine 6"/>
          <p:cNvPicPr>
            <a:picLocks noChangeAspect="1"/>
          </p:cNvPicPr>
          <p:nvPr userDrawn="1"/>
        </p:nvPicPr>
        <p:blipFill>
          <a:blip r:embed="rId2"/>
          <a:stretch>
            <a:fillRect/>
          </a:stretch>
        </p:blipFill>
        <p:spPr>
          <a:xfrm>
            <a:off x="145535" y="5506985"/>
            <a:ext cx="11888230" cy="1219306"/>
          </a:xfrm>
          <a:prstGeom prst="rect">
            <a:avLst/>
          </a:prstGeom>
        </p:spPr>
      </p:pic>
    </p:spTree>
    <p:extLst>
      <p:ext uri="{BB962C8B-B14F-4D97-AF65-F5344CB8AC3E}">
        <p14:creationId xmlns:p14="http://schemas.microsoft.com/office/powerpoint/2010/main" val="24974156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pic>
        <p:nvPicPr>
          <p:cNvPr id="8" name="Immagine 7"/>
          <p:cNvPicPr>
            <a:picLocks noChangeAspect="1"/>
          </p:cNvPicPr>
          <p:nvPr userDrawn="1"/>
        </p:nvPicPr>
        <p:blipFill>
          <a:blip r:embed="rId2"/>
          <a:stretch>
            <a:fillRect/>
          </a:stretch>
        </p:blipFill>
        <p:spPr>
          <a:xfrm>
            <a:off x="766792" y="5645516"/>
            <a:ext cx="10587008" cy="1085847"/>
          </a:xfrm>
          <a:prstGeom prst="rect">
            <a:avLst/>
          </a:prstGeom>
        </p:spPr>
      </p:pic>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395823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395823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1885248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10" name="Immagine 9"/>
          <p:cNvPicPr>
            <a:picLocks noChangeAspect="1"/>
          </p:cNvPicPr>
          <p:nvPr userDrawn="1"/>
        </p:nvPicPr>
        <p:blipFill>
          <a:blip r:embed="rId2"/>
          <a:stretch>
            <a:fillRect/>
          </a:stretch>
        </p:blipFill>
        <p:spPr>
          <a:xfrm>
            <a:off x="839788" y="5648198"/>
            <a:ext cx="10606737" cy="1087871"/>
          </a:xfrm>
          <a:prstGeom prst="rect">
            <a:avLst/>
          </a:prstGeom>
        </p:spPr>
      </p:pic>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750725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pic>
        <p:nvPicPr>
          <p:cNvPr id="6" name="Immagine 5"/>
          <p:cNvPicPr>
            <a:picLocks noChangeAspect="1"/>
          </p:cNvPicPr>
          <p:nvPr userDrawn="1"/>
        </p:nvPicPr>
        <p:blipFill>
          <a:blip r:embed="rId2"/>
          <a:stretch>
            <a:fillRect/>
          </a:stretch>
        </p:blipFill>
        <p:spPr>
          <a:xfrm>
            <a:off x="151885" y="5540513"/>
            <a:ext cx="11888230" cy="1219306"/>
          </a:xfrm>
          <a:prstGeom prst="rect">
            <a:avLst/>
          </a:prstGeom>
        </p:spPr>
      </p:pic>
    </p:spTree>
    <p:extLst>
      <p:ext uri="{BB962C8B-B14F-4D97-AF65-F5344CB8AC3E}">
        <p14:creationId xmlns:p14="http://schemas.microsoft.com/office/powerpoint/2010/main" val="36004313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5" name="Immagine 4"/>
          <p:cNvPicPr>
            <a:picLocks noChangeAspect="1"/>
          </p:cNvPicPr>
          <p:nvPr userDrawn="1"/>
        </p:nvPicPr>
        <p:blipFill>
          <a:blip r:embed="rId2"/>
          <a:stretch>
            <a:fillRect/>
          </a:stretch>
        </p:blipFill>
        <p:spPr>
          <a:xfrm>
            <a:off x="206969" y="5551531"/>
            <a:ext cx="11888230" cy="1219306"/>
          </a:xfrm>
          <a:prstGeom prst="rect">
            <a:avLst/>
          </a:prstGeom>
        </p:spPr>
      </p:pic>
    </p:spTree>
    <p:extLst>
      <p:ext uri="{BB962C8B-B14F-4D97-AF65-F5344CB8AC3E}">
        <p14:creationId xmlns:p14="http://schemas.microsoft.com/office/powerpoint/2010/main" val="4183373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FACDD-84BA-916F-DB44-61FA132F453F}"/>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85D8822-5E44-4EF4-FB56-9F02717A7B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861DF17-A3E1-3751-9DB9-1711E73BB24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693C1689-E46A-0A38-50CD-A2CFD1D999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6568E8A-0B3F-5831-F00D-3102A048889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A229081E-9DC4-346B-7578-FC52FF6A21B7}"/>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8" name="Footer Placeholder 7">
            <a:extLst>
              <a:ext uri="{FF2B5EF4-FFF2-40B4-BE49-F238E27FC236}">
                <a16:creationId xmlns:a16="http://schemas.microsoft.com/office/drawing/2014/main" id="{266DE587-4B96-0F41-806E-650DCCED9E6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D680DEC-0FB7-5097-D481-A38AF210F7D2}"/>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15891175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pic>
        <p:nvPicPr>
          <p:cNvPr id="8" name="Immagine 7"/>
          <p:cNvPicPr>
            <a:picLocks noChangeAspect="1"/>
          </p:cNvPicPr>
          <p:nvPr userDrawn="1"/>
        </p:nvPicPr>
        <p:blipFill>
          <a:blip r:embed="rId2"/>
          <a:stretch>
            <a:fillRect/>
          </a:stretch>
        </p:blipFill>
        <p:spPr>
          <a:xfrm>
            <a:off x="839788" y="5691341"/>
            <a:ext cx="10515600" cy="1078524"/>
          </a:xfrm>
          <a:prstGeom prst="rect">
            <a:avLst/>
          </a:prstGeom>
        </p:spPr>
      </p:pic>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Tree>
    <p:extLst>
      <p:ext uri="{BB962C8B-B14F-4D97-AF65-F5344CB8AC3E}">
        <p14:creationId xmlns:p14="http://schemas.microsoft.com/office/powerpoint/2010/main" val="21881832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8" name="Immagine 7"/>
          <p:cNvPicPr>
            <a:picLocks noChangeAspect="1"/>
          </p:cNvPicPr>
          <p:nvPr userDrawn="1"/>
        </p:nvPicPr>
        <p:blipFill>
          <a:blip r:embed="rId2"/>
          <a:stretch>
            <a:fillRect/>
          </a:stretch>
        </p:blipFill>
        <p:spPr>
          <a:xfrm>
            <a:off x="839788" y="5779476"/>
            <a:ext cx="10515600" cy="1078524"/>
          </a:xfrm>
          <a:prstGeom prst="rect">
            <a:avLst/>
          </a:prstGeom>
        </p:spPr>
      </p:pic>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Tree>
    <p:extLst>
      <p:ext uri="{BB962C8B-B14F-4D97-AF65-F5344CB8AC3E}">
        <p14:creationId xmlns:p14="http://schemas.microsoft.com/office/powerpoint/2010/main" val="22909303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pic>
        <p:nvPicPr>
          <p:cNvPr id="7" name="Immagine 6"/>
          <p:cNvPicPr>
            <a:picLocks noChangeAspect="1"/>
          </p:cNvPicPr>
          <p:nvPr userDrawn="1"/>
        </p:nvPicPr>
        <p:blipFill>
          <a:blip r:embed="rId2"/>
          <a:stretch>
            <a:fillRect/>
          </a:stretch>
        </p:blipFill>
        <p:spPr>
          <a:xfrm rot="5400000">
            <a:off x="-2653873" y="3177253"/>
            <a:ext cx="6267029" cy="642772"/>
          </a:xfrm>
          <a:prstGeom prst="rect">
            <a:avLst/>
          </a:prstGeom>
        </p:spPr>
      </p:pic>
    </p:spTree>
    <p:extLst>
      <p:ext uri="{BB962C8B-B14F-4D97-AF65-F5344CB8AC3E}">
        <p14:creationId xmlns:p14="http://schemas.microsoft.com/office/powerpoint/2010/main" val="34970246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rgbClr val="500000"/>
                </a:solidFill>
                <a:latin typeface="Trebuchet MS"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1402025359"/>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cxnSp>
        <p:nvCxnSpPr>
          <p:cNvPr id="4" name="Straight Connector 3"/>
          <p:cNvCxnSpPr/>
          <p:nvPr/>
        </p:nvCxnSpPr>
        <p:spPr>
          <a:xfrm>
            <a:off x="508000" y="914400"/>
            <a:ext cx="11176000" cy="0"/>
          </a:xfrm>
          <a:prstGeom prst="line">
            <a:avLst/>
          </a:prstGeom>
          <a:ln w="15875" cmpd="thickThin">
            <a:solidFill>
              <a:srgbClr val="5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0"/>
            <a:ext cx="12192000" cy="1143000"/>
          </a:xfrm>
        </p:spPr>
        <p:txBody>
          <a:bodyPr>
            <a:noAutofit/>
          </a:bodyPr>
          <a:lstStyle>
            <a:lvl1pPr algn="ctr">
              <a:defRPr sz="4800" b="1" cap="small" baseline="0">
                <a:solidFill>
                  <a:srgbClr val="C00000"/>
                </a:solidFill>
                <a:latin typeface="Trebuchet MS" pitchFamily="34" charset="0"/>
              </a:defRPr>
            </a:lvl1pPr>
          </a:lstStyle>
          <a:p>
            <a:r>
              <a:rPr lang="en-US" dirty="0"/>
              <a:t>Click to edit Master title style</a:t>
            </a:r>
          </a:p>
        </p:txBody>
      </p:sp>
      <p:sp>
        <p:nvSpPr>
          <p:cNvPr id="3" name="Content Placeholder 2"/>
          <p:cNvSpPr>
            <a:spLocks noGrp="1"/>
          </p:cNvSpPr>
          <p:nvPr>
            <p:ph idx="1"/>
          </p:nvPr>
        </p:nvSpPr>
        <p:spPr>
          <a:xfrm>
            <a:off x="609600" y="1066801"/>
            <a:ext cx="10972800" cy="5059363"/>
          </a:xfrm>
        </p:spPr>
        <p:txBody>
          <a:bodyPr>
            <a:normAutofit/>
          </a:bodyPr>
          <a:lstStyle>
            <a:lvl1pPr>
              <a:buClr>
                <a:srgbClr val="C00000"/>
              </a:buClr>
              <a:buFont typeface="Wingdings" pitchFamily="2" charset="2"/>
              <a:buChar char="§"/>
              <a:defRPr sz="3600">
                <a:latin typeface="Tw Cen MT" pitchFamily="34" charset="0"/>
              </a:defRPr>
            </a:lvl1pPr>
            <a:lvl2pPr>
              <a:buClr>
                <a:srgbClr val="C00000"/>
              </a:buClr>
              <a:buFont typeface="Wingdings" pitchFamily="2" charset="2"/>
              <a:buChar char="§"/>
              <a:defRPr sz="3200">
                <a:latin typeface="Tw Cen MT" pitchFamily="34" charset="0"/>
              </a:defRPr>
            </a:lvl2pPr>
            <a:lvl3pPr>
              <a:buClr>
                <a:srgbClr val="C00000"/>
              </a:buClr>
              <a:buFont typeface="Wingdings" pitchFamily="2" charset="2"/>
              <a:buChar char="§"/>
              <a:defRPr sz="2800">
                <a:latin typeface="Tw Cen MT" pitchFamily="34" charset="0"/>
              </a:defRPr>
            </a:lvl3pPr>
            <a:lvl4pPr>
              <a:buClr>
                <a:srgbClr val="C00000"/>
              </a:buClr>
              <a:buFont typeface="Wingdings" pitchFamily="2" charset="2"/>
              <a:buChar char="§"/>
              <a:defRPr sz="2400">
                <a:latin typeface="Tw Cen MT" pitchFamily="34" charset="0"/>
              </a:defRPr>
            </a:lvl4pPr>
            <a:lvl5pPr>
              <a:buClr>
                <a:srgbClr val="C00000"/>
              </a:buClr>
              <a:buFont typeface="Wingdings" pitchFamily="2" charset="2"/>
              <a:buChar char="§"/>
              <a:defRPr sz="2400">
                <a:latin typeface="Tw Cen M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7" name="Footer Placeholder 4"/>
          <p:cNvSpPr>
            <a:spLocks noGrp="1"/>
          </p:cNvSpPr>
          <p:nvPr>
            <p:ph type="ftr" sz="quarter" idx="11"/>
          </p:nvPr>
        </p:nvSpPr>
        <p:spPr/>
        <p:txBody>
          <a:bodyPr/>
          <a:lstStyle>
            <a:lvl1pPr>
              <a:defRPr/>
            </a:lvl1pPr>
          </a:lstStyle>
          <a:p>
            <a:endParaRPr lang="en-US"/>
          </a:p>
        </p:txBody>
      </p:sp>
      <p:sp>
        <p:nvSpPr>
          <p:cNvPr id="8" name="Slide Number Placeholder 5"/>
          <p:cNvSpPr>
            <a:spLocks noGrp="1"/>
          </p:cNvSpPr>
          <p:nvPr>
            <p:ph type="sldNum" sz="quarter" idx="12"/>
          </p:nvPr>
        </p:nvSpPr>
        <p:spPr/>
        <p:txBody>
          <a:bodyPr/>
          <a:lstStyle>
            <a:lvl1pPr>
              <a:defRPr/>
            </a:lvl1pPr>
          </a:lstStyle>
          <a:p>
            <a:pPr>
              <a:defRPr/>
            </a:pPr>
            <a:fld id="{325928AD-3983-4FA1-AE31-BE95A658FF87}" type="slidenum">
              <a:rPr lang="en-US"/>
              <a:pPr>
                <a:defRPr/>
              </a:pPr>
              <a:t>‹N›</a:t>
            </a:fld>
            <a:endParaRPr lang="en-US"/>
          </a:p>
        </p:txBody>
      </p:sp>
    </p:spTree>
    <p:extLst>
      <p:ext uri="{BB962C8B-B14F-4D97-AF65-F5344CB8AC3E}">
        <p14:creationId xmlns:p14="http://schemas.microsoft.com/office/powerpoint/2010/main" val="188084656"/>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2631051172"/>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1040669679"/>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266325666"/>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1066402828"/>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2246734062"/>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597CA-E81B-BF57-C424-DB496A26861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AA4E1F90-E68B-7BB6-E3DF-85854FC9C407}"/>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4" name="Footer Placeholder 3">
            <a:extLst>
              <a:ext uri="{FF2B5EF4-FFF2-40B4-BE49-F238E27FC236}">
                <a16:creationId xmlns:a16="http://schemas.microsoft.com/office/drawing/2014/main" id="{D5D6B50F-64EB-874F-C2AA-F3D3928D83F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D877B4C-743B-547E-A513-7A88981550C3}"/>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16183226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3488389149"/>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653453798"/>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1458519553"/>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2C369B36-BD4F-4146-AEBC-5E34FC00FA52}" type="datetimeFigureOut">
              <a:rPr lang="en-US" smtClean="0"/>
              <a:pPr/>
              <a:t>6/3/2026</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2538468103"/>
      </p:ext>
    </p:extLst>
  </p:cSld>
  <p:clrMapOvr>
    <a:masterClrMapping/>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sp>
        <p:nvSpPr>
          <p:cNvPr id="7" name="Rectangle 6"/>
          <p:cNvSpPr/>
          <p:nvPr/>
        </p:nvSpPr>
        <p:spPr bwMode="white">
          <a:xfrm>
            <a:off x="0" y="6172200"/>
            <a:ext cx="12192000" cy="6858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Rectangle 9"/>
          <p:cNvSpPr/>
          <p:nvPr userDrawn="1"/>
        </p:nvSpPr>
        <p:spPr>
          <a:xfrm>
            <a:off x="-12192" y="6248400"/>
            <a:ext cx="2999232" cy="51816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Rectangle 10"/>
          <p:cNvSpPr/>
          <p:nvPr/>
        </p:nvSpPr>
        <p:spPr>
          <a:xfrm>
            <a:off x="3145536" y="6248400"/>
            <a:ext cx="9046464" cy="509016"/>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a:t>Click to edit Master title style</a:t>
            </a:r>
          </a:p>
        </p:txBody>
      </p:sp>
      <p:sp>
        <p:nvSpPr>
          <p:cNvPr id="17" name="Footer Placeholder 16"/>
          <p:cNvSpPr>
            <a:spLocks noGrp="1"/>
          </p:cNvSpPr>
          <p:nvPr>
            <p:ph type="ftr" sz="quarter" idx="11"/>
          </p:nvPr>
        </p:nvSpPr>
        <p:spPr>
          <a:xfrm>
            <a:off x="2780524" y="236539"/>
            <a:ext cx="78232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fld id="{AEB3F8C6-7259-4BB5-A15A-7652AF25046A}" type="slidenum">
              <a:rPr lang="en-US" smtClean="0"/>
              <a:pPr/>
              <a:t>‹N›</a:t>
            </a:fld>
            <a:endParaRPr lang="en-US"/>
          </a:p>
        </p:txBody>
      </p:sp>
    </p:spTree>
    <p:extLst>
      <p:ext uri="{BB962C8B-B14F-4D97-AF65-F5344CB8AC3E}">
        <p14:creationId xmlns:p14="http://schemas.microsoft.com/office/powerpoint/2010/main" val="232728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20000"/>
    </mc:Choice>
    <mc:Fallback xmlns="">
      <p:transition advTm="20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3665"/>
            <a:ext cx="9110870" cy="1434134"/>
          </a:xfrm>
        </p:spPr>
        <p:txBody>
          <a:bodyPr/>
          <a:lstStyle>
            <a:lvl1pPr algn="l">
              <a:defRPr sz="3600"/>
            </a:lvl1pPr>
          </a:lstStyle>
          <a:p>
            <a:r>
              <a:rPr lang="de-DE" dirty="0"/>
              <a:t>Click </a:t>
            </a:r>
            <a:r>
              <a:rPr lang="de-DE" dirty="0" err="1"/>
              <a:t>to</a:t>
            </a:r>
            <a:r>
              <a:rPr lang="de-DE" dirty="0"/>
              <a:t> </a:t>
            </a:r>
            <a:r>
              <a:rPr lang="de-DE" dirty="0" err="1"/>
              <a:t>edit</a:t>
            </a:r>
            <a:r>
              <a:rPr lang="de-DE" dirty="0"/>
              <a:t> Master title style</a:t>
            </a:r>
          </a:p>
        </p:txBody>
      </p:sp>
      <p:sp>
        <p:nvSpPr>
          <p:cNvPr id="3" name="Text Placeholder 2"/>
          <p:cNvSpPr>
            <a:spLocks noGrp="1"/>
          </p:cNvSpPr>
          <p:nvPr>
            <p:ph type="body" sz="half" idx="1"/>
          </p:nvPr>
        </p:nvSpPr>
        <p:spPr>
          <a:xfrm>
            <a:off x="609600" y="1447799"/>
            <a:ext cx="11582400" cy="4678365"/>
          </a:xfrm>
        </p:spPr>
        <p:txBody>
          <a:bodyPr/>
          <a:lstStyle>
            <a:lvl1pPr>
              <a:defRPr sz="3200"/>
            </a:lvl1pPr>
            <a:lvl2pPr>
              <a:buSzPct val="100000"/>
              <a:defRPr sz="2800"/>
            </a:lvl2pPr>
            <a:lvl3pPr>
              <a:defRPr sz="2400"/>
            </a:lvl3pPr>
            <a:lvl4pPr>
              <a:defRPr sz="2400"/>
            </a:lvl4pPr>
            <a:lvl5pPr>
              <a:defRPr sz="2400"/>
            </a:lvl5pPr>
          </a:lstStyle>
          <a:p>
            <a:pPr lvl="0"/>
            <a:r>
              <a:rPr lang="de-DE" dirty="0"/>
              <a:t>Click </a:t>
            </a:r>
            <a:r>
              <a:rPr lang="de-DE" dirty="0" err="1"/>
              <a:t>to</a:t>
            </a:r>
            <a:r>
              <a:rPr lang="de-DE" dirty="0"/>
              <a:t> </a:t>
            </a:r>
            <a:r>
              <a:rPr lang="de-DE" dirty="0" err="1"/>
              <a:t>edit</a:t>
            </a:r>
            <a:r>
              <a:rPr lang="de-DE" dirty="0"/>
              <a:t> Master </a:t>
            </a:r>
            <a:r>
              <a:rPr lang="de-DE" dirty="0" err="1"/>
              <a:t>text</a:t>
            </a:r>
            <a:r>
              <a:rPr lang="de-DE" dirty="0"/>
              <a:t> </a:t>
            </a:r>
            <a:r>
              <a:rPr lang="de-DE" dirty="0" err="1"/>
              <a:t>styles</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de-DE" dirty="0"/>
          </a:p>
        </p:txBody>
      </p:sp>
    </p:spTree>
    <p:extLst>
      <p:ext uri="{BB962C8B-B14F-4D97-AF65-F5344CB8AC3E}">
        <p14:creationId xmlns:p14="http://schemas.microsoft.com/office/powerpoint/2010/main" val="3887278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EBA02B-414C-297A-6BA7-B22313190C94}"/>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3" name="Footer Placeholder 2">
            <a:extLst>
              <a:ext uri="{FF2B5EF4-FFF2-40B4-BE49-F238E27FC236}">
                <a16:creationId xmlns:a16="http://schemas.microsoft.com/office/drawing/2014/main" id="{5E8150FD-BF99-C066-3EA9-326306A8386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429425B-6D34-EC83-6947-03D1FE842523}"/>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1563581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7A69A-BD18-A101-EC18-B4F605E958A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9FAECA89-E14E-C509-8DD4-3FB670FB09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0BFC069A-9A6E-07D6-21B5-FD84394341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83A1F07-FA1C-1D20-B6C4-49594254BDFF}"/>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6" name="Footer Placeholder 5">
            <a:extLst>
              <a:ext uri="{FF2B5EF4-FFF2-40B4-BE49-F238E27FC236}">
                <a16:creationId xmlns:a16="http://schemas.microsoft.com/office/drawing/2014/main" id="{ED24135A-E8AE-93BD-1A59-711090A7D5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D22974-28DB-F3E1-D501-4A8E3FE8ED01}"/>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2194810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DD2FB-9196-3B37-46D8-BA01D06F61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E69A9C42-B290-F902-4844-A3C0C78768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0F6954E-3B82-6C7B-12C3-EC28ACCA5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E1C08C1-6959-7AF4-C5A0-65AE67B6C2C0}"/>
              </a:ext>
            </a:extLst>
          </p:cNvPr>
          <p:cNvSpPr>
            <a:spLocks noGrp="1"/>
          </p:cNvSpPr>
          <p:nvPr>
            <p:ph type="dt" sz="half" idx="10"/>
          </p:nvPr>
        </p:nvSpPr>
        <p:spPr/>
        <p:txBody>
          <a:bodyPr/>
          <a:lstStyle/>
          <a:p>
            <a:fld id="{33130E8B-37CB-D44E-9592-51E122638EC7}" type="datetimeFigureOut">
              <a:rPr lang="en-GB" smtClean="0"/>
              <a:t>03/06/2026</a:t>
            </a:fld>
            <a:endParaRPr lang="en-GB"/>
          </a:p>
        </p:txBody>
      </p:sp>
      <p:sp>
        <p:nvSpPr>
          <p:cNvPr id="6" name="Footer Placeholder 5">
            <a:extLst>
              <a:ext uri="{FF2B5EF4-FFF2-40B4-BE49-F238E27FC236}">
                <a16:creationId xmlns:a16="http://schemas.microsoft.com/office/drawing/2014/main" id="{C5B86E8D-187A-AE7D-7387-D6007CA947F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C503E35-3455-2E49-AD50-431CDF18D74C}"/>
              </a:ext>
            </a:extLst>
          </p:cNvPr>
          <p:cNvSpPr>
            <a:spLocks noGrp="1"/>
          </p:cNvSpPr>
          <p:nvPr>
            <p:ph type="sldNum" sz="quarter" idx="12"/>
          </p:nvPr>
        </p:nvSpPr>
        <p:spPr/>
        <p:txBody>
          <a:bodyPr/>
          <a:lstStyle/>
          <a:p>
            <a:fld id="{C1040033-6A8A-2F4C-B7CA-5712C7B0656E}" type="slidenum">
              <a:rPr lang="en-GB" smtClean="0"/>
              <a:t>‹N›</a:t>
            </a:fld>
            <a:endParaRPr lang="en-GB"/>
          </a:p>
        </p:txBody>
      </p:sp>
    </p:spTree>
    <p:extLst>
      <p:ext uri="{BB962C8B-B14F-4D97-AF65-F5344CB8AC3E}">
        <p14:creationId xmlns:p14="http://schemas.microsoft.com/office/powerpoint/2010/main" val="2706700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DB1A7B-B91D-1E06-D468-657CE00E55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F347241-7BC8-4C5A-A9E1-1A547CF437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3DBFB74-E07A-26DC-17C1-45ED57958D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30E8B-37CB-D44E-9592-51E122638EC7}" type="datetimeFigureOut">
              <a:rPr lang="en-GB" smtClean="0"/>
              <a:t>03/06/2026</a:t>
            </a:fld>
            <a:endParaRPr lang="en-GB"/>
          </a:p>
        </p:txBody>
      </p:sp>
      <p:sp>
        <p:nvSpPr>
          <p:cNvPr id="5" name="Footer Placeholder 4">
            <a:extLst>
              <a:ext uri="{FF2B5EF4-FFF2-40B4-BE49-F238E27FC236}">
                <a16:creationId xmlns:a16="http://schemas.microsoft.com/office/drawing/2014/main" id="{B92EB606-49BF-CA0A-01A9-246630DB44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52A1E6-2DC2-7785-1EB3-C6B383214E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040033-6A8A-2F4C-B7CA-5712C7B0656E}" type="slidenum">
              <a:rPr lang="en-GB" smtClean="0"/>
              <a:t>‹N›</a:t>
            </a:fld>
            <a:endParaRPr lang="en-GB"/>
          </a:p>
        </p:txBody>
      </p:sp>
    </p:spTree>
    <p:extLst>
      <p:ext uri="{BB962C8B-B14F-4D97-AF65-F5344CB8AC3E}">
        <p14:creationId xmlns:p14="http://schemas.microsoft.com/office/powerpoint/2010/main" val="2896358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dirty="0"/>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295466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31" r:id="rId14"/>
    <p:sldLayoutId id="2147483732" r:id="rId15"/>
  </p:sldLayoutIdLst>
  <p:txStyles>
    <p:titleStyle>
      <a:lvl1pPr algn="l" defTabSz="914400" rtl="0" eaLnBrk="1" latinLnBrk="0" hangingPunct="1">
        <a:lnSpc>
          <a:spcPct val="90000"/>
        </a:lnSpc>
        <a:spcBef>
          <a:spcPct val="0"/>
        </a:spcBef>
        <a:buNone/>
        <a:defRPr sz="4400" kern="1200">
          <a:solidFill>
            <a:schemeClr val="accent5">
              <a:lumMod val="75000"/>
            </a:schemeClr>
          </a:solidFill>
          <a:latin typeface="Gill Sans Nova" panose="020B0602020104020203"/>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Gill Sans Nova Ligh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Gill Sans Nova Ligh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Gill Sans Nova Ligh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6E6D46-BEDE-133A-F6CC-72BD400684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it-IT"/>
          </a:p>
        </p:txBody>
      </p:sp>
      <p:sp>
        <p:nvSpPr>
          <p:cNvPr id="3" name="Text Placeholder 2">
            <a:extLst>
              <a:ext uri="{FF2B5EF4-FFF2-40B4-BE49-F238E27FC236}">
                <a16:creationId xmlns:a16="http://schemas.microsoft.com/office/drawing/2014/main" id="{3CC75998-BDB1-ACAA-3D3D-EC88819F7F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it-IT"/>
          </a:p>
        </p:txBody>
      </p:sp>
      <p:sp>
        <p:nvSpPr>
          <p:cNvPr id="4" name="Date Placeholder 3">
            <a:extLst>
              <a:ext uri="{FF2B5EF4-FFF2-40B4-BE49-F238E27FC236}">
                <a16:creationId xmlns:a16="http://schemas.microsoft.com/office/drawing/2014/main" id="{96A6D23F-284C-4309-D310-7B5284599D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39A8FB-7F5D-0F4B-89FC-4857BF46AB87}" type="datetimeFigureOut">
              <a:rPr lang="it-IT" smtClean="0"/>
              <a:t>03/06/2026</a:t>
            </a:fld>
            <a:endParaRPr lang="it-IT"/>
          </a:p>
        </p:txBody>
      </p:sp>
      <p:sp>
        <p:nvSpPr>
          <p:cNvPr id="5" name="Footer Placeholder 4">
            <a:extLst>
              <a:ext uri="{FF2B5EF4-FFF2-40B4-BE49-F238E27FC236}">
                <a16:creationId xmlns:a16="http://schemas.microsoft.com/office/drawing/2014/main" id="{5054C7BB-CC33-22D2-511A-0A57F1603F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a:extLst>
              <a:ext uri="{FF2B5EF4-FFF2-40B4-BE49-F238E27FC236}">
                <a16:creationId xmlns:a16="http://schemas.microsoft.com/office/drawing/2014/main" id="{A962ABE0-850B-3E3A-B764-9E0B2C1B12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2742A6-C631-1841-BA48-C4FA32A528A8}" type="slidenum">
              <a:rPr lang="it-IT" smtClean="0"/>
              <a:t>‹N›</a:t>
            </a:fld>
            <a:endParaRPr lang="it-IT"/>
          </a:p>
        </p:txBody>
      </p:sp>
    </p:spTree>
    <p:extLst>
      <p:ext uri="{BB962C8B-B14F-4D97-AF65-F5344CB8AC3E}">
        <p14:creationId xmlns:p14="http://schemas.microsoft.com/office/powerpoint/2010/main" val="141394003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dirty="0"/>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13790159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p:txStyles>
    <p:titleStyle>
      <a:lvl1pPr algn="l" defTabSz="914400" rtl="0" eaLnBrk="1" latinLnBrk="0" hangingPunct="1">
        <a:lnSpc>
          <a:spcPct val="90000"/>
        </a:lnSpc>
        <a:spcBef>
          <a:spcPct val="0"/>
        </a:spcBef>
        <a:buNone/>
        <a:defRPr sz="4400" kern="1200">
          <a:solidFill>
            <a:schemeClr val="accent5">
              <a:lumMod val="75000"/>
            </a:schemeClr>
          </a:solidFill>
          <a:latin typeface="Gill Sans Nova" panose="020B0602020104020203"/>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lumMod val="75000"/>
            </a:schemeClr>
          </a:solidFill>
          <a:latin typeface="Gill Sans Nova Ligh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lumMod val="75000"/>
            </a:schemeClr>
          </a:solidFill>
          <a:latin typeface="Gill Sans Nova Ligh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lumMod val="75000"/>
            </a:schemeClr>
          </a:solidFill>
          <a:latin typeface="Gill Sans Nova Ligh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lumMod val="75000"/>
            </a:schemeClr>
          </a:solidFill>
          <a:latin typeface="Gill Sans Nova Ligh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fld id="{2C369B36-BD4F-4146-AEBC-5E34FC00FA52}" type="datetimeFigureOut">
              <a:rPr lang="en-US" smtClean="0"/>
              <a:pPr/>
              <a:t>6/3/2026</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fld id="{1ACDDCB0-F0C6-4A32-89AC-494EC956447C}" type="slidenum">
              <a:rPr lang="en-US" smtClean="0"/>
              <a:pPr/>
              <a:t>‹N›</a:t>
            </a:fld>
            <a:endParaRPr lang="en-US"/>
          </a:p>
        </p:txBody>
      </p:sp>
    </p:spTree>
    <p:extLst>
      <p:ext uri="{BB962C8B-B14F-4D97-AF65-F5344CB8AC3E}">
        <p14:creationId xmlns:p14="http://schemas.microsoft.com/office/powerpoint/2010/main" val="155935784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p14:dur="10" advTm="20000"/>
    </mc:Choice>
    <mc:Fallback xmlns="">
      <p:transition advTm="20000"/>
    </mc:Fallback>
  </mc:AlternateConten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1.sv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41.svg"/></Relationships>
</file>

<file path=ppt/slides/_rels/slide1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3.png"/><Relationship Id="rId2" Type="http://schemas.openxmlformats.org/officeDocument/2006/relationships/diagramData" Target="../diagrams/data3.xml"/><Relationship Id="rId1" Type="http://schemas.openxmlformats.org/officeDocument/2006/relationships/slideLayout" Target="../slideLayouts/slideLayout1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4.tif"/><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42.sv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2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1.xml"/><Relationship Id="rId4" Type="http://schemas.openxmlformats.org/officeDocument/2006/relationships/image" Target="../media/image41.sv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41.svg"/><Relationship Id="rId4" Type="http://schemas.openxmlformats.org/officeDocument/2006/relationships/image" Target="../media/image42.svg"/></Relationships>
</file>

<file path=ppt/slides/_rels/slide19.xml.rels><?xml version="1.0" encoding="UTF-8" standalone="yes"?>
<Relationships xmlns="http://schemas.openxmlformats.org/package/2006/relationships"><Relationship Id="rId2" Type="http://schemas.openxmlformats.org/officeDocument/2006/relationships/image" Target="../media/image41.sv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41.sv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2" Type="http://schemas.openxmlformats.org/officeDocument/2006/relationships/image" Target="../media/image42.sv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1.xml"/><Relationship Id="rId4" Type="http://schemas.openxmlformats.org/officeDocument/2006/relationships/image" Target="../media/image62.jpe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65.jpeg"/><Relationship Id="rId4" Type="http://schemas.openxmlformats.org/officeDocument/2006/relationships/image" Target="../media/image64.jpeg"/></Relationships>
</file>

<file path=ppt/slides/_rels/slide2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71.jpg"/></Relationships>
</file>

<file path=ppt/slides/_rels/slide3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73.jpe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41.sv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42.sv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image" Target="../media/image42.sv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1.xml"/><Relationship Id="rId4" Type="http://schemas.openxmlformats.org/officeDocument/2006/relationships/image" Target="../media/image82.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1.xml"/><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0.jpeg"/><Relationship Id="rId1" Type="http://schemas.openxmlformats.org/officeDocument/2006/relationships/slideLayout" Target="../slideLayouts/slideLayout21.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1.xml"/><Relationship Id="rId1" Type="http://schemas.openxmlformats.org/officeDocument/2006/relationships/slideLayout" Target="../slideLayouts/slideLayout21.xml"/><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26.xml"/><Relationship Id="rId4" Type="http://schemas.openxmlformats.org/officeDocument/2006/relationships/image" Target="../media/image93.png"/></Relationships>
</file>

<file path=ppt/slides/_rels/slide43.xml.rels><?xml version="1.0" encoding="UTF-8" standalone="yes"?>
<Relationships xmlns="http://schemas.openxmlformats.org/package/2006/relationships"><Relationship Id="rId3" Type="http://schemas.microsoft.com/office/2007/relationships/media" Target="../media/media2.MOV"/><Relationship Id="rId7" Type="http://schemas.openxmlformats.org/officeDocument/2006/relationships/image" Target="../media/image95.png"/><Relationship Id="rId2" Type="http://schemas.microsoft.com/office/2007/relationships/media" Target="../media/media1.MOV"/><Relationship Id="rId1" Type="http://schemas.openxmlformats.org/officeDocument/2006/relationships/video" Target="NULL" TargetMode="External"/><Relationship Id="rId6" Type="http://schemas.openxmlformats.org/officeDocument/2006/relationships/image" Target="../media/image94.png"/><Relationship Id="rId5" Type="http://schemas.openxmlformats.org/officeDocument/2006/relationships/slideLayout" Target="../slideLayouts/slideLayout21.xml"/><Relationship Id="rId4" Type="http://schemas.openxmlformats.org/officeDocument/2006/relationships/video" Target="../media/media2.MOV"/></Relationships>
</file>

<file path=ppt/slides/_rels/slide4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3.xml"/><Relationship Id="rId1" Type="http://schemas.openxmlformats.org/officeDocument/2006/relationships/slideLayout" Target="../slideLayouts/slideLayout21.xml"/><Relationship Id="rId5" Type="http://schemas.openxmlformats.org/officeDocument/2006/relationships/image" Target="../media/image98.png"/><Relationship Id="rId4" Type="http://schemas.openxmlformats.org/officeDocument/2006/relationships/image" Target="../media/image97.png"/></Relationships>
</file>

<file path=ppt/slides/_rels/slide45.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26.png"/><Relationship Id="rId1" Type="http://schemas.openxmlformats.org/officeDocument/2006/relationships/slideLayout" Target="../slideLayouts/slideLayout25.xm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95.png"/><Relationship Id="rId5" Type="http://schemas.openxmlformats.org/officeDocument/2006/relationships/image" Target="../media/image72.jpg"/><Relationship Id="rId4" Type="http://schemas.openxmlformats.org/officeDocument/2006/relationships/image" Target="../media/image10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diagramLayout" Target="../diagrams/layout1.xml"/><Relationship Id="rId7" Type="http://schemas.openxmlformats.org/officeDocument/2006/relationships/image" Target="../media/image23.svg"/><Relationship Id="rId2" Type="http://schemas.openxmlformats.org/officeDocument/2006/relationships/diagramData" Target="../diagrams/data1.xml"/><Relationship Id="rId1" Type="http://schemas.openxmlformats.org/officeDocument/2006/relationships/slideLayout" Target="../slideLayouts/slideLayout65.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26.svg"/><Relationship Id="rId4" Type="http://schemas.openxmlformats.org/officeDocument/2006/relationships/diagramQuickStyle" Target="../diagrams/quickStyle1.xml"/><Relationship Id="rId9" Type="http://schemas.openxmlformats.org/officeDocument/2006/relationships/image" Target="../media/image25.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105.png"/></Relationships>
</file>

<file path=ppt/slides/_rels/slide5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20.xml"/><Relationship Id="rId4" Type="http://schemas.openxmlformats.org/officeDocument/2006/relationships/image" Target="../media/image110.jpg"/></Relationships>
</file>

<file path=ppt/slides/_rels/slide55.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0.xml"/><Relationship Id="rId4" Type="http://schemas.openxmlformats.org/officeDocument/2006/relationships/image" Target="../media/image116.jpeg"/></Relationships>
</file>

<file path=ppt/slides/_rels/slide58.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17.jpg"/><Relationship Id="rId1" Type="http://schemas.openxmlformats.org/officeDocument/2006/relationships/slideLayout" Target="../slideLayouts/slideLayout20.xml"/><Relationship Id="rId4" Type="http://schemas.openxmlformats.org/officeDocument/2006/relationships/image" Target="../media/image119.jp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3.tiff"/><Relationship Id="rId2" Type="http://schemas.openxmlformats.org/officeDocument/2006/relationships/diagramData" Target="../diagrams/data2.xml"/><Relationship Id="rId1" Type="http://schemas.openxmlformats.org/officeDocument/2006/relationships/slideLayout" Target="../slideLayouts/slideLayout2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20.xml"/><Relationship Id="rId4" Type="http://schemas.openxmlformats.org/officeDocument/2006/relationships/image" Target="../media/image12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mailto:Fabio.Procoli@anicura.it"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 Id="rId9"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44831" y="2751500"/>
            <a:ext cx="9144000" cy="2387600"/>
          </a:xfrm>
        </p:spPr>
        <p:txBody>
          <a:bodyPr>
            <a:normAutofit fontScale="90000"/>
          </a:bodyPr>
          <a:lstStyle/>
          <a:p>
            <a:r>
              <a:rPr lang="it-IC" sz="4400" dirty="0"/>
              <a:t>The Role of the Microbiota in Acute and Chronic Enteropathies: A Gastroenterologist’s Perspective</a:t>
            </a:r>
            <a:r>
              <a:rPr lang="it-IT" b="1" dirty="0">
                <a:latin typeface="Gill Sans Nova"/>
              </a:rPr>
              <a:t/>
            </a:r>
            <a:br>
              <a:rPr lang="it-IT" b="1" dirty="0">
                <a:latin typeface="Gill Sans Nova"/>
              </a:rPr>
            </a:br>
            <a:r>
              <a:rPr lang="it-IT" b="1" dirty="0">
                <a:latin typeface="Gill Sans Nova"/>
              </a:rPr>
              <a:t/>
            </a:r>
            <a:br>
              <a:rPr lang="it-IT" b="1" dirty="0">
                <a:latin typeface="Gill Sans Nova"/>
              </a:rPr>
            </a:br>
            <a:r>
              <a:rPr lang="it-IT" sz="3300" b="1" dirty="0">
                <a:solidFill>
                  <a:srgbClr val="FF0000"/>
                </a:solidFill>
                <a:latin typeface="Gill Sans Nova"/>
              </a:rPr>
              <a:t>Fabio Procoli</a:t>
            </a:r>
            <a:br>
              <a:rPr lang="it-IT" sz="3300" b="1" dirty="0">
                <a:solidFill>
                  <a:srgbClr val="FF0000"/>
                </a:solidFill>
                <a:latin typeface="Gill Sans Nova"/>
              </a:rPr>
            </a:br>
            <a:r>
              <a:rPr lang="it-IT" sz="3300" b="1" dirty="0">
                <a:solidFill>
                  <a:srgbClr val="FF0000"/>
                </a:solidFill>
                <a:latin typeface="Gill Sans Nova"/>
              </a:rPr>
              <a:t>DMV, MVetMed, DACVIM, DECVIM, MRCVS</a:t>
            </a:r>
            <a:br>
              <a:rPr lang="it-IT" sz="3300" b="1" dirty="0">
                <a:solidFill>
                  <a:srgbClr val="FF0000"/>
                </a:solidFill>
                <a:latin typeface="Gill Sans Nova"/>
              </a:rPr>
            </a:br>
            <a:r>
              <a:rPr lang="it-IT" sz="3300" b="1" dirty="0">
                <a:solidFill>
                  <a:srgbClr val="FF0000"/>
                </a:solidFill>
                <a:latin typeface="Gill Sans Nova"/>
              </a:rPr>
              <a:t/>
            </a:r>
            <a:br>
              <a:rPr lang="it-IT" sz="3300" b="1" dirty="0">
                <a:solidFill>
                  <a:srgbClr val="FF0000"/>
                </a:solidFill>
                <a:latin typeface="Gill Sans Nova"/>
              </a:rPr>
            </a:br>
            <a:r>
              <a:rPr lang="it-IT" sz="3300" b="1" dirty="0">
                <a:solidFill>
                  <a:srgbClr val="FF0000"/>
                </a:solidFill>
                <a:latin typeface="Gill Sans Nova"/>
              </a:rPr>
              <a:t>Responsabile Dipartimento Medicina Interna</a:t>
            </a:r>
          </a:p>
        </p:txBody>
      </p:sp>
      <p:pic>
        <p:nvPicPr>
          <p:cNvPr id="2" name="Picture 1" descr="A picture containing text, sign&#10;&#10;Description automatically generated">
            <a:extLst>
              <a:ext uri="{FF2B5EF4-FFF2-40B4-BE49-F238E27FC236}">
                <a16:creationId xmlns:a16="http://schemas.microsoft.com/office/drawing/2014/main" id="{9484F871-034E-B422-12AA-8D456766B5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934" y="5793151"/>
            <a:ext cx="2441795" cy="750868"/>
          </a:xfrm>
          <a:prstGeom prst="rect">
            <a:avLst/>
          </a:prstGeom>
        </p:spPr>
      </p:pic>
    </p:spTree>
    <p:extLst>
      <p:ext uri="{BB962C8B-B14F-4D97-AF65-F5344CB8AC3E}">
        <p14:creationId xmlns:p14="http://schemas.microsoft.com/office/powerpoint/2010/main" val="2128983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at with solid fill">
            <a:extLst>
              <a:ext uri="{FF2B5EF4-FFF2-40B4-BE49-F238E27FC236}">
                <a16:creationId xmlns:a16="http://schemas.microsoft.com/office/drawing/2014/main" id="{77AF927B-323A-CA0B-0E10-AFADEC6D6272}"/>
              </a:ext>
            </a:extLst>
          </p:cNvPr>
          <p:cNvPicPr>
            <a:picLocks noChangeAspect="1"/>
          </p:cNvPicPr>
          <p:nvPr/>
        </p:nvPicPr>
        <p:blipFill>
          <a:blip>
            <a:extLst>
              <a:ext uri="{96DAC541-7B7A-43D3-8B79-37D633B846F1}">
                <asvg:svgBlip xmlns:asvg="http://schemas.microsoft.com/office/drawing/2016/SVG/main" xmlns="" r:embed="rId3"/>
              </a:ext>
            </a:extLst>
          </a:blip>
          <a:stretch>
            <a:fillRect/>
          </a:stretch>
        </p:blipFill>
        <p:spPr>
          <a:xfrm>
            <a:off x="391886" y="5053752"/>
            <a:ext cx="1165019" cy="1165019"/>
          </a:xfrm>
          <a:prstGeom prst="rect">
            <a:avLst/>
          </a:prstGeom>
        </p:spPr>
      </p:pic>
      <p:pic>
        <p:nvPicPr>
          <p:cNvPr id="7" name="Graphic 6" descr="Dog with solid fill">
            <a:extLst>
              <a:ext uri="{FF2B5EF4-FFF2-40B4-BE49-F238E27FC236}">
                <a16:creationId xmlns:a16="http://schemas.microsoft.com/office/drawing/2014/main" id="{423A9862-7B7E-2454-F2AF-9ABCC3D53363}"/>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183959" y="2495788"/>
            <a:ext cx="1165019" cy="1165019"/>
          </a:xfrm>
          <a:prstGeom prst="rect">
            <a:avLst/>
          </a:prstGeom>
        </p:spPr>
      </p:pic>
      <p:sp>
        <p:nvSpPr>
          <p:cNvPr id="9" name="TextBox 8">
            <a:extLst>
              <a:ext uri="{FF2B5EF4-FFF2-40B4-BE49-F238E27FC236}">
                <a16:creationId xmlns:a16="http://schemas.microsoft.com/office/drawing/2014/main" id="{917F83ED-CA7C-B1A6-2524-895BD75B6772}"/>
              </a:ext>
            </a:extLst>
          </p:cNvPr>
          <p:cNvSpPr txBox="1"/>
          <p:nvPr/>
        </p:nvSpPr>
        <p:spPr>
          <a:xfrm>
            <a:off x="1348978" y="1092458"/>
            <a:ext cx="997835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Helvetica" pitchFamily="2" charset="0"/>
              </a:rPr>
              <a:t>Glucose                     Galactose + mannose      Fructose</a:t>
            </a:r>
          </a:p>
        </p:txBody>
      </p:sp>
      <p:pic>
        <p:nvPicPr>
          <p:cNvPr id="16" name="Picture 15" descr="A graph of a number of people&#10;&#10;Description automatically generated">
            <a:extLst>
              <a:ext uri="{FF2B5EF4-FFF2-40B4-BE49-F238E27FC236}">
                <a16:creationId xmlns:a16="http://schemas.microsoft.com/office/drawing/2014/main" id="{EB7C87C1-881A-3F48-6F8D-2891ADCC0BAC}"/>
              </a:ext>
            </a:extLst>
          </p:cNvPr>
          <p:cNvPicPr>
            <a:picLocks noChangeAspect="1"/>
          </p:cNvPicPr>
          <p:nvPr/>
        </p:nvPicPr>
        <p:blipFill>
          <a:blip r:embed="rId5"/>
          <a:stretch>
            <a:fillRect/>
          </a:stretch>
        </p:blipFill>
        <p:spPr>
          <a:xfrm>
            <a:off x="1707608" y="1804432"/>
            <a:ext cx="7927171" cy="2995422"/>
          </a:xfrm>
          <a:prstGeom prst="rect">
            <a:avLst/>
          </a:prstGeom>
        </p:spPr>
      </p:pic>
      <p:pic>
        <p:nvPicPr>
          <p:cNvPr id="18" name="Picture 17" descr="A graph with numbers and points&#10;&#10;Description automatically generated">
            <a:extLst>
              <a:ext uri="{FF2B5EF4-FFF2-40B4-BE49-F238E27FC236}">
                <a16:creationId xmlns:a16="http://schemas.microsoft.com/office/drawing/2014/main" id="{38A797C5-6013-7977-9F76-EE1FC1F11A8F}"/>
              </a:ext>
            </a:extLst>
          </p:cNvPr>
          <p:cNvPicPr>
            <a:picLocks noChangeAspect="1"/>
          </p:cNvPicPr>
          <p:nvPr/>
        </p:nvPicPr>
        <p:blipFill>
          <a:blip r:embed="rId6"/>
          <a:stretch>
            <a:fillRect/>
          </a:stretch>
        </p:blipFill>
        <p:spPr>
          <a:xfrm>
            <a:off x="1556905" y="4608534"/>
            <a:ext cx="7812726" cy="2055454"/>
          </a:xfrm>
          <a:prstGeom prst="rect">
            <a:avLst/>
          </a:prstGeom>
        </p:spPr>
      </p:pic>
      <p:sp>
        <p:nvSpPr>
          <p:cNvPr id="19" name="Title 1">
            <a:extLst>
              <a:ext uri="{FF2B5EF4-FFF2-40B4-BE49-F238E27FC236}">
                <a16:creationId xmlns:a16="http://schemas.microsoft.com/office/drawing/2014/main" id="{86DA57FB-CD72-D6F6-25EB-29D58BFF793D}"/>
              </a:ext>
            </a:extLst>
          </p:cNvPr>
          <p:cNvSpPr txBox="1">
            <a:spLocks/>
          </p:cNvSpPr>
          <p:nvPr/>
        </p:nvSpPr>
        <p:spPr>
          <a:xfrm>
            <a:off x="-2078093" y="223730"/>
            <a:ext cx="12192001" cy="830997"/>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de-DE" sz="3200" b="1" i="0" u="none" strike="noStrike" kern="1200" cap="none" spc="0" normalizeH="0" baseline="0" noProof="0" dirty="0">
                <a:ln>
                  <a:noFill/>
                </a:ln>
                <a:solidFill>
                  <a:prstClr val="black"/>
                </a:solidFill>
                <a:effectLst/>
                <a:uLnTx/>
                <a:uFillTx/>
                <a:latin typeface="Calibri" panose="020F0502020204030204"/>
                <a:ea typeface="+mj-ea"/>
                <a:cs typeface="+mj-cs"/>
              </a:rPr>
              <a:t>		</a:t>
            </a:r>
            <a:r>
              <a:rPr kumimoji="0" lang="de-DE" sz="4000" b="1" i="0" u="none" strike="noStrike" kern="1200" cap="none" spc="0" normalizeH="0" baseline="0" noProof="0" dirty="0">
                <a:ln>
                  <a:noFill/>
                </a:ln>
                <a:solidFill>
                  <a:srgbClr val="0070C0"/>
                </a:solidFill>
                <a:effectLst/>
                <a:uLnTx/>
                <a:uFillTx/>
                <a:latin typeface="Calibri" panose="020F0502020204030204"/>
                <a:ea typeface="+mj-ea"/>
                <a:cs typeface="+mj-cs"/>
              </a:rPr>
              <a:t>	</a:t>
            </a:r>
            <a:r>
              <a:rPr kumimoji="0" lang="de-DE" sz="4000" b="1" i="0" u="none" strike="noStrike" kern="1200" cap="none" spc="0" normalizeH="0" baseline="0" noProof="0" dirty="0" err="1">
                <a:ln>
                  <a:noFill/>
                </a:ln>
                <a:solidFill>
                  <a:srgbClr val="0070C0"/>
                </a:solidFill>
                <a:effectLst/>
                <a:uLnTx/>
                <a:uFillTx/>
                <a:latin typeface="Helvetica" pitchFamily="2" charset="0"/>
              </a:rPr>
              <a:t>Carbohydrate</a:t>
            </a:r>
            <a:r>
              <a:rPr kumimoji="0" lang="de-DE" sz="4000" b="1" i="0" u="none" strike="noStrike" kern="1200" cap="none" spc="0" normalizeH="0" baseline="0" noProof="0" dirty="0">
                <a:ln>
                  <a:noFill/>
                </a:ln>
                <a:solidFill>
                  <a:srgbClr val="0070C0"/>
                </a:solidFill>
                <a:effectLst/>
                <a:uLnTx/>
                <a:uFillTx/>
                <a:latin typeface="Helvetica" pitchFamily="2" charset="0"/>
              </a:rPr>
              <a:t> </a:t>
            </a:r>
            <a:r>
              <a:rPr kumimoji="0" lang="de-DE" sz="4000" b="1" i="0" u="none" strike="noStrike" kern="1200" cap="none" spc="0" normalizeH="0" baseline="0" noProof="0" dirty="0" err="1">
                <a:ln>
                  <a:noFill/>
                </a:ln>
                <a:solidFill>
                  <a:srgbClr val="0070C0"/>
                </a:solidFill>
                <a:effectLst/>
                <a:uLnTx/>
                <a:uFillTx/>
                <a:latin typeface="Helvetica" pitchFamily="2" charset="0"/>
              </a:rPr>
              <a:t>dysmetabolism</a:t>
            </a:r>
            <a:endParaRPr kumimoji="0" lang="en-US" sz="4000" b="1" i="0" u="none" strike="noStrike" kern="1200" cap="none" spc="0" normalizeH="0" baseline="0" noProof="0" dirty="0">
              <a:ln>
                <a:noFill/>
              </a:ln>
              <a:solidFill>
                <a:srgbClr val="0070C0"/>
              </a:solidFill>
              <a:effectLst/>
              <a:uLnTx/>
              <a:uFillTx/>
              <a:latin typeface="Helvetica" pitchFamily="2" charset="0"/>
            </a:endParaRPr>
          </a:p>
        </p:txBody>
      </p:sp>
      <p:sp>
        <p:nvSpPr>
          <p:cNvPr id="2" name="TextBox 1">
            <a:extLst>
              <a:ext uri="{FF2B5EF4-FFF2-40B4-BE49-F238E27FC236}">
                <a16:creationId xmlns:a16="http://schemas.microsoft.com/office/drawing/2014/main" id="{28B77660-2B59-51A8-6118-3C2D72E864D1}"/>
              </a:ext>
            </a:extLst>
          </p:cNvPr>
          <p:cNvSpPr txBox="1"/>
          <p:nvPr/>
        </p:nvSpPr>
        <p:spPr>
          <a:xfrm>
            <a:off x="9868662" y="6485849"/>
            <a:ext cx="2118850"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1350" b="0" i="0" u="none" strike="noStrike" kern="1200" cap="none" spc="0" normalizeH="0" baseline="0" noProof="0" dirty="0">
                <a:ln>
                  <a:noFill/>
                </a:ln>
                <a:solidFill>
                  <a:prstClr val="black"/>
                </a:solidFill>
                <a:effectLst/>
                <a:uLnTx/>
                <a:uFillTx/>
                <a:latin typeface="Calibri" panose="020F0502020204030204"/>
                <a:ea typeface="+mn-ea"/>
                <a:cs typeface="+mn-cs"/>
              </a:rPr>
              <a:t>Suchodolski J. GI LAB TAMU</a:t>
            </a:r>
          </a:p>
        </p:txBody>
      </p:sp>
      <p:sp>
        <p:nvSpPr>
          <p:cNvPr id="4" name="TextBox 3">
            <a:extLst>
              <a:ext uri="{FF2B5EF4-FFF2-40B4-BE49-F238E27FC236}">
                <a16:creationId xmlns:a16="http://schemas.microsoft.com/office/drawing/2014/main" id="{1EBE566B-5F67-39EE-815D-9A633825D69D}"/>
              </a:ext>
            </a:extLst>
          </p:cNvPr>
          <p:cNvSpPr txBox="1"/>
          <p:nvPr/>
        </p:nvSpPr>
        <p:spPr>
          <a:xfrm>
            <a:off x="9634779" y="3718110"/>
            <a:ext cx="2118850"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1350" b="0" i="0" u="none" strike="noStrike" kern="1200" cap="none" spc="0" normalizeH="0" baseline="0" noProof="0" dirty="0">
                <a:ln>
                  <a:noFill/>
                </a:ln>
                <a:solidFill>
                  <a:prstClr val="black"/>
                </a:solidFill>
                <a:effectLst/>
                <a:uLnTx/>
                <a:uFillTx/>
                <a:latin typeface="Calibri" panose="020F0502020204030204"/>
                <a:ea typeface="+mn-ea"/>
                <a:cs typeface="+mn-cs"/>
              </a:rPr>
              <a:t>Suchodolski J. GI LAB TAMU</a:t>
            </a:r>
          </a:p>
        </p:txBody>
      </p:sp>
    </p:spTree>
    <p:extLst>
      <p:ext uri="{BB962C8B-B14F-4D97-AF65-F5344CB8AC3E}">
        <p14:creationId xmlns:p14="http://schemas.microsoft.com/office/powerpoint/2010/main" val="53943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diagram of a dna test&#10;&#10;Description automatically generated with medium confidence">
            <a:extLst>
              <a:ext uri="{FF2B5EF4-FFF2-40B4-BE49-F238E27FC236}">
                <a16:creationId xmlns:a16="http://schemas.microsoft.com/office/drawing/2014/main" id="{D033FBB3-7B35-2E3C-326B-99F1761331FF}"/>
              </a:ext>
            </a:extLst>
          </p:cNvPr>
          <p:cNvPicPr>
            <a:picLocks noChangeAspect="1"/>
          </p:cNvPicPr>
          <p:nvPr/>
        </p:nvPicPr>
        <p:blipFill rotWithShape="1">
          <a:blip r:embed="rId3"/>
          <a:srcRect b="4429"/>
          <a:stretch/>
        </p:blipFill>
        <p:spPr>
          <a:xfrm>
            <a:off x="4198006" y="1142183"/>
            <a:ext cx="3334657" cy="5344303"/>
          </a:xfrm>
          <a:prstGeom prst="rect">
            <a:avLst/>
          </a:prstGeom>
        </p:spPr>
      </p:pic>
      <p:sp>
        <p:nvSpPr>
          <p:cNvPr id="7" name="Title 1">
            <a:extLst>
              <a:ext uri="{FF2B5EF4-FFF2-40B4-BE49-F238E27FC236}">
                <a16:creationId xmlns:a16="http://schemas.microsoft.com/office/drawing/2014/main" id="{CAF9B46D-E11C-F484-66D9-823E91E5BD85}"/>
              </a:ext>
            </a:extLst>
          </p:cNvPr>
          <p:cNvSpPr txBox="1">
            <a:spLocks/>
          </p:cNvSpPr>
          <p:nvPr/>
        </p:nvSpPr>
        <p:spPr>
          <a:xfrm>
            <a:off x="-2344568" y="155778"/>
            <a:ext cx="12192001" cy="830997"/>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200" b="1" i="0" u="none" strike="noStrike" kern="1200" cap="none" spc="0" normalizeH="0" baseline="0" noProof="0" dirty="0">
                <a:ln>
                  <a:noFill/>
                </a:ln>
                <a:solidFill>
                  <a:prstClr val="black"/>
                </a:solidFill>
                <a:effectLst/>
                <a:uLnTx/>
                <a:uFillTx/>
                <a:latin typeface="Calibri" panose="020F0502020204030204"/>
                <a:ea typeface="+mj-ea"/>
                <a:cs typeface="+mj-cs"/>
              </a:rPr>
              <a:t>		</a:t>
            </a:r>
            <a:r>
              <a:rPr kumimoji="0" lang="de-DE" sz="4000" b="1" i="0" u="none" strike="noStrike" kern="1200" cap="none" spc="0" normalizeH="0" baseline="0" noProof="0" dirty="0">
                <a:ln>
                  <a:noFill/>
                </a:ln>
                <a:solidFill>
                  <a:srgbClr val="0070C0"/>
                </a:solidFill>
                <a:effectLst/>
                <a:uLnTx/>
                <a:uFillTx/>
                <a:latin typeface="Calibri" panose="020F0502020204030204"/>
                <a:ea typeface="+mj-ea"/>
                <a:cs typeface="+mj-cs"/>
              </a:rPr>
              <a:t>	</a:t>
            </a:r>
            <a:r>
              <a:rPr kumimoji="0" lang="de-DE" sz="4000" b="1" i="0" u="none" strike="noStrike" kern="1200" cap="none" spc="0" normalizeH="0" baseline="0" noProof="0" dirty="0">
                <a:ln>
                  <a:noFill/>
                </a:ln>
                <a:solidFill>
                  <a:srgbClr val="0070C0"/>
                </a:solidFill>
                <a:effectLst/>
                <a:uLnTx/>
                <a:uFillTx/>
                <a:latin typeface="Helvetica" pitchFamily="2" charset="0"/>
              </a:rPr>
              <a:t>Bile </a:t>
            </a:r>
            <a:r>
              <a:rPr kumimoji="0" lang="de-DE" sz="4000" b="1" i="0" u="none" strike="noStrike" kern="1200" cap="none" spc="0" normalizeH="0" baseline="0" noProof="0" dirty="0" err="1">
                <a:ln>
                  <a:noFill/>
                </a:ln>
                <a:solidFill>
                  <a:srgbClr val="0070C0"/>
                </a:solidFill>
                <a:effectLst/>
                <a:uLnTx/>
                <a:uFillTx/>
                <a:latin typeface="Helvetica" pitchFamily="2" charset="0"/>
              </a:rPr>
              <a:t>acid</a:t>
            </a:r>
            <a:r>
              <a:rPr kumimoji="0" lang="de-DE" sz="4000" b="1" i="0" u="none" strike="noStrike" kern="1200" cap="none" spc="0" normalizeH="0" baseline="0" noProof="0" dirty="0">
                <a:ln>
                  <a:noFill/>
                </a:ln>
                <a:solidFill>
                  <a:srgbClr val="0070C0"/>
                </a:solidFill>
                <a:effectLst/>
                <a:uLnTx/>
                <a:uFillTx/>
                <a:latin typeface="Helvetica" pitchFamily="2" charset="0"/>
              </a:rPr>
              <a:t> and </a:t>
            </a:r>
            <a:r>
              <a:rPr kumimoji="0" lang="de-DE" sz="4000" b="1" i="0" u="none" strike="noStrike" kern="1200" cap="none" spc="0" normalizeH="0" baseline="0" noProof="0" dirty="0" err="1">
                <a:ln>
                  <a:noFill/>
                </a:ln>
                <a:solidFill>
                  <a:srgbClr val="0070C0"/>
                </a:solidFill>
                <a:effectLst/>
                <a:uLnTx/>
                <a:uFillTx/>
                <a:latin typeface="Helvetica" pitchFamily="2" charset="0"/>
              </a:rPr>
              <a:t>lipid</a:t>
            </a:r>
            <a:r>
              <a:rPr kumimoji="0" lang="de-DE" sz="4000" b="1" i="0" u="none" strike="noStrike" kern="1200" cap="none" spc="0" normalizeH="0" baseline="0" noProof="0" dirty="0">
                <a:ln>
                  <a:noFill/>
                </a:ln>
                <a:solidFill>
                  <a:srgbClr val="0070C0"/>
                </a:solidFill>
                <a:effectLst/>
                <a:uLnTx/>
                <a:uFillTx/>
                <a:latin typeface="Helvetica" pitchFamily="2" charset="0"/>
              </a:rPr>
              <a:t> </a:t>
            </a:r>
            <a:r>
              <a:rPr kumimoji="0" lang="de-DE" sz="4000" b="1" i="0" u="none" strike="noStrike" kern="1200" cap="none" spc="0" normalizeH="0" baseline="0" noProof="0" dirty="0" err="1">
                <a:ln>
                  <a:noFill/>
                </a:ln>
                <a:solidFill>
                  <a:srgbClr val="0070C0"/>
                </a:solidFill>
                <a:effectLst/>
                <a:uLnTx/>
                <a:uFillTx/>
                <a:latin typeface="Helvetica" pitchFamily="2" charset="0"/>
              </a:rPr>
              <a:t>dysmetabolism</a:t>
            </a:r>
            <a:endParaRPr kumimoji="0" lang="en-US" sz="4000" b="1" i="0" u="none" strike="noStrike" kern="1200" cap="none" spc="0" normalizeH="0" baseline="0" noProof="0" dirty="0">
              <a:ln>
                <a:noFill/>
              </a:ln>
              <a:solidFill>
                <a:srgbClr val="0070C0"/>
              </a:solidFill>
              <a:effectLst/>
              <a:uLnTx/>
              <a:uFillTx/>
              <a:latin typeface="Helvetica" pitchFamily="2" charset="0"/>
            </a:endParaRPr>
          </a:p>
        </p:txBody>
      </p:sp>
      <p:sp>
        <p:nvSpPr>
          <p:cNvPr id="11" name="TextBox 10">
            <a:extLst>
              <a:ext uri="{FF2B5EF4-FFF2-40B4-BE49-F238E27FC236}">
                <a16:creationId xmlns:a16="http://schemas.microsoft.com/office/drawing/2014/main" id="{3995100D-2B6B-9807-473F-049BC2FF1B2C}"/>
              </a:ext>
            </a:extLst>
          </p:cNvPr>
          <p:cNvSpPr txBox="1"/>
          <p:nvPr/>
        </p:nvSpPr>
        <p:spPr>
          <a:xfrm>
            <a:off x="4805909" y="836734"/>
            <a:ext cx="2118850"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1350" b="0" i="0" u="none" strike="noStrike" kern="1200" cap="none" spc="0" normalizeH="0" baseline="0" noProof="0" dirty="0">
                <a:ln>
                  <a:noFill/>
                </a:ln>
                <a:solidFill>
                  <a:prstClr val="black"/>
                </a:solidFill>
                <a:effectLst/>
                <a:uLnTx/>
                <a:uFillTx/>
                <a:latin typeface="Calibri" panose="020F0502020204030204"/>
                <a:ea typeface="+mn-ea"/>
                <a:cs typeface="+mn-cs"/>
              </a:rPr>
              <a:t>Suchodolski J. GI LAB TAMU</a:t>
            </a:r>
          </a:p>
        </p:txBody>
      </p:sp>
      <p:pic>
        <p:nvPicPr>
          <p:cNvPr id="12" name="Graphic 11" descr="Dog with solid fill">
            <a:extLst>
              <a:ext uri="{FF2B5EF4-FFF2-40B4-BE49-F238E27FC236}">
                <a16:creationId xmlns:a16="http://schemas.microsoft.com/office/drawing/2014/main" id="{5C5DC690-0661-227E-2142-6779C5CCCEA1}"/>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10824682" y="108225"/>
            <a:ext cx="1033958" cy="1033958"/>
          </a:xfrm>
          <a:prstGeom prst="rect">
            <a:avLst/>
          </a:prstGeom>
        </p:spPr>
      </p:pic>
      <p:pic>
        <p:nvPicPr>
          <p:cNvPr id="6" name="Picture 5" descr="A graph of a number of positive indicators&#10;&#10;Description automatically generated with medium confidence">
            <a:extLst>
              <a:ext uri="{FF2B5EF4-FFF2-40B4-BE49-F238E27FC236}">
                <a16:creationId xmlns:a16="http://schemas.microsoft.com/office/drawing/2014/main" id="{5992C1B9-91C0-E179-3AF9-B78E2E96CCF1}"/>
              </a:ext>
            </a:extLst>
          </p:cNvPr>
          <p:cNvPicPr>
            <a:picLocks noChangeAspect="1"/>
          </p:cNvPicPr>
          <p:nvPr/>
        </p:nvPicPr>
        <p:blipFill>
          <a:blip r:embed="rId5"/>
          <a:stretch>
            <a:fillRect/>
          </a:stretch>
        </p:blipFill>
        <p:spPr>
          <a:xfrm>
            <a:off x="8359756" y="1213282"/>
            <a:ext cx="3231880" cy="5073441"/>
          </a:xfrm>
          <a:prstGeom prst="rect">
            <a:avLst/>
          </a:prstGeom>
        </p:spPr>
      </p:pic>
      <p:pic>
        <p:nvPicPr>
          <p:cNvPr id="10" name="Picture 9" descr="A graph of a number of people&#10;&#10;Description automatically generated with medium confidence">
            <a:extLst>
              <a:ext uri="{FF2B5EF4-FFF2-40B4-BE49-F238E27FC236}">
                <a16:creationId xmlns:a16="http://schemas.microsoft.com/office/drawing/2014/main" id="{AE8BE459-1CD6-25E4-6B2D-1D20F79CB10E}"/>
              </a:ext>
            </a:extLst>
          </p:cNvPr>
          <p:cNvPicPr>
            <a:picLocks noChangeAspect="1"/>
          </p:cNvPicPr>
          <p:nvPr/>
        </p:nvPicPr>
        <p:blipFill>
          <a:blip r:embed="rId6"/>
          <a:stretch>
            <a:fillRect/>
          </a:stretch>
        </p:blipFill>
        <p:spPr>
          <a:xfrm>
            <a:off x="728188" y="1142183"/>
            <a:ext cx="2827811" cy="5344303"/>
          </a:xfrm>
          <a:prstGeom prst="rect">
            <a:avLst/>
          </a:prstGeom>
        </p:spPr>
      </p:pic>
    </p:spTree>
    <p:extLst>
      <p:ext uri="{BB962C8B-B14F-4D97-AF65-F5344CB8AC3E}">
        <p14:creationId xmlns:p14="http://schemas.microsoft.com/office/powerpoint/2010/main" val="4017774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DB7DDD8-A3A5-C1BB-57E2-ED66441F59E3}"/>
              </a:ext>
            </a:extLst>
          </p:cNvPr>
          <p:cNvPicPr>
            <a:picLocks noChangeAspect="1"/>
          </p:cNvPicPr>
          <p:nvPr/>
        </p:nvPicPr>
        <p:blipFill>
          <a:blip r:embed="rId3"/>
          <a:stretch>
            <a:fillRect/>
          </a:stretch>
        </p:blipFill>
        <p:spPr>
          <a:xfrm>
            <a:off x="2629551" y="1264322"/>
            <a:ext cx="1817485" cy="1394248"/>
          </a:xfrm>
          <a:prstGeom prst="rect">
            <a:avLst/>
          </a:prstGeom>
        </p:spPr>
      </p:pic>
      <p:cxnSp>
        <p:nvCxnSpPr>
          <p:cNvPr id="10" name="Straight Arrow Connector 9">
            <a:extLst>
              <a:ext uri="{FF2B5EF4-FFF2-40B4-BE49-F238E27FC236}">
                <a16:creationId xmlns:a16="http://schemas.microsoft.com/office/drawing/2014/main" id="{7CDE134C-E1DC-5194-D8E0-7CE6C9A01936}"/>
              </a:ext>
            </a:extLst>
          </p:cNvPr>
          <p:cNvCxnSpPr/>
          <p:nvPr/>
        </p:nvCxnSpPr>
        <p:spPr>
          <a:xfrm>
            <a:off x="3396560" y="2490135"/>
            <a:ext cx="0" cy="8002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1" name="Multiplication Sign 10">
            <a:extLst>
              <a:ext uri="{FF2B5EF4-FFF2-40B4-BE49-F238E27FC236}">
                <a16:creationId xmlns:a16="http://schemas.microsoft.com/office/drawing/2014/main" id="{57CE1CB3-3519-8187-EF98-A432C9131D3B}"/>
              </a:ext>
            </a:extLst>
          </p:cNvPr>
          <p:cNvSpPr/>
          <p:nvPr/>
        </p:nvSpPr>
        <p:spPr>
          <a:xfrm>
            <a:off x="2993510" y="2637467"/>
            <a:ext cx="806099" cy="505601"/>
          </a:xfrm>
          <a:prstGeom prst="mathMultiply">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6C4595C2-0252-0A55-E85E-80948002E419}"/>
              </a:ext>
            </a:extLst>
          </p:cNvPr>
          <p:cNvGrpSpPr/>
          <p:nvPr/>
        </p:nvGrpSpPr>
        <p:grpSpPr>
          <a:xfrm>
            <a:off x="6401053" y="1529025"/>
            <a:ext cx="5748871" cy="1861875"/>
            <a:chOff x="4906851" y="1529025"/>
            <a:chExt cx="7243073" cy="2347958"/>
          </a:xfrm>
        </p:grpSpPr>
        <p:grpSp>
          <p:nvGrpSpPr>
            <p:cNvPr id="17" name="Group 16">
              <a:extLst>
                <a:ext uri="{FF2B5EF4-FFF2-40B4-BE49-F238E27FC236}">
                  <a16:creationId xmlns:a16="http://schemas.microsoft.com/office/drawing/2014/main" id="{6FCD8D75-7F59-5827-EB23-B0EAF10CD719}"/>
                </a:ext>
              </a:extLst>
            </p:cNvPr>
            <p:cNvGrpSpPr/>
            <p:nvPr/>
          </p:nvGrpSpPr>
          <p:grpSpPr>
            <a:xfrm>
              <a:off x="6163172" y="1529025"/>
              <a:ext cx="2419225" cy="2347958"/>
              <a:chOff x="413238" y="1112966"/>
              <a:chExt cx="3369745" cy="3161377"/>
            </a:xfrm>
          </p:grpSpPr>
          <p:pic>
            <p:nvPicPr>
              <p:cNvPr id="5" name="Picture 4">
                <a:extLst>
                  <a:ext uri="{FF2B5EF4-FFF2-40B4-BE49-F238E27FC236}">
                    <a16:creationId xmlns:a16="http://schemas.microsoft.com/office/drawing/2014/main" id="{F50B86BB-C10C-84FE-5BE1-D4CA2AFA3D90}"/>
                  </a:ext>
                </a:extLst>
              </p:cNvPr>
              <p:cNvPicPr>
                <a:picLocks noChangeAspect="1"/>
              </p:cNvPicPr>
              <p:nvPr/>
            </p:nvPicPr>
            <p:blipFill>
              <a:blip r:embed="rId4"/>
              <a:stretch>
                <a:fillRect/>
              </a:stretch>
            </p:blipFill>
            <p:spPr>
              <a:xfrm>
                <a:off x="1301175" y="1398042"/>
                <a:ext cx="2481808" cy="2876301"/>
              </a:xfrm>
              <a:prstGeom prst="rect">
                <a:avLst/>
              </a:prstGeom>
            </p:spPr>
          </p:pic>
          <p:pic>
            <p:nvPicPr>
              <p:cNvPr id="14" name="Picture 13">
                <a:extLst>
                  <a:ext uri="{FF2B5EF4-FFF2-40B4-BE49-F238E27FC236}">
                    <a16:creationId xmlns:a16="http://schemas.microsoft.com/office/drawing/2014/main" id="{F2641DFD-4E66-3ED6-C245-9290893005EA}"/>
                  </a:ext>
                </a:extLst>
              </p:cNvPr>
              <p:cNvPicPr>
                <a:picLocks noChangeAspect="1"/>
              </p:cNvPicPr>
              <p:nvPr/>
            </p:nvPicPr>
            <p:blipFill>
              <a:blip r:embed="rId5"/>
              <a:stretch>
                <a:fillRect/>
              </a:stretch>
            </p:blipFill>
            <p:spPr>
              <a:xfrm>
                <a:off x="413238" y="1112966"/>
                <a:ext cx="849924" cy="956595"/>
              </a:xfrm>
              <a:prstGeom prst="rect">
                <a:avLst/>
              </a:prstGeom>
            </p:spPr>
          </p:pic>
          <p:pic>
            <p:nvPicPr>
              <p:cNvPr id="16" name="Picture 15">
                <a:extLst>
                  <a:ext uri="{FF2B5EF4-FFF2-40B4-BE49-F238E27FC236}">
                    <a16:creationId xmlns:a16="http://schemas.microsoft.com/office/drawing/2014/main" id="{5FD43625-75E1-5C24-D7EE-F50D5EAE45B8}"/>
                  </a:ext>
                </a:extLst>
              </p:cNvPr>
              <p:cNvPicPr>
                <a:picLocks noChangeAspect="1"/>
              </p:cNvPicPr>
              <p:nvPr/>
            </p:nvPicPr>
            <p:blipFill>
              <a:blip r:embed="rId6"/>
              <a:stretch>
                <a:fillRect/>
              </a:stretch>
            </p:blipFill>
            <p:spPr>
              <a:xfrm>
                <a:off x="838200" y="1976825"/>
                <a:ext cx="583726" cy="568284"/>
              </a:xfrm>
              <a:prstGeom prst="rect">
                <a:avLst/>
              </a:prstGeom>
            </p:spPr>
          </p:pic>
        </p:grpSp>
        <p:cxnSp>
          <p:nvCxnSpPr>
            <p:cNvPr id="6" name="Straight Arrow Connector 5">
              <a:extLst>
                <a:ext uri="{FF2B5EF4-FFF2-40B4-BE49-F238E27FC236}">
                  <a16:creationId xmlns:a16="http://schemas.microsoft.com/office/drawing/2014/main" id="{21DDA6B7-1E1F-CDC6-58E6-F852D30DC4B3}"/>
                </a:ext>
              </a:extLst>
            </p:cNvPr>
            <p:cNvCxnSpPr/>
            <p:nvPr/>
          </p:nvCxnSpPr>
          <p:spPr>
            <a:xfrm>
              <a:off x="4906851" y="2567620"/>
              <a:ext cx="136740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13" name="Picture 12">
              <a:extLst>
                <a:ext uri="{FF2B5EF4-FFF2-40B4-BE49-F238E27FC236}">
                  <a16:creationId xmlns:a16="http://schemas.microsoft.com/office/drawing/2014/main" id="{FCD19CC3-D001-845B-46D4-06CAFCFFD9F4}"/>
                </a:ext>
              </a:extLst>
            </p:cNvPr>
            <p:cNvPicPr>
              <a:picLocks noChangeAspect="1"/>
            </p:cNvPicPr>
            <p:nvPr/>
          </p:nvPicPr>
          <p:blipFill>
            <a:blip r:embed="rId7"/>
            <a:stretch>
              <a:fillRect/>
            </a:stretch>
          </p:blipFill>
          <p:spPr>
            <a:xfrm>
              <a:off x="9672804" y="2096197"/>
              <a:ext cx="2477120" cy="903337"/>
            </a:xfrm>
            <a:prstGeom prst="rect">
              <a:avLst/>
            </a:prstGeom>
          </p:spPr>
        </p:pic>
        <p:cxnSp>
          <p:nvCxnSpPr>
            <p:cNvPr id="15" name="Straight Arrow Connector 14">
              <a:extLst>
                <a:ext uri="{FF2B5EF4-FFF2-40B4-BE49-F238E27FC236}">
                  <a16:creationId xmlns:a16="http://schemas.microsoft.com/office/drawing/2014/main" id="{AA545364-B826-6175-F730-4E2943E32D27}"/>
                </a:ext>
              </a:extLst>
            </p:cNvPr>
            <p:cNvCxnSpPr>
              <a:cxnSpLocks/>
            </p:cNvCxnSpPr>
            <p:nvPr/>
          </p:nvCxnSpPr>
          <p:spPr>
            <a:xfrm>
              <a:off x="8671215" y="2592679"/>
              <a:ext cx="881491"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sp>
        <p:nvSpPr>
          <p:cNvPr id="53" name="TextBox 52">
            <a:extLst>
              <a:ext uri="{FF2B5EF4-FFF2-40B4-BE49-F238E27FC236}">
                <a16:creationId xmlns:a16="http://schemas.microsoft.com/office/drawing/2014/main" id="{F7EBEF3E-50EB-A63A-6138-A67D5B630CE8}"/>
              </a:ext>
            </a:extLst>
          </p:cNvPr>
          <p:cNvSpPr txBox="1"/>
          <p:nvPr/>
        </p:nvSpPr>
        <p:spPr>
          <a:xfrm>
            <a:off x="11386398" y="4631840"/>
            <a:ext cx="7324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gas</a:t>
            </a:r>
          </a:p>
        </p:txBody>
      </p:sp>
      <p:sp>
        <p:nvSpPr>
          <p:cNvPr id="48" name="Title 1">
            <a:extLst>
              <a:ext uri="{FF2B5EF4-FFF2-40B4-BE49-F238E27FC236}">
                <a16:creationId xmlns:a16="http://schemas.microsoft.com/office/drawing/2014/main" id="{B7646BE0-9A02-202E-96B3-C2DEC1C9397B}"/>
              </a:ext>
            </a:extLst>
          </p:cNvPr>
          <p:cNvSpPr txBox="1">
            <a:spLocks/>
          </p:cNvSpPr>
          <p:nvPr/>
        </p:nvSpPr>
        <p:spPr>
          <a:xfrm>
            <a:off x="357605" y="88318"/>
            <a:ext cx="12192001" cy="830997"/>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en-US" sz="4000" b="1" dirty="0">
                <a:solidFill>
                  <a:srgbClr val="0070C0"/>
                </a:solidFill>
                <a:latin typeface="Helvetica" pitchFamily="2" charset="0"/>
              </a:rPr>
              <a:t>From cause to effect</a:t>
            </a:r>
            <a:endParaRPr kumimoji="0" lang="en-US" sz="4000" b="1" i="0" u="none" strike="noStrike" kern="1200" cap="none" spc="0" normalizeH="0" baseline="0" noProof="0" dirty="0">
              <a:ln>
                <a:noFill/>
              </a:ln>
              <a:solidFill>
                <a:srgbClr val="0070C0"/>
              </a:solidFill>
              <a:effectLst/>
              <a:uLnTx/>
              <a:uFillTx/>
              <a:latin typeface="Helvetica" pitchFamily="2" charset="0"/>
            </a:endParaRPr>
          </a:p>
        </p:txBody>
      </p:sp>
      <p:grpSp>
        <p:nvGrpSpPr>
          <p:cNvPr id="54" name="Group 53">
            <a:extLst>
              <a:ext uri="{FF2B5EF4-FFF2-40B4-BE49-F238E27FC236}">
                <a16:creationId xmlns:a16="http://schemas.microsoft.com/office/drawing/2014/main" id="{B5E61722-1BBD-F9F9-1B74-5245E87ABC75}"/>
              </a:ext>
            </a:extLst>
          </p:cNvPr>
          <p:cNvGrpSpPr/>
          <p:nvPr/>
        </p:nvGrpSpPr>
        <p:grpSpPr>
          <a:xfrm>
            <a:off x="472148" y="3310246"/>
            <a:ext cx="6937095" cy="3166407"/>
            <a:chOff x="509959" y="4023763"/>
            <a:chExt cx="6370463" cy="2816415"/>
          </a:xfrm>
        </p:grpSpPr>
        <p:pic>
          <p:nvPicPr>
            <p:cNvPr id="18" name="Picture 17">
              <a:extLst>
                <a:ext uri="{FF2B5EF4-FFF2-40B4-BE49-F238E27FC236}">
                  <a16:creationId xmlns:a16="http://schemas.microsoft.com/office/drawing/2014/main" id="{A0743BDE-AE09-CD88-F82E-BD5A7D008497}"/>
                </a:ext>
              </a:extLst>
            </p:cNvPr>
            <p:cNvPicPr>
              <a:picLocks noChangeAspect="1"/>
            </p:cNvPicPr>
            <p:nvPr/>
          </p:nvPicPr>
          <p:blipFill rotWithShape="1">
            <a:blip r:embed="rId8"/>
            <a:srcRect l="47749" t="7732" b="35362"/>
            <a:stretch/>
          </p:blipFill>
          <p:spPr>
            <a:xfrm>
              <a:off x="509959" y="4023763"/>
              <a:ext cx="6370463" cy="2349638"/>
            </a:xfrm>
            <a:prstGeom prst="rect">
              <a:avLst/>
            </a:prstGeom>
          </p:spPr>
        </p:pic>
        <p:sp>
          <p:nvSpPr>
            <p:cNvPr id="49" name="Rectangle 48">
              <a:extLst>
                <a:ext uri="{FF2B5EF4-FFF2-40B4-BE49-F238E27FC236}">
                  <a16:creationId xmlns:a16="http://schemas.microsoft.com/office/drawing/2014/main" id="{3E22A188-E223-6B80-76E3-D3A700ED54B3}"/>
                </a:ext>
              </a:extLst>
            </p:cNvPr>
            <p:cNvSpPr/>
            <p:nvPr/>
          </p:nvSpPr>
          <p:spPr>
            <a:xfrm>
              <a:off x="1918020" y="6198773"/>
              <a:ext cx="4072026" cy="64140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42F25119-7BA9-C7A5-2903-3CC43A2E398E}"/>
              </a:ext>
            </a:extLst>
          </p:cNvPr>
          <p:cNvGrpSpPr/>
          <p:nvPr/>
        </p:nvGrpSpPr>
        <p:grpSpPr>
          <a:xfrm>
            <a:off x="6383411" y="3135892"/>
            <a:ext cx="5091173" cy="2353584"/>
            <a:chOff x="4862638" y="3146830"/>
            <a:chExt cx="6412769" cy="2729796"/>
          </a:xfrm>
        </p:grpSpPr>
        <p:grpSp>
          <p:nvGrpSpPr>
            <p:cNvPr id="51" name="Group 50">
              <a:extLst>
                <a:ext uri="{FF2B5EF4-FFF2-40B4-BE49-F238E27FC236}">
                  <a16:creationId xmlns:a16="http://schemas.microsoft.com/office/drawing/2014/main" id="{F759C067-1B12-41EF-839A-D2BE88564BD1}"/>
                </a:ext>
              </a:extLst>
            </p:cNvPr>
            <p:cNvGrpSpPr/>
            <p:nvPr/>
          </p:nvGrpSpPr>
          <p:grpSpPr>
            <a:xfrm>
              <a:off x="6773354" y="4794960"/>
              <a:ext cx="4502053" cy="1081666"/>
              <a:chOff x="7518944" y="4222682"/>
              <a:chExt cx="3720460" cy="893880"/>
            </a:xfrm>
          </p:grpSpPr>
          <p:grpSp>
            <p:nvGrpSpPr>
              <p:cNvPr id="46" name="Group 45">
                <a:extLst>
                  <a:ext uri="{FF2B5EF4-FFF2-40B4-BE49-F238E27FC236}">
                    <a16:creationId xmlns:a16="http://schemas.microsoft.com/office/drawing/2014/main" id="{343CDEF5-3B72-5E03-A173-528913ED40F7}"/>
                  </a:ext>
                </a:extLst>
              </p:cNvPr>
              <p:cNvGrpSpPr/>
              <p:nvPr/>
            </p:nvGrpSpPr>
            <p:grpSpPr>
              <a:xfrm>
                <a:off x="9937680" y="4222682"/>
                <a:ext cx="1301724" cy="893880"/>
                <a:chOff x="7874759" y="3656934"/>
                <a:chExt cx="1301724" cy="893880"/>
              </a:xfrm>
            </p:grpSpPr>
            <p:sp>
              <p:nvSpPr>
                <p:cNvPr id="20" name="Oval 19">
                  <a:extLst>
                    <a:ext uri="{FF2B5EF4-FFF2-40B4-BE49-F238E27FC236}">
                      <a16:creationId xmlns:a16="http://schemas.microsoft.com/office/drawing/2014/main" id="{67AA583D-A939-D176-7D39-8B9AD7E8642D}"/>
                    </a:ext>
                  </a:extLst>
                </p:cNvPr>
                <p:cNvSpPr/>
                <p:nvPr/>
              </p:nvSpPr>
              <p:spPr>
                <a:xfrm>
                  <a:off x="8265536" y="3722176"/>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79D54094-EF80-01F5-13B9-EC434A1B2F48}"/>
                    </a:ext>
                  </a:extLst>
                </p:cNvPr>
                <p:cNvSpPr/>
                <p:nvPr/>
              </p:nvSpPr>
              <p:spPr>
                <a:xfrm>
                  <a:off x="8534917" y="3969437"/>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5" name="Group 24">
                  <a:extLst>
                    <a:ext uri="{FF2B5EF4-FFF2-40B4-BE49-F238E27FC236}">
                      <a16:creationId xmlns:a16="http://schemas.microsoft.com/office/drawing/2014/main" id="{E81EDCD6-68CD-7ECD-01B1-B542E37A8AE0}"/>
                    </a:ext>
                  </a:extLst>
                </p:cNvPr>
                <p:cNvGrpSpPr/>
                <p:nvPr/>
              </p:nvGrpSpPr>
              <p:grpSpPr>
                <a:xfrm>
                  <a:off x="7874759" y="3767155"/>
                  <a:ext cx="265088" cy="200063"/>
                  <a:chOff x="7912261" y="3984912"/>
                  <a:chExt cx="265088" cy="200063"/>
                </a:xfrm>
              </p:grpSpPr>
              <p:sp>
                <p:nvSpPr>
                  <p:cNvPr id="19" name="Oval 18">
                    <a:extLst>
                      <a:ext uri="{FF2B5EF4-FFF2-40B4-BE49-F238E27FC236}">
                        <a16:creationId xmlns:a16="http://schemas.microsoft.com/office/drawing/2014/main" id="{921FFD94-AEF4-270E-F947-18F0B0EF389F}"/>
                      </a:ext>
                    </a:extLst>
                  </p:cNvPr>
                  <p:cNvSpPr/>
                  <p:nvPr/>
                </p:nvSpPr>
                <p:spPr>
                  <a:xfrm>
                    <a:off x="8033657" y="4041283"/>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A11E51F0-9A43-53E8-4161-86030A1EE76C}"/>
                      </a:ext>
                    </a:extLst>
                  </p:cNvPr>
                  <p:cNvSpPr/>
                  <p:nvPr/>
                </p:nvSpPr>
                <p:spPr>
                  <a:xfrm>
                    <a:off x="7971856"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C8DB55A5-1EC3-AA3D-A1AC-0885DFA82E9F}"/>
                      </a:ext>
                    </a:extLst>
                  </p:cNvPr>
                  <p:cNvSpPr/>
                  <p:nvPr/>
                </p:nvSpPr>
                <p:spPr>
                  <a:xfrm>
                    <a:off x="7938989"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F5CEFD33-C4D4-4D53-3B2E-F84469FC5ABB}"/>
                      </a:ext>
                    </a:extLst>
                  </p:cNvPr>
                  <p:cNvSpPr/>
                  <p:nvPr/>
                </p:nvSpPr>
                <p:spPr>
                  <a:xfrm>
                    <a:off x="7912261" y="3984913"/>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6" name="Group 25">
                  <a:extLst>
                    <a:ext uri="{FF2B5EF4-FFF2-40B4-BE49-F238E27FC236}">
                      <a16:creationId xmlns:a16="http://schemas.microsoft.com/office/drawing/2014/main" id="{F8649879-F075-8B3A-6A27-2FFC9F68D88C}"/>
                    </a:ext>
                  </a:extLst>
                </p:cNvPr>
                <p:cNvGrpSpPr/>
                <p:nvPr/>
              </p:nvGrpSpPr>
              <p:grpSpPr>
                <a:xfrm rot="18919273">
                  <a:off x="7954687" y="4174581"/>
                  <a:ext cx="265088" cy="200063"/>
                  <a:chOff x="7912261" y="3984912"/>
                  <a:chExt cx="265088" cy="200063"/>
                </a:xfrm>
              </p:grpSpPr>
              <p:sp>
                <p:nvSpPr>
                  <p:cNvPr id="27" name="Oval 26">
                    <a:extLst>
                      <a:ext uri="{FF2B5EF4-FFF2-40B4-BE49-F238E27FC236}">
                        <a16:creationId xmlns:a16="http://schemas.microsoft.com/office/drawing/2014/main" id="{252D249A-8B9E-E028-7888-E419C65AAD2B}"/>
                      </a:ext>
                    </a:extLst>
                  </p:cNvPr>
                  <p:cNvSpPr/>
                  <p:nvPr/>
                </p:nvSpPr>
                <p:spPr>
                  <a:xfrm>
                    <a:off x="8033657" y="4041283"/>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4FB6ECC9-F90C-91BC-3618-61FEF523071A}"/>
                      </a:ext>
                    </a:extLst>
                  </p:cNvPr>
                  <p:cNvSpPr/>
                  <p:nvPr/>
                </p:nvSpPr>
                <p:spPr>
                  <a:xfrm>
                    <a:off x="7971856"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FEE71C8B-4C8C-82BD-5A38-CA1F4D006F36}"/>
                      </a:ext>
                    </a:extLst>
                  </p:cNvPr>
                  <p:cNvSpPr/>
                  <p:nvPr/>
                </p:nvSpPr>
                <p:spPr>
                  <a:xfrm>
                    <a:off x="7938989"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62ABD264-E9A6-2FE1-0009-CAF942E89CC8}"/>
                      </a:ext>
                    </a:extLst>
                  </p:cNvPr>
                  <p:cNvSpPr/>
                  <p:nvPr/>
                </p:nvSpPr>
                <p:spPr>
                  <a:xfrm>
                    <a:off x="7912261" y="3984913"/>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B3D7B32B-AAEF-0426-5A5E-0E8FA9F09C79}"/>
                    </a:ext>
                  </a:extLst>
                </p:cNvPr>
                <p:cNvGrpSpPr/>
                <p:nvPr/>
              </p:nvGrpSpPr>
              <p:grpSpPr>
                <a:xfrm rot="10800000">
                  <a:off x="8762469" y="3656934"/>
                  <a:ext cx="265088" cy="200063"/>
                  <a:chOff x="7912261" y="3984912"/>
                  <a:chExt cx="265088" cy="200063"/>
                </a:xfrm>
              </p:grpSpPr>
              <p:sp>
                <p:nvSpPr>
                  <p:cNvPr id="32" name="Oval 31">
                    <a:extLst>
                      <a:ext uri="{FF2B5EF4-FFF2-40B4-BE49-F238E27FC236}">
                        <a16:creationId xmlns:a16="http://schemas.microsoft.com/office/drawing/2014/main" id="{6D8270C0-7CBD-037A-A8C9-DA4257F93D90}"/>
                      </a:ext>
                    </a:extLst>
                  </p:cNvPr>
                  <p:cNvSpPr/>
                  <p:nvPr/>
                </p:nvSpPr>
                <p:spPr>
                  <a:xfrm>
                    <a:off x="8033657" y="4041283"/>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7AF14EFE-EBD1-9A45-66EE-DCB2CE0CD932}"/>
                      </a:ext>
                    </a:extLst>
                  </p:cNvPr>
                  <p:cNvSpPr/>
                  <p:nvPr/>
                </p:nvSpPr>
                <p:spPr>
                  <a:xfrm>
                    <a:off x="7971856"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B2503405-40FF-276F-AFCD-D0617FDD20B9}"/>
                      </a:ext>
                    </a:extLst>
                  </p:cNvPr>
                  <p:cNvSpPr/>
                  <p:nvPr/>
                </p:nvSpPr>
                <p:spPr>
                  <a:xfrm>
                    <a:off x="7938989"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FFD24DBE-85B8-22B1-6363-46B8CFD43E59}"/>
                      </a:ext>
                    </a:extLst>
                  </p:cNvPr>
                  <p:cNvSpPr/>
                  <p:nvPr/>
                </p:nvSpPr>
                <p:spPr>
                  <a:xfrm>
                    <a:off x="7912261" y="3984913"/>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5BF622DC-CDF8-A43D-32B8-084EA969B364}"/>
                    </a:ext>
                  </a:extLst>
                </p:cNvPr>
                <p:cNvGrpSpPr/>
                <p:nvPr/>
              </p:nvGrpSpPr>
              <p:grpSpPr>
                <a:xfrm rot="3329232">
                  <a:off x="8472400" y="4294246"/>
                  <a:ext cx="265088" cy="200063"/>
                  <a:chOff x="7912261" y="3984912"/>
                  <a:chExt cx="265088" cy="200063"/>
                </a:xfrm>
              </p:grpSpPr>
              <p:sp>
                <p:nvSpPr>
                  <p:cNvPr id="37" name="Oval 36">
                    <a:extLst>
                      <a:ext uri="{FF2B5EF4-FFF2-40B4-BE49-F238E27FC236}">
                        <a16:creationId xmlns:a16="http://schemas.microsoft.com/office/drawing/2014/main" id="{F36D0FA6-D192-5DE1-14D2-96D6AB9F0065}"/>
                      </a:ext>
                    </a:extLst>
                  </p:cNvPr>
                  <p:cNvSpPr/>
                  <p:nvPr/>
                </p:nvSpPr>
                <p:spPr>
                  <a:xfrm>
                    <a:off x="8033657" y="4041283"/>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5A6FB106-E65F-B57D-33C4-D04D7EAACFCB}"/>
                      </a:ext>
                    </a:extLst>
                  </p:cNvPr>
                  <p:cNvSpPr/>
                  <p:nvPr/>
                </p:nvSpPr>
                <p:spPr>
                  <a:xfrm>
                    <a:off x="7971856"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1D976C6D-68EB-A4AA-C74B-C448531C0EDA}"/>
                      </a:ext>
                    </a:extLst>
                  </p:cNvPr>
                  <p:cNvSpPr/>
                  <p:nvPr/>
                </p:nvSpPr>
                <p:spPr>
                  <a:xfrm>
                    <a:off x="7938989"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D9967B52-EE4E-FD15-4CAE-221D1A3B4FA3}"/>
                      </a:ext>
                    </a:extLst>
                  </p:cNvPr>
                  <p:cNvSpPr/>
                  <p:nvPr/>
                </p:nvSpPr>
                <p:spPr>
                  <a:xfrm>
                    <a:off x="7912261" y="3984913"/>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4C796C79-A751-532A-9ED9-B1F18C32CF70}"/>
                    </a:ext>
                  </a:extLst>
                </p:cNvPr>
                <p:cNvGrpSpPr/>
                <p:nvPr/>
              </p:nvGrpSpPr>
              <p:grpSpPr>
                <a:xfrm rot="13944336">
                  <a:off x="8943908" y="4318238"/>
                  <a:ext cx="265088" cy="200063"/>
                  <a:chOff x="7912261" y="3984912"/>
                  <a:chExt cx="265088" cy="200063"/>
                </a:xfrm>
              </p:grpSpPr>
              <p:sp>
                <p:nvSpPr>
                  <p:cNvPr id="42" name="Oval 41">
                    <a:extLst>
                      <a:ext uri="{FF2B5EF4-FFF2-40B4-BE49-F238E27FC236}">
                        <a16:creationId xmlns:a16="http://schemas.microsoft.com/office/drawing/2014/main" id="{D0543AA8-58AE-78BE-EDBE-E87B3C066D22}"/>
                      </a:ext>
                    </a:extLst>
                  </p:cNvPr>
                  <p:cNvSpPr/>
                  <p:nvPr/>
                </p:nvSpPr>
                <p:spPr>
                  <a:xfrm>
                    <a:off x="8033657" y="4041283"/>
                    <a:ext cx="143692" cy="14369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F4AE45FA-7875-061D-6B99-860CC0313F9F}"/>
                      </a:ext>
                    </a:extLst>
                  </p:cNvPr>
                  <p:cNvSpPr/>
                  <p:nvPr/>
                </p:nvSpPr>
                <p:spPr>
                  <a:xfrm>
                    <a:off x="7971856"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6712E1C1-0288-A125-BD10-FD4FEAB3ECE9}"/>
                      </a:ext>
                    </a:extLst>
                  </p:cNvPr>
                  <p:cNvSpPr/>
                  <p:nvPr/>
                </p:nvSpPr>
                <p:spPr>
                  <a:xfrm>
                    <a:off x="7938989" y="3984912"/>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81341582-AE20-5D1E-41DF-CE4BE9CBA64E}"/>
                      </a:ext>
                    </a:extLst>
                  </p:cNvPr>
                  <p:cNvSpPr/>
                  <p:nvPr/>
                </p:nvSpPr>
                <p:spPr>
                  <a:xfrm>
                    <a:off x="7912261" y="3984913"/>
                    <a:ext cx="37536" cy="197427"/>
                  </a:xfrm>
                  <a:custGeom>
                    <a:avLst/>
                    <a:gdLst>
                      <a:gd name="connsiteX0" fmla="*/ 37536 w 37536"/>
                      <a:gd name="connsiteY0" fmla="*/ 0 h 197427"/>
                      <a:gd name="connsiteX1" fmla="*/ 1168 w 37536"/>
                      <a:gd name="connsiteY1" fmla="*/ 98713 h 197427"/>
                      <a:gd name="connsiteX2" fmla="*/ 11559 w 37536"/>
                      <a:gd name="connsiteY2" fmla="*/ 197427 h 197427"/>
                    </a:gdLst>
                    <a:ahLst/>
                    <a:cxnLst>
                      <a:cxn ang="0">
                        <a:pos x="connsiteX0" y="connsiteY0"/>
                      </a:cxn>
                      <a:cxn ang="0">
                        <a:pos x="connsiteX1" y="connsiteY1"/>
                      </a:cxn>
                      <a:cxn ang="0">
                        <a:pos x="connsiteX2" y="connsiteY2"/>
                      </a:cxn>
                    </a:cxnLst>
                    <a:rect l="l" t="t" r="r" b="b"/>
                    <a:pathLst>
                      <a:path w="37536" h="197427">
                        <a:moveTo>
                          <a:pt x="37536" y="0"/>
                        </a:moveTo>
                        <a:cubicBezTo>
                          <a:pt x="21516" y="32904"/>
                          <a:pt x="5497" y="65809"/>
                          <a:pt x="1168" y="98713"/>
                        </a:cubicBezTo>
                        <a:cubicBezTo>
                          <a:pt x="-3162" y="131618"/>
                          <a:pt x="5498" y="177511"/>
                          <a:pt x="11559" y="19742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47" name="Picture 46">
                <a:extLst>
                  <a:ext uri="{FF2B5EF4-FFF2-40B4-BE49-F238E27FC236}">
                    <a16:creationId xmlns:a16="http://schemas.microsoft.com/office/drawing/2014/main" id="{2D997C47-2DA4-1DAE-39A1-DB698FFEAA53}"/>
                  </a:ext>
                </a:extLst>
              </p:cNvPr>
              <p:cNvPicPr>
                <a:picLocks noChangeAspect="1"/>
              </p:cNvPicPr>
              <p:nvPr/>
            </p:nvPicPr>
            <p:blipFill>
              <a:blip r:embed="rId9"/>
              <a:stretch>
                <a:fillRect/>
              </a:stretch>
            </p:blipFill>
            <p:spPr>
              <a:xfrm>
                <a:off x="7518944" y="4356264"/>
                <a:ext cx="1390024" cy="501533"/>
              </a:xfrm>
              <a:prstGeom prst="rect">
                <a:avLst/>
              </a:prstGeom>
            </p:spPr>
          </p:pic>
          <p:cxnSp>
            <p:nvCxnSpPr>
              <p:cNvPr id="50" name="Straight Arrow Connector 49">
                <a:extLst>
                  <a:ext uri="{FF2B5EF4-FFF2-40B4-BE49-F238E27FC236}">
                    <a16:creationId xmlns:a16="http://schemas.microsoft.com/office/drawing/2014/main" id="{2D1C100F-7EEE-75BC-6776-9736C00FB482}"/>
                  </a:ext>
                </a:extLst>
              </p:cNvPr>
              <p:cNvCxnSpPr/>
              <p:nvPr/>
            </p:nvCxnSpPr>
            <p:spPr>
              <a:xfrm>
                <a:off x="8982796" y="4612971"/>
                <a:ext cx="70485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cxnSp>
          <p:nvCxnSpPr>
            <p:cNvPr id="7" name="Straight Arrow Connector 6">
              <a:extLst>
                <a:ext uri="{FF2B5EF4-FFF2-40B4-BE49-F238E27FC236}">
                  <a16:creationId xmlns:a16="http://schemas.microsoft.com/office/drawing/2014/main" id="{73CAD7D0-98A6-CF6C-2CD9-FE3E9FA95B86}"/>
                </a:ext>
              </a:extLst>
            </p:cNvPr>
            <p:cNvCxnSpPr>
              <a:cxnSpLocks/>
            </p:cNvCxnSpPr>
            <p:nvPr/>
          </p:nvCxnSpPr>
          <p:spPr>
            <a:xfrm>
              <a:off x="4862638" y="3146830"/>
              <a:ext cx="1182848" cy="164813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69735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C6A1B614-6CD5-E305-E83D-32FC9AB49F09}"/>
              </a:ext>
            </a:extLst>
          </p:cNvPr>
          <p:cNvGraphicFramePr/>
          <p:nvPr>
            <p:extLst>
              <p:ext uri="{D42A27DB-BD31-4B8C-83A1-F6EECF244321}">
                <p14:modId xmlns:p14="http://schemas.microsoft.com/office/powerpoint/2010/main" val="3759431486"/>
              </p:ext>
            </p:extLst>
          </p:nvPr>
        </p:nvGraphicFramePr>
        <p:xfrm>
          <a:off x="-188685" y="1284396"/>
          <a:ext cx="6839399" cy="47536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1B96B9DE-260D-BEB0-39F6-F03897F78284}"/>
              </a:ext>
            </a:extLst>
          </p:cNvPr>
          <p:cNvSpPr txBox="1">
            <a:spLocks/>
          </p:cNvSpPr>
          <p:nvPr/>
        </p:nvSpPr>
        <p:spPr>
          <a:xfrm>
            <a:off x="226977" y="102833"/>
            <a:ext cx="12192001" cy="830997"/>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en-US" sz="4000" b="1" dirty="0">
                <a:solidFill>
                  <a:srgbClr val="0070C0"/>
                </a:solidFill>
                <a:latin typeface="Helvetica" pitchFamily="2" charset="0"/>
              </a:rPr>
              <a:t>Therapeutic approach</a:t>
            </a:r>
            <a:endParaRPr kumimoji="0" lang="en-US" sz="4000" b="1" i="0" u="none" strike="noStrike" kern="1200" cap="none" spc="0" normalizeH="0" baseline="0" noProof="0" dirty="0">
              <a:ln>
                <a:noFill/>
              </a:ln>
              <a:solidFill>
                <a:srgbClr val="0070C0"/>
              </a:solidFill>
              <a:effectLst/>
              <a:uLnTx/>
              <a:uFillTx/>
              <a:latin typeface="Helvetica" pitchFamily="2" charset="0"/>
            </a:endParaRPr>
          </a:p>
        </p:txBody>
      </p:sp>
      <p:sp>
        <p:nvSpPr>
          <p:cNvPr id="6" name="Segnaposto testo 1">
            <a:extLst>
              <a:ext uri="{FF2B5EF4-FFF2-40B4-BE49-F238E27FC236}">
                <a16:creationId xmlns:a16="http://schemas.microsoft.com/office/drawing/2014/main" id="{326B417B-46A6-4EF4-EBC4-BC16EC9CA00F}"/>
              </a:ext>
            </a:extLst>
          </p:cNvPr>
          <p:cNvSpPr txBox="1">
            <a:spLocks/>
          </p:cNvSpPr>
          <p:nvPr/>
        </p:nvSpPr>
        <p:spPr>
          <a:xfrm>
            <a:off x="6322977" y="1186935"/>
            <a:ext cx="5687065" cy="34455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b="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b="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11" algn="just" defTabSz="1219133" rtl="0" eaLnBrk="1" fontAlgn="auto" latinLnBrk="0" hangingPunct="1">
              <a:lnSpc>
                <a:spcPct val="100000"/>
              </a:lnSpc>
              <a:spcBef>
                <a:spcPts val="0"/>
              </a:spcBef>
              <a:spcAft>
                <a:spcPts val="0"/>
              </a:spcAft>
              <a:buClr>
                <a:srgbClr val="C00000"/>
              </a:buClr>
              <a:buSzTx/>
              <a:buFont typeface="Arial" panose="020B0604020202020204" pitchFamily="34" charset="0"/>
              <a:buNone/>
              <a:tabLst/>
              <a:defRPr/>
            </a:pPr>
            <a:r>
              <a:rPr kumimoji="0" lang="en-US" sz="2400" i="0" u="none" strike="noStrike" kern="1200" cap="none" spc="0" normalizeH="0" baseline="0" noProof="0" dirty="0">
                <a:ln>
                  <a:noFill/>
                </a:ln>
                <a:solidFill>
                  <a:prstClr val="black"/>
                </a:solidFill>
                <a:effectLst/>
                <a:uLnTx/>
                <a:uFillTx/>
                <a:latin typeface="Helvetica" pitchFamily="2" charset="0"/>
              </a:rPr>
              <a:t>The choice will depend on the type, duration, and severity of the dysbiosis, as well as the underlying cause</a:t>
            </a:r>
          </a:p>
          <a:p>
            <a:pPr marL="0" marR="0" lvl="0" indent="-11" algn="just" defTabSz="1219133" rtl="0" eaLnBrk="1" fontAlgn="auto" latinLnBrk="0" hangingPunct="1">
              <a:lnSpc>
                <a:spcPct val="100000"/>
              </a:lnSpc>
              <a:spcBef>
                <a:spcPts val="0"/>
              </a:spcBef>
              <a:spcAft>
                <a:spcPts val="0"/>
              </a:spcAft>
              <a:buClr>
                <a:srgbClr val="C00000"/>
              </a:buClr>
              <a:buSzTx/>
              <a:buFont typeface="Arial" panose="020B0604020202020204" pitchFamily="34" charset="0"/>
              <a:buNone/>
              <a:tabLst/>
              <a:defRPr/>
            </a:pPr>
            <a:endParaRPr kumimoji="0" lang="en-US" sz="2400" i="0" u="none" strike="noStrike" kern="1200" cap="none" spc="0" normalizeH="0" baseline="0" noProof="0" dirty="0">
              <a:ln>
                <a:noFill/>
              </a:ln>
              <a:solidFill>
                <a:prstClr val="black"/>
              </a:solidFill>
              <a:effectLst/>
              <a:uLnTx/>
              <a:uFillTx/>
              <a:latin typeface="Helvetica" pitchFamily="2" charset="0"/>
            </a:endParaRPr>
          </a:p>
          <a:p>
            <a:pPr marL="0" marR="0" lvl="0" indent="-11" algn="just" defTabSz="1219133" rtl="0" eaLnBrk="1" fontAlgn="auto" latinLnBrk="0" hangingPunct="1">
              <a:lnSpc>
                <a:spcPct val="100000"/>
              </a:lnSpc>
              <a:spcBef>
                <a:spcPts val="0"/>
              </a:spcBef>
              <a:spcAft>
                <a:spcPts val="0"/>
              </a:spcAft>
              <a:buClr>
                <a:srgbClr val="C00000"/>
              </a:buClr>
              <a:buSzTx/>
              <a:buFont typeface="Arial" panose="020B0604020202020204" pitchFamily="34" charset="0"/>
              <a:buNone/>
              <a:tabLst/>
              <a:defRPr/>
            </a:pPr>
            <a:r>
              <a:rPr kumimoji="0" lang="en-US" sz="2400" i="0" u="none" strike="noStrike" kern="1200" cap="none" spc="0" normalizeH="0" baseline="0" noProof="0" dirty="0">
                <a:ln>
                  <a:noFill/>
                </a:ln>
                <a:solidFill>
                  <a:prstClr val="black"/>
                </a:solidFill>
                <a:effectLst/>
                <a:uLnTx/>
                <a:uFillTx/>
                <a:latin typeface="Helvetica" pitchFamily="2" charset="0"/>
              </a:rPr>
              <a:t>Multimodal vs sequential approach</a:t>
            </a:r>
          </a:p>
          <a:p>
            <a:pPr marL="0" marR="0" lvl="0" indent="-11" algn="just" defTabSz="1219133" rtl="0" eaLnBrk="1" fontAlgn="auto" latinLnBrk="0" hangingPunct="1">
              <a:lnSpc>
                <a:spcPct val="100000"/>
              </a:lnSpc>
              <a:spcBef>
                <a:spcPts val="0"/>
              </a:spcBef>
              <a:spcAft>
                <a:spcPts val="0"/>
              </a:spcAft>
              <a:buClr>
                <a:srgbClr val="C00000"/>
              </a:buClr>
              <a:buSzTx/>
              <a:buFont typeface="Arial" panose="020B0604020202020204" pitchFamily="34" charset="0"/>
              <a:buNone/>
              <a:tabLst/>
              <a:defRPr/>
            </a:pPr>
            <a:endParaRPr kumimoji="0" lang="en-US" sz="2400" i="0" u="none" strike="noStrike" kern="1200" cap="none" spc="0" normalizeH="0" baseline="0" noProof="0" dirty="0">
              <a:ln>
                <a:noFill/>
              </a:ln>
              <a:solidFill>
                <a:prstClr val="black"/>
              </a:solidFill>
              <a:effectLst/>
              <a:uLnTx/>
              <a:uFillTx/>
              <a:latin typeface="Helvetica" pitchFamily="2" charset="0"/>
            </a:endParaRPr>
          </a:p>
          <a:p>
            <a:pPr marL="0" marR="0" lvl="0" indent="-11" algn="just" defTabSz="1219133" rtl="0" eaLnBrk="1" fontAlgn="auto" latinLnBrk="0" hangingPunct="1">
              <a:lnSpc>
                <a:spcPct val="100000"/>
              </a:lnSpc>
              <a:spcBef>
                <a:spcPts val="0"/>
              </a:spcBef>
              <a:spcAft>
                <a:spcPts val="0"/>
              </a:spcAft>
              <a:buClr>
                <a:srgbClr val="C00000"/>
              </a:buClr>
              <a:buSzTx/>
              <a:buFont typeface="Arial" panose="020B0604020202020204" pitchFamily="34" charset="0"/>
              <a:buNone/>
              <a:tabLst/>
              <a:defRPr/>
            </a:pPr>
            <a:r>
              <a:rPr kumimoji="0" lang="en-US" sz="2400" i="0" u="none" strike="noStrike" kern="1200" cap="none" spc="0" normalizeH="0" baseline="0" noProof="0" dirty="0">
                <a:ln>
                  <a:noFill/>
                </a:ln>
                <a:solidFill>
                  <a:prstClr val="black"/>
                </a:solidFill>
                <a:effectLst/>
                <a:uLnTx/>
                <a:uFillTx/>
                <a:latin typeface="Helvetica" pitchFamily="2" charset="0"/>
              </a:rPr>
              <a:t>Targets (clinical remission vs </a:t>
            </a:r>
            <a:r>
              <a:rPr kumimoji="0" lang="en-US" sz="2400" i="0" u="none" strike="noStrike" kern="1200" cap="none" spc="0" normalizeH="0" baseline="0" noProof="0" dirty="0" err="1">
                <a:ln>
                  <a:noFill/>
                </a:ln>
                <a:solidFill>
                  <a:prstClr val="black"/>
                </a:solidFill>
                <a:effectLst/>
                <a:uLnTx/>
                <a:uFillTx/>
                <a:latin typeface="Helvetica" pitchFamily="2" charset="0"/>
              </a:rPr>
              <a:t>eubiosis</a:t>
            </a:r>
            <a:r>
              <a:rPr kumimoji="0" lang="en-US" sz="2400" i="0" u="none" strike="noStrike" kern="1200" cap="none" spc="0" normalizeH="0" baseline="0" noProof="0" dirty="0">
                <a:ln>
                  <a:noFill/>
                </a:ln>
                <a:solidFill>
                  <a:prstClr val="black"/>
                </a:solidFill>
                <a:effectLst/>
                <a:uLnTx/>
                <a:uFillTx/>
                <a:latin typeface="Helvetica" pitchFamily="2" charset="0"/>
              </a:rPr>
              <a:t>)</a:t>
            </a:r>
          </a:p>
          <a:p>
            <a:pPr marL="0" marR="0" lvl="0" indent="0" algn="l" defTabSz="914372"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descr="Graphical user interface, text, application&#10;&#10;Description automatically generated">
            <a:extLst>
              <a:ext uri="{FF2B5EF4-FFF2-40B4-BE49-F238E27FC236}">
                <a16:creationId xmlns:a16="http://schemas.microsoft.com/office/drawing/2014/main" id="{45EAE2E7-195A-8E2D-3DE5-1EDDBC48E62B}"/>
              </a:ext>
            </a:extLst>
          </p:cNvPr>
          <p:cNvPicPr>
            <a:picLocks noChangeAspect="1"/>
          </p:cNvPicPr>
          <p:nvPr/>
        </p:nvPicPr>
        <p:blipFill>
          <a:blip r:embed="rId7"/>
          <a:stretch>
            <a:fillRect/>
          </a:stretch>
        </p:blipFill>
        <p:spPr>
          <a:xfrm>
            <a:off x="6966669" y="5034281"/>
            <a:ext cx="3235988" cy="1273568"/>
          </a:xfrm>
          <a:prstGeom prst="rect">
            <a:avLst/>
          </a:prstGeom>
        </p:spPr>
      </p:pic>
    </p:spTree>
    <p:extLst>
      <p:ext uri="{BB962C8B-B14F-4D97-AF65-F5344CB8AC3E}">
        <p14:creationId xmlns:p14="http://schemas.microsoft.com/office/powerpoint/2010/main" val="4211279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602" y="1456658"/>
            <a:ext cx="11510708" cy="3425308"/>
          </a:xfrm>
          <a:prstGeom prst="rect">
            <a:avLst/>
          </a:prstGeom>
        </p:spPr>
      </p:pic>
      <p:sp>
        <p:nvSpPr>
          <p:cNvPr id="5" name="TextBox 4"/>
          <p:cNvSpPr txBox="1"/>
          <p:nvPr/>
        </p:nvSpPr>
        <p:spPr>
          <a:xfrm>
            <a:off x="1842530" y="5172753"/>
            <a:ext cx="8940800" cy="420564"/>
          </a:xfrm>
          <a:prstGeom prst="rect">
            <a:avLst/>
          </a:prstGeom>
          <a:noFill/>
        </p:spPr>
        <p:txBody>
          <a:bodyPr wrap="square" rtlCol="0">
            <a:spAutoFit/>
          </a:bodyPr>
          <a:lstStyle/>
          <a:p>
            <a:pPr defTabSz="1219170"/>
            <a:r>
              <a:rPr lang="en-US" sz="2133" dirty="0">
                <a:solidFill>
                  <a:prstClr val="black"/>
                </a:solidFill>
                <a:latin typeface="Calibri"/>
              </a:rPr>
              <a:t>Suchodolski JS. Analysis of the Gut Microbiota, Vet </a:t>
            </a:r>
            <a:r>
              <a:rPr lang="en-US" sz="2133" dirty="0" err="1">
                <a:solidFill>
                  <a:prstClr val="black"/>
                </a:solidFill>
                <a:latin typeface="Calibri"/>
              </a:rPr>
              <a:t>Clin</a:t>
            </a:r>
            <a:r>
              <a:rPr lang="en-US" sz="2133" dirty="0">
                <a:solidFill>
                  <a:prstClr val="black"/>
                </a:solidFill>
                <a:latin typeface="Calibri"/>
              </a:rPr>
              <a:t> Path 2021</a:t>
            </a:r>
          </a:p>
        </p:txBody>
      </p:sp>
      <p:sp>
        <p:nvSpPr>
          <p:cNvPr id="2" name="Title 4">
            <a:extLst>
              <a:ext uri="{FF2B5EF4-FFF2-40B4-BE49-F238E27FC236}">
                <a16:creationId xmlns:a16="http://schemas.microsoft.com/office/drawing/2014/main" id="{1BBF1902-983F-0B36-2C9F-8BFEDFDDFF0F}"/>
              </a:ext>
            </a:extLst>
          </p:cNvPr>
          <p:cNvSpPr txBox="1">
            <a:spLocks/>
          </p:cNvSpPr>
          <p:nvPr/>
        </p:nvSpPr>
        <p:spPr>
          <a:xfrm>
            <a:off x="454602" y="524025"/>
            <a:ext cx="7273636"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3600" b="1">
                <a:solidFill>
                  <a:srgbClr val="0084CC"/>
                </a:solidFill>
              </a:rPr>
              <a:t>Antibiotic induced </a:t>
            </a:r>
            <a:r>
              <a:rPr lang="it-IT" sz="3600" b="1" dirty="0" err="1">
                <a:solidFill>
                  <a:srgbClr val="0084CC"/>
                </a:solidFill>
              </a:rPr>
              <a:t>dysbiosis</a:t>
            </a:r>
            <a:endParaRPr lang="it-IT" sz="3600" b="1" dirty="0">
              <a:solidFill>
                <a:srgbClr val="0084CC"/>
              </a:solidFill>
            </a:endParaRPr>
          </a:p>
        </p:txBody>
      </p:sp>
      <p:pic>
        <p:nvPicPr>
          <p:cNvPr id="7" name="Graphic 6" descr="Dog with solid fill">
            <a:extLst>
              <a:ext uri="{FF2B5EF4-FFF2-40B4-BE49-F238E27FC236}">
                <a16:creationId xmlns:a16="http://schemas.microsoft.com/office/drawing/2014/main" id="{505CF952-0E3F-1FA7-6511-072CDF85D010}"/>
              </a:ext>
            </a:extLst>
          </p:cNvPr>
          <p:cNvPicPr>
            <a:picLocks noChangeAspect="1"/>
          </p:cNvPicPr>
          <p:nvPr/>
        </p:nvPicPr>
        <p:blipFill>
          <a:blip>
            <a:extLst>
              <a:ext uri="{96DAC541-7B7A-43D3-8B79-37D633B846F1}">
                <asvg:svgBlip xmlns:asvg="http://schemas.microsoft.com/office/drawing/2016/SVG/main" xmlns="" r:embed="rId3"/>
              </a:ext>
            </a:extLst>
          </a:blip>
          <a:stretch>
            <a:fillRect/>
          </a:stretch>
        </p:blipFill>
        <p:spPr>
          <a:xfrm>
            <a:off x="10014634" y="88105"/>
            <a:ext cx="1223159" cy="1223159"/>
          </a:xfrm>
          <a:prstGeom prst="rect">
            <a:avLst/>
          </a:prstGeom>
        </p:spPr>
      </p:pic>
    </p:spTree>
    <p:extLst>
      <p:ext uri="{BB962C8B-B14F-4D97-AF65-F5344CB8AC3E}">
        <p14:creationId xmlns:p14="http://schemas.microsoft.com/office/powerpoint/2010/main" val="3682943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1BBF1902-983F-0B36-2C9F-8BFEDFDDFF0F}"/>
              </a:ext>
            </a:extLst>
          </p:cNvPr>
          <p:cNvSpPr txBox="1">
            <a:spLocks/>
          </p:cNvSpPr>
          <p:nvPr/>
        </p:nvSpPr>
        <p:spPr>
          <a:xfrm>
            <a:off x="454601" y="524025"/>
            <a:ext cx="8022971"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3600" b="1">
                <a:solidFill>
                  <a:srgbClr val="0084CC"/>
                </a:solidFill>
              </a:rPr>
              <a:t>Metronidazole induced dysbiosis</a:t>
            </a:r>
            <a:endParaRPr lang="en-SE" sz="3600" b="1">
              <a:solidFill>
                <a:srgbClr val="0084CC"/>
              </a:solidFill>
            </a:endParaRPr>
          </a:p>
        </p:txBody>
      </p:sp>
      <p:pic>
        <p:nvPicPr>
          <p:cNvPr id="6" name="Picture 5" descr="A close up of a sign&#10;&#10;Description automatically generated">
            <a:extLst>
              <a:ext uri="{FF2B5EF4-FFF2-40B4-BE49-F238E27FC236}">
                <a16:creationId xmlns:a16="http://schemas.microsoft.com/office/drawing/2014/main" id="{0B4C8A12-6F21-B68A-3AAA-78800DF446DF}"/>
              </a:ext>
            </a:extLst>
          </p:cNvPr>
          <p:cNvPicPr>
            <a:picLocks noChangeAspect="1"/>
          </p:cNvPicPr>
          <p:nvPr/>
        </p:nvPicPr>
        <p:blipFill>
          <a:blip r:embed="rId2"/>
          <a:stretch>
            <a:fillRect/>
          </a:stretch>
        </p:blipFill>
        <p:spPr>
          <a:xfrm>
            <a:off x="4804744" y="5225607"/>
            <a:ext cx="5432371" cy="1108368"/>
          </a:xfrm>
          <a:prstGeom prst="rect">
            <a:avLst/>
          </a:prstGeom>
        </p:spPr>
      </p:pic>
      <p:pic>
        <p:nvPicPr>
          <p:cNvPr id="3" name="Graphic 2" descr="Cat with solid fill">
            <a:extLst>
              <a:ext uri="{FF2B5EF4-FFF2-40B4-BE49-F238E27FC236}">
                <a16:creationId xmlns:a16="http://schemas.microsoft.com/office/drawing/2014/main" id="{1F70A76E-399B-D5F9-15C9-DB96AD28D0B5}"/>
              </a:ext>
            </a:extLst>
          </p:cNvPr>
          <p:cNvPicPr>
            <a:picLocks noChangeAspect="1"/>
          </p:cNvPicPr>
          <p:nvPr/>
        </p:nvPicPr>
        <p:blipFill>
          <a:blip>
            <a:extLst>
              <a:ext uri="{96DAC541-7B7A-43D3-8B79-37D633B846F1}">
                <asvg:svgBlip xmlns:asvg="http://schemas.microsoft.com/office/drawing/2016/SVG/main" xmlns="" r:embed="rId3"/>
              </a:ext>
            </a:extLst>
          </a:blip>
          <a:stretch>
            <a:fillRect/>
          </a:stretch>
        </p:blipFill>
        <p:spPr>
          <a:xfrm>
            <a:off x="9642924" y="317961"/>
            <a:ext cx="1188383" cy="1188383"/>
          </a:xfrm>
          <a:prstGeom prst="rect">
            <a:avLst/>
          </a:prstGeom>
        </p:spPr>
      </p:pic>
      <p:pic>
        <p:nvPicPr>
          <p:cNvPr id="8" name="Picture 7" descr="A graph with black dots&#10;&#10;Description automatically generated">
            <a:extLst>
              <a:ext uri="{FF2B5EF4-FFF2-40B4-BE49-F238E27FC236}">
                <a16:creationId xmlns:a16="http://schemas.microsoft.com/office/drawing/2014/main" id="{8BBDF567-B540-CB5E-46FA-FAA84D06C40C}"/>
              </a:ext>
            </a:extLst>
          </p:cNvPr>
          <p:cNvPicPr>
            <a:picLocks noChangeAspect="1"/>
          </p:cNvPicPr>
          <p:nvPr/>
        </p:nvPicPr>
        <p:blipFill>
          <a:blip r:embed="rId4"/>
          <a:stretch>
            <a:fillRect/>
          </a:stretch>
        </p:blipFill>
        <p:spPr>
          <a:xfrm>
            <a:off x="8694549" y="1712537"/>
            <a:ext cx="2851743" cy="3697318"/>
          </a:xfrm>
          <a:prstGeom prst="rect">
            <a:avLst/>
          </a:prstGeom>
        </p:spPr>
      </p:pic>
      <p:pic>
        <p:nvPicPr>
          <p:cNvPr id="10" name="Picture 9" descr="A graph with black dots and red dots&#10;&#10;Description automatically generated">
            <a:extLst>
              <a:ext uri="{FF2B5EF4-FFF2-40B4-BE49-F238E27FC236}">
                <a16:creationId xmlns:a16="http://schemas.microsoft.com/office/drawing/2014/main" id="{D1AC0EDC-D35B-C599-F6A8-DC2B7D05F891}"/>
              </a:ext>
            </a:extLst>
          </p:cNvPr>
          <p:cNvPicPr>
            <a:picLocks noChangeAspect="1"/>
          </p:cNvPicPr>
          <p:nvPr/>
        </p:nvPicPr>
        <p:blipFill>
          <a:blip r:embed="rId5"/>
          <a:stretch>
            <a:fillRect/>
          </a:stretch>
        </p:blipFill>
        <p:spPr>
          <a:xfrm>
            <a:off x="5842806" y="1766841"/>
            <a:ext cx="2851743" cy="3588710"/>
          </a:xfrm>
          <a:prstGeom prst="rect">
            <a:avLst/>
          </a:prstGeom>
        </p:spPr>
      </p:pic>
      <p:pic>
        <p:nvPicPr>
          <p:cNvPr id="12" name="Picture 11" descr="A graph with black dots and red dots&#10;&#10;Description automatically generated">
            <a:extLst>
              <a:ext uri="{FF2B5EF4-FFF2-40B4-BE49-F238E27FC236}">
                <a16:creationId xmlns:a16="http://schemas.microsoft.com/office/drawing/2014/main" id="{EA8D7E0D-4F82-AD73-3477-9BFDA4CAA4C7}"/>
              </a:ext>
            </a:extLst>
          </p:cNvPr>
          <p:cNvPicPr>
            <a:picLocks noChangeAspect="1"/>
          </p:cNvPicPr>
          <p:nvPr/>
        </p:nvPicPr>
        <p:blipFill>
          <a:blip r:embed="rId6"/>
          <a:stretch>
            <a:fillRect/>
          </a:stretch>
        </p:blipFill>
        <p:spPr>
          <a:xfrm>
            <a:off x="3107757" y="1766841"/>
            <a:ext cx="2851743" cy="3655273"/>
          </a:xfrm>
          <a:prstGeom prst="rect">
            <a:avLst/>
          </a:prstGeom>
        </p:spPr>
      </p:pic>
      <p:pic>
        <p:nvPicPr>
          <p:cNvPr id="14" name="Picture 13" descr="A graph with black dots and numbers&#10;&#10;Description automatically generated">
            <a:extLst>
              <a:ext uri="{FF2B5EF4-FFF2-40B4-BE49-F238E27FC236}">
                <a16:creationId xmlns:a16="http://schemas.microsoft.com/office/drawing/2014/main" id="{458A8FBA-771A-BBCC-378B-57BE432BCD40}"/>
              </a:ext>
            </a:extLst>
          </p:cNvPr>
          <p:cNvPicPr>
            <a:picLocks noChangeAspect="1"/>
          </p:cNvPicPr>
          <p:nvPr/>
        </p:nvPicPr>
        <p:blipFill>
          <a:blip r:embed="rId7"/>
          <a:stretch>
            <a:fillRect/>
          </a:stretch>
        </p:blipFill>
        <p:spPr>
          <a:xfrm>
            <a:off x="454376" y="1876280"/>
            <a:ext cx="2571714" cy="3369832"/>
          </a:xfrm>
          <a:prstGeom prst="rect">
            <a:avLst/>
          </a:prstGeom>
        </p:spPr>
      </p:pic>
    </p:spTree>
    <p:extLst>
      <p:ext uri="{BB962C8B-B14F-4D97-AF65-F5344CB8AC3E}">
        <p14:creationId xmlns:p14="http://schemas.microsoft.com/office/powerpoint/2010/main" val="3853307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151CCD-0136-4B0A-BAB7-7768E1751655}"/>
              </a:ext>
            </a:extLst>
          </p:cNvPr>
          <p:cNvPicPr>
            <a:picLocks noChangeAspect="1"/>
          </p:cNvPicPr>
          <p:nvPr/>
        </p:nvPicPr>
        <p:blipFill>
          <a:blip r:embed="rId2"/>
          <a:stretch>
            <a:fillRect/>
          </a:stretch>
        </p:blipFill>
        <p:spPr>
          <a:xfrm>
            <a:off x="203201" y="0"/>
            <a:ext cx="4978400" cy="1673680"/>
          </a:xfrm>
          <a:prstGeom prst="rect">
            <a:avLst/>
          </a:prstGeom>
        </p:spPr>
      </p:pic>
      <p:sp>
        <p:nvSpPr>
          <p:cNvPr id="5" name="Rectangle 4">
            <a:extLst>
              <a:ext uri="{FF2B5EF4-FFF2-40B4-BE49-F238E27FC236}">
                <a16:creationId xmlns:a16="http://schemas.microsoft.com/office/drawing/2014/main" id="{579913AF-599A-4B61-96B6-F2800B8C0849}"/>
              </a:ext>
            </a:extLst>
          </p:cNvPr>
          <p:cNvSpPr/>
          <p:nvPr/>
        </p:nvSpPr>
        <p:spPr>
          <a:xfrm>
            <a:off x="333830" y="2382138"/>
            <a:ext cx="7089421" cy="3416320"/>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rPr>
              <a:t>Group 1: highly digestible diet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rPr>
              <a:t>Group 2: highly digestible diet + metronidazole</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rPr>
              <a:t>Group 3: highly digestible diet + psyllium</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rPr>
              <a:t>Conclusions: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black"/>
                </a:solidFill>
                <a:effectLst/>
                <a:uLnTx/>
                <a:uFillTx/>
                <a:latin typeface="Helvetica" pitchFamily="2" charset="0"/>
                <a:ea typeface="+mn-ea"/>
                <a:cs typeface="+mn-cs"/>
              </a:rPr>
              <a:t>The MTZ group required a longer time for resolution.</a:t>
            </a:r>
          </a:p>
        </p:txBody>
      </p:sp>
      <p:pic>
        <p:nvPicPr>
          <p:cNvPr id="2" name="Picture 1">
            <a:extLst>
              <a:ext uri="{FF2B5EF4-FFF2-40B4-BE49-F238E27FC236}">
                <a16:creationId xmlns:a16="http://schemas.microsoft.com/office/drawing/2014/main" id="{D225235E-964A-4622-A318-7B69D4A78E8C}"/>
              </a:ext>
            </a:extLst>
          </p:cNvPr>
          <p:cNvPicPr>
            <a:picLocks noChangeAspect="1"/>
          </p:cNvPicPr>
          <p:nvPr/>
        </p:nvPicPr>
        <p:blipFill>
          <a:blip r:embed="rId3"/>
          <a:stretch>
            <a:fillRect/>
          </a:stretch>
        </p:blipFill>
        <p:spPr>
          <a:xfrm>
            <a:off x="7545509" y="0"/>
            <a:ext cx="4646491" cy="5943600"/>
          </a:xfrm>
          <a:prstGeom prst="rect">
            <a:avLst/>
          </a:prstGeom>
        </p:spPr>
      </p:pic>
      <p:pic>
        <p:nvPicPr>
          <p:cNvPr id="3" name="Graphic 2" descr="Dog with solid fill">
            <a:extLst>
              <a:ext uri="{FF2B5EF4-FFF2-40B4-BE49-F238E27FC236}">
                <a16:creationId xmlns:a16="http://schemas.microsoft.com/office/drawing/2014/main" id="{3F3C1BB1-E918-6D35-1A93-79472029D14A}"/>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5484420" y="81076"/>
            <a:ext cx="1223159" cy="1223159"/>
          </a:xfrm>
          <a:prstGeom prst="rect">
            <a:avLst/>
          </a:prstGeom>
        </p:spPr>
      </p:pic>
    </p:spTree>
    <p:extLst>
      <p:ext uri="{BB962C8B-B14F-4D97-AF65-F5344CB8AC3E}">
        <p14:creationId xmlns:p14="http://schemas.microsoft.com/office/powerpoint/2010/main" val="1558760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524126"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a:t>The </a:t>
            </a:r>
            <a:r>
              <a:rPr lang="it-IT" sz="4000" b="1" dirty="0" err="1"/>
              <a:t>central</a:t>
            </a:r>
            <a:r>
              <a:rPr lang="it-IT" sz="4000" b="1" dirty="0"/>
              <a:t> </a:t>
            </a:r>
            <a:r>
              <a:rPr lang="it-IT" sz="4000" b="1" dirty="0" err="1"/>
              <a:t>role</a:t>
            </a:r>
            <a:r>
              <a:rPr lang="it-IT" sz="4000" b="1" dirty="0"/>
              <a:t> of </a:t>
            </a:r>
            <a:r>
              <a:rPr lang="it-IT" sz="4000" b="1" dirty="0" err="1"/>
              <a:t>diet</a:t>
            </a:r>
            <a:endParaRPr lang="it-IT" sz="4000" b="1" dirty="0"/>
          </a:p>
        </p:txBody>
      </p:sp>
      <p:sp>
        <p:nvSpPr>
          <p:cNvPr id="3" name="Segnaposto contenuto 2">
            <a:extLst>
              <a:ext uri="{FF2B5EF4-FFF2-40B4-BE49-F238E27FC236}">
                <a16:creationId xmlns:a16="http://schemas.microsoft.com/office/drawing/2014/main" id="{D1D5797E-B033-15AC-09A5-2F1DA90364EB}"/>
              </a:ext>
            </a:extLst>
          </p:cNvPr>
          <p:cNvSpPr txBox="1">
            <a:spLocks/>
          </p:cNvSpPr>
          <p:nvPr/>
        </p:nvSpPr>
        <p:spPr>
          <a:xfrm>
            <a:off x="524126" y="1415378"/>
            <a:ext cx="6768496" cy="5174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1pPr>
            <a:lvl2pPr marL="742950" indent="-28575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2pPr>
            <a:lvl3pPr marL="11430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3pPr>
            <a:lvl4pPr marL="16002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4pPr>
            <a:lvl5pPr marL="20574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Improvement</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of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intestinal</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barrier</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function</a:t>
            </a:r>
            <a:endPar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600" b="1" i="0" u="sng"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Microbiota </a:t>
            </a:r>
            <a:r>
              <a:rPr kumimoji="0" lang="it-IT" sz="2600" b="1" i="0" u="sng"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modulation</a:t>
            </a:r>
            <a:endParaRPr kumimoji="0" lang="it-IT" sz="2600" b="1" i="0" u="sng"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Immune system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modulation</a:t>
            </a:r>
            <a:endPar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Modulation</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of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motility</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and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sphincter</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tone</a:t>
            </a:r>
            <a:endPar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Regulation</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of gene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expression</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600" b="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epigenetics</a:t>
            </a:r>
            <a:r>
              <a:rPr kumimoji="0" lang="it-IT" sz="2600" b="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a:t>
            </a:r>
            <a:r>
              <a:rPr kumimoji="0" lang="it-IT" sz="3000" b="0" i="0" u="none" strike="noStrike" kern="1200" cap="none" spc="0" normalizeH="0" baseline="0" noProof="0" dirty="0">
                <a:ln>
                  <a:noFill/>
                </a:ln>
                <a:solidFill>
                  <a:sysClr val="windowText" lastClr="000000"/>
                </a:solidFill>
                <a:effectLst/>
                <a:uLnTx/>
                <a:uFillTx/>
                <a:latin typeface="Garamond" pitchFamily="18" charset="0"/>
                <a:ea typeface="+mn-ea"/>
                <a:cs typeface="+mn-cs"/>
              </a:rPr>
              <a:t>
</a:t>
            </a:r>
          </a:p>
        </p:txBody>
      </p:sp>
      <p:pic>
        <p:nvPicPr>
          <p:cNvPr id="4" name="Picture 3" descr="A cat being fed from a bowl&#10;&#10;Description automatically generated">
            <a:extLst>
              <a:ext uri="{FF2B5EF4-FFF2-40B4-BE49-F238E27FC236}">
                <a16:creationId xmlns:a16="http://schemas.microsoft.com/office/drawing/2014/main" id="{0E2A5144-D41C-33C0-7382-2DAF4240A148}"/>
              </a:ext>
            </a:extLst>
          </p:cNvPr>
          <p:cNvPicPr>
            <a:picLocks noChangeAspect="1"/>
          </p:cNvPicPr>
          <p:nvPr/>
        </p:nvPicPr>
        <p:blipFill>
          <a:blip r:embed="rId2"/>
          <a:stretch>
            <a:fillRect/>
          </a:stretch>
        </p:blipFill>
        <p:spPr>
          <a:xfrm>
            <a:off x="8273143" y="267657"/>
            <a:ext cx="3732940" cy="2489125"/>
          </a:xfrm>
          <a:prstGeom prst="rect">
            <a:avLst/>
          </a:prstGeom>
        </p:spPr>
      </p:pic>
      <p:pic>
        <p:nvPicPr>
          <p:cNvPr id="5" name="Picture 4">
            <a:extLst>
              <a:ext uri="{FF2B5EF4-FFF2-40B4-BE49-F238E27FC236}">
                <a16:creationId xmlns:a16="http://schemas.microsoft.com/office/drawing/2014/main" id="{508C57BD-7A76-E1E1-2763-505C61D693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3143" y="3265445"/>
            <a:ext cx="3780631" cy="2199640"/>
          </a:xfrm>
          <a:prstGeom prst="rect">
            <a:avLst/>
          </a:prstGeom>
        </p:spPr>
      </p:pic>
    </p:spTree>
    <p:extLst>
      <p:ext uri="{BB962C8B-B14F-4D97-AF65-F5344CB8AC3E}">
        <p14:creationId xmlns:p14="http://schemas.microsoft.com/office/powerpoint/2010/main" val="434986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4DACFD3-6623-424B-A422-02051697DBCE}"/>
              </a:ext>
            </a:extLst>
          </p:cNvPr>
          <p:cNvSpPr txBox="1"/>
          <p:nvPr/>
        </p:nvSpPr>
        <p:spPr>
          <a:xfrm>
            <a:off x="600943" y="129444"/>
            <a:ext cx="1099011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err="1">
                <a:ln>
                  <a:noFill/>
                </a:ln>
                <a:solidFill>
                  <a:srgbClr val="0070C0"/>
                </a:solidFill>
                <a:effectLst/>
                <a:uLnTx/>
                <a:uFillTx/>
                <a:latin typeface="Helvetica" pitchFamily="2" charset="0"/>
                <a:ea typeface="+mn-ea"/>
                <a:cs typeface="+mn-cs"/>
              </a:rPr>
              <a:t>Dietary</a:t>
            </a:r>
            <a:r>
              <a:rPr kumimoji="0" lang="de-DE" sz="3600" b="1" i="0" u="none" strike="noStrike" kern="1200" cap="none" spc="0" normalizeH="0" baseline="0" noProof="0">
                <a:ln>
                  <a:noFill/>
                </a:ln>
                <a:solidFill>
                  <a:srgbClr val="0070C0"/>
                </a:solidFill>
                <a:effectLst/>
                <a:uLnTx/>
                <a:uFillTx/>
                <a:latin typeface="Helvetica" pitchFamily="2" charset="0"/>
                <a:ea typeface="+mn-ea"/>
                <a:cs typeface="+mn-cs"/>
              </a:rPr>
              <a:t> risk factors </a:t>
            </a:r>
            <a:endParaRPr kumimoji="0" lang="de-DE" sz="3600" b="1" i="0" u="none" strike="noStrike" kern="1200" cap="none" spc="0" normalizeH="0" baseline="0" noProof="0" dirty="0">
              <a:ln>
                <a:noFill/>
              </a:ln>
              <a:solidFill>
                <a:srgbClr val="0070C0"/>
              </a:solidFill>
              <a:effectLst/>
              <a:uLnTx/>
              <a:uFillTx/>
              <a:latin typeface="Helvetica" pitchFamily="2" charset="0"/>
              <a:ea typeface="+mn-ea"/>
              <a:cs typeface="+mn-cs"/>
            </a:endParaRPr>
          </a:p>
        </p:txBody>
      </p:sp>
      <p:pic>
        <p:nvPicPr>
          <p:cNvPr id="14" name="Picture 13" descr="A screenshot of a computer&#10;&#10;Description automatically generated">
            <a:extLst>
              <a:ext uri="{FF2B5EF4-FFF2-40B4-BE49-F238E27FC236}">
                <a16:creationId xmlns:a16="http://schemas.microsoft.com/office/drawing/2014/main" id="{91FEF1D4-7034-63A1-036E-0A1855AD6AAA}"/>
              </a:ext>
            </a:extLst>
          </p:cNvPr>
          <p:cNvPicPr>
            <a:picLocks noChangeAspect="1"/>
          </p:cNvPicPr>
          <p:nvPr/>
        </p:nvPicPr>
        <p:blipFill>
          <a:blip r:embed="rId2"/>
          <a:stretch>
            <a:fillRect/>
          </a:stretch>
        </p:blipFill>
        <p:spPr>
          <a:xfrm>
            <a:off x="403649" y="1239439"/>
            <a:ext cx="6160699" cy="2015395"/>
          </a:xfrm>
          <a:prstGeom prst="rect">
            <a:avLst/>
          </a:prstGeom>
        </p:spPr>
      </p:pic>
      <p:sp>
        <p:nvSpPr>
          <p:cNvPr id="15" name="TextBox 14">
            <a:extLst>
              <a:ext uri="{FF2B5EF4-FFF2-40B4-BE49-F238E27FC236}">
                <a16:creationId xmlns:a16="http://schemas.microsoft.com/office/drawing/2014/main" id="{ADB64C97-9B75-5CCB-BC68-6DC72F12D4F0}"/>
              </a:ext>
            </a:extLst>
          </p:cNvPr>
          <p:cNvSpPr txBox="1"/>
          <p:nvPr/>
        </p:nvSpPr>
        <p:spPr>
          <a:xfrm>
            <a:off x="6806627" y="1350208"/>
            <a:ext cx="4481696" cy="12926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600" b="0" i="0" u="none" strike="noStrike" kern="1200" cap="none" spc="0" normalizeH="0" baseline="0" noProof="0" dirty="0">
                <a:ln>
                  <a:noFill/>
                </a:ln>
                <a:solidFill>
                  <a:prstClr val="black"/>
                </a:solidFill>
                <a:effectLst/>
                <a:uLnTx/>
                <a:uFillTx/>
                <a:latin typeface="Helvetica" pitchFamily="2" charset="0"/>
              </a:rPr>
              <a:t>The presence of carbohydrates and wet diets associated with CIE</a:t>
            </a:r>
          </a:p>
        </p:txBody>
      </p:sp>
      <p:pic>
        <p:nvPicPr>
          <p:cNvPr id="17" name="Picture 16" descr="A screenshot of a chat&#10;&#10;Description automatically generated">
            <a:extLst>
              <a:ext uri="{FF2B5EF4-FFF2-40B4-BE49-F238E27FC236}">
                <a16:creationId xmlns:a16="http://schemas.microsoft.com/office/drawing/2014/main" id="{447E84B3-5498-9F10-B3CC-72EBAA36CB33}"/>
              </a:ext>
            </a:extLst>
          </p:cNvPr>
          <p:cNvPicPr>
            <a:picLocks noChangeAspect="1"/>
          </p:cNvPicPr>
          <p:nvPr/>
        </p:nvPicPr>
        <p:blipFill>
          <a:blip r:embed="rId3"/>
          <a:stretch>
            <a:fillRect/>
          </a:stretch>
        </p:blipFill>
        <p:spPr>
          <a:xfrm>
            <a:off x="403649" y="4419157"/>
            <a:ext cx="7208123" cy="2015395"/>
          </a:xfrm>
          <a:prstGeom prst="rect">
            <a:avLst/>
          </a:prstGeom>
        </p:spPr>
      </p:pic>
      <p:sp>
        <p:nvSpPr>
          <p:cNvPr id="18" name="TextBox 17">
            <a:extLst>
              <a:ext uri="{FF2B5EF4-FFF2-40B4-BE49-F238E27FC236}">
                <a16:creationId xmlns:a16="http://schemas.microsoft.com/office/drawing/2014/main" id="{43D28E2E-B76E-51D9-DAA7-2AE1E98A3DDB}"/>
              </a:ext>
            </a:extLst>
          </p:cNvPr>
          <p:cNvSpPr txBox="1"/>
          <p:nvPr/>
        </p:nvSpPr>
        <p:spPr>
          <a:xfrm>
            <a:off x="7533294" y="4618669"/>
            <a:ext cx="4481696" cy="20928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600" b="0" i="0" u="none" strike="noStrike" kern="1200" cap="none" spc="0" normalizeH="0" baseline="0" noProof="0" dirty="0">
                <a:ln>
                  <a:noFill/>
                </a:ln>
                <a:solidFill>
                  <a:prstClr val="black"/>
                </a:solidFill>
                <a:effectLst/>
                <a:uLnTx/>
                <a:uFillTx/>
                <a:latin typeface="Helvetica" pitchFamily="2" charset="0"/>
              </a:rPr>
              <a:t>Dietary non-compliance with WSAVA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600" b="0" i="0" u="none" strike="noStrike" kern="1200" cap="none" spc="0" normalizeH="0" baseline="0" noProof="0" dirty="0">
                <a:ln>
                  <a:noFill/>
                </a:ln>
                <a:solidFill>
                  <a:prstClr val="black"/>
                </a:solidFill>
                <a:effectLst/>
                <a:uLnTx/>
                <a:uFillTx/>
                <a:latin typeface="Helvetica" pitchFamily="2" charset="0"/>
              </a:rPr>
              <a:t>3.0x higher risk of CIE between 6 and 30 months of age</a:t>
            </a:r>
          </a:p>
        </p:txBody>
      </p:sp>
      <p:pic>
        <p:nvPicPr>
          <p:cNvPr id="19" name="Graphic 18" descr="Cat with solid fill">
            <a:extLst>
              <a:ext uri="{FF2B5EF4-FFF2-40B4-BE49-F238E27FC236}">
                <a16:creationId xmlns:a16="http://schemas.microsoft.com/office/drawing/2014/main" id="{5C4D0B62-A547-A731-D08C-442857C63009}"/>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9071975" y="3599579"/>
            <a:ext cx="954107" cy="954107"/>
          </a:xfrm>
          <a:prstGeom prst="rect">
            <a:avLst/>
          </a:prstGeom>
        </p:spPr>
      </p:pic>
      <p:pic>
        <p:nvPicPr>
          <p:cNvPr id="20" name="Graphic 19" descr="Dog with solid fill">
            <a:extLst>
              <a:ext uri="{FF2B5EF4-FFF2-40B4-BE49-F238E27FC236}">
                <a16:creationId xmlns:a16="http://schemas.microsoft.com/office/drawing/2014/main" id="{7856713D-2361-3D55-DA6A-942527FE544B}"/>
              </a:ext>
            </a:extLst>
          </p:cNvPr>
          <p:cNvPicPr>
            <a:picLocks noChangeAspect="1"/>
          </p:cNvPicPr>
          <p:nvPr/>
        </p:nvPicPr>
        <p:blipFill>
          <a:blip>
            <a:extLst>
              <a:ext uri="{96DAC541-7B7A-43D3-8B79-37D633B846F1}">
                <asvg:svgBlip xmlns:asvg="http://schemas.microsoft.com/office/drawing/2016/SVG/main" xmlns="" r:embed="rId5"/>
              </a:ext>
            </a:extLst>
          </a:blip>
          <a:stretch>
            <a:fillRect/>
          </a:stretch>
        </p:blipFill>
        <p:spPr>
          <a:xfrm>
            <a:off x="10065164" y="627859"/>
            <a:ext cx="1223159" cy="1223159"/>
          </a:xfrm>
          <a:prstGeom prst="rect">
            <a:avLst/>
          </a:prstGeom>
        </p:spPr>
      </p:pic>
    </p:spTree>
    <p:extLst>
      <p:ext uri="{BB962C8B-B14F-4D97-AF65-F5344CB8AC3E}">
        <p14:creationId xmlns:p14="http://schemas.microsoft.com/office/powerpoint/2010/main" val="2417117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301438" y="356722"/>
            <a:ext cx="10515600" cy="1325563"/>
          </a:xfrm>
        </p:spPr>
        <p:txBody>
          <a:bodyPr anchor="t">
            <a:normAutofit/>
          </a:bodyPr>
          <a:lstStyle/>
          <a:p>
            <a:r>
              <a:rPr lang="en-GB" sz="3800" b="1" dirty="0">
                <a:solidFill>
                  <a:srgbClr val="0070C0"/>
                </a:solidFill>
                <a:latin typeface="Helvetica" pitchFamily="2" charset="0"/>
                <a:cs typeface="Calibri" panose="020F0502020204030204" pitchFamily="34" charset="0"/>
              </a:rPr>
              <a:t>Effectiveness </a:t>
            </a:r>
            <a:r>
              <a:rPr lang="en-GB" sz="3800" b="1">
                <a:solidFill>
                  <a:srgbClr val="0070C0"/>
                </a:solidFill>
                <a:latin typeface="Helvetica" pitchFamily="2" charset="0"/>
                <a:cs typeface="Calibri" panose="020F0502020204030204" pitchFamily="34" charset="0"/>
              </a:rPr>
              <a:t>of dietary change in CE</a:t>
            </a:r>
            <a:endParaRPr lang="en-GB" sz="3800" b="1" dirty="0">
              <a:solidFill>
                <a:srgbClr val="0070C0"/>
              </a:solidFill>
              <a:latin typeface="Helvetica" pitchFamily="2" charset="0"/>
              <a:cs typeface="Calibri" panose="020F0502020204030204" pitchFamily="34" charset="0"/>
            </a:endParaRPr>
          </a:p>
        </p:txBody>
      </p:sp>
      <p:sp>
        <p:nvSpPr>
          <p:cNvPr id="2" name="TextBox 1">
            <a:extLst>
              <a:ext uri="{FF2B5EF4-FFF2-40B4-BE49-F238E27FC236}">
                <a16:creationId xmlns:a16="http://schemas.microsoft.com/office/drawing/2014/main" id="{4F43B541-A755-2901-17D2-5BC28048CB44}"/>
              </a:ext>
            </a:extLst>
          </p:cNvPr>
          <p:cNvSpPr txBox="1"/>
          <p:nvPr/>
        </p:nvSpPr>
        <p:spPr>
          <a:xfrm>
            <a:off x="301438" y="1359242"/>
            <a:ext cx="1189056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Helvetica" pitchFamily="2" charset="0"/>
                <a:ea typeface="+mn-ea"/>
                <a:cs typeface="+mn-cs"/>
              </a:rPr>
              <a:t>The majority of dogs with CIE will respond to a </a:t>
            </a:r>
            <a:r>
              <a:rPr kumimoji="0" lang="en-US" sz="2800" b="0" i="0" u="none" strike="noStrike" kern="1200" cap="none" spc="0" normalizeH="0" baseline="0" noProof="0">
                <a:ln>
                  <a:noFill/>
                </a:ln>
                <a:solidFill>
                  <a:prstClr val="black"/>
                </a:solidFill>
                <a:effectLst/>
                <a:uLnTx/>
                <a:uFillTx/>
                <a:latin typeface="Helvetica" pitchFamily="2" charset="0"/>
                <a:ea typeface="+mn-ea"/>
                <a:cs typeface="+mn-cs"/>
              </a:rPr>
              <a:t>dietary change</a:t>
            </a:r>
            <a:endParaRPr kumimoji="0" lang="en-US" sz="2800" b="0" i="0" u="none" strike="noStrike" kern="1200" cap="none" spc="0" normalizeH="0" baseline="0" noProof="0" dirty="0">
              <a:ln>
                <a:noFill/>
              </a:ln>
              <a:solidFill>
                <a:prstClr val="black"/>
              </a:solidFill>
              <a:effectLst/>
              <a:uLnTx/>
              <a:uFillTx/>
              <a:latin typeface="Montserrat" pitchFamily="2" charset="77"/>
              <a:ea typeface="+mn-ea"/>
              <a:cs typeface="+mn-cs"/>
            </a:endParaRPr>
          </a:p>
        </p:txBody>
      </p:sp>
      <p:sp>
        <p:nvSpPr>
          <p:cNvPr id="3" name="Content Placeholder 5">
            <a:extLst>
              <a:ext uri="{FF2B5EF4-FFF2-40B4-BE49-F238E27FC236}">
                <a16:creationId xmlns:a16="http://schemas.microsoft.com/office/drawing/2014/main" id="{6AD5022F-F4A3-EE12-141D-BD5BB906370D}"/>
              </a:ext>
            </a:extLst>
          </p:cNvPr>
          <p:cNvSpPr txBox="1">
            <a:spLocks/>
          </p:cNvSpPr>
          <p:nvPr/>
        </p:nvSpPr>
        <p:spPr>
          <a:xfrm>
            <a:off x="6579489" y="2680356"/>
            <a:ext cx="5504174" cy="281840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1" i="1" u="none" strike="noStrike" kern="1200" cap="none" spc="0" normalizeH="0" baseline="0" noProof="0" dirty="0">
                <a:ln>
                  <a:noFill/>
                </a:ln>
                <a:solidFill>
                  <a:prstClr val="black"/>
                </a:solidFill>
                <a:effectLst/>
                <a:uLnTx/>
                <a:uFillTx/>
                <a:latin typeface="Helvetica" pitchFamily="2" charset="0"/>
                <a:ea typeface="+mn-ea"/>
                <a:cs typeface="+mn-cs"/>
              </a:rPr>
              <a:t>Volkmann et al, 2017</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prstClr val="black"/>
                </a:solidFill>
                <a:effectLst/>
                <a:uLnTx/>
                <a:uFillTx/>
                <a:latin typeface="Helvetica" pitchFamily="2" charset="0"/>
                <a:ea typeface="+mn-ea"/>
                <a:cs typeface="+mn-cs"/>
              </a:rPr>
              <a:t>106 </a:t>
            </a:r>
            <a:r>
              <a:rPr lang="en-GB" sz="2400">
                <a:solidFill>
                  <a:prstClr val="black"/>
                </a:solidFill>
                <a:latin typeface="Helvetica" pitchFamily="2" charset="0"/>
              </a:rPr>
              <a:t>dogs</a:t>
            </a:r>
            <a:endPar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66% Food responsive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23% Steroid responsive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11% Antibiotic responsive </a:t>
            </a:r>
          </a:p>
        </p:txBody>
      </p:sp>
      <p:sp>
        <p:nvSpPr>
          <p:cNvPr id="5" name="Content Placeholder 5">
            <a:extLst>
              <a:ext uri="{FF2B5EF4-FFF2-40B4-BE49-F238E27FC236}">
                <a16:creationId xmlns:a16="http://schemas.microsoft.com/office/drawing/2014/main" id="{DD7F9CD7-B633-9614-6D05-552B4BCF1C3E}"/>
              </a:ext>
            </a:extLst>
          </p:cNvPr>
          <p:cNvSpPr txBox="1">
            <a:spLocks/>
          </p:cNvSpPr>
          <p:nvPr/>
        </p:nvSpPr>
        <p:spPr>
          <a:xfrm>
            <a:off x="493483" y="2680356"/>
            <a:ext cx="6649116" cy="473369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1" i="1" u="none" strike="noStrike" kern="1200" cap="none" spc="0" normalizeH="0" baseline="0" noProof="0" dirty="0">
                <a:ln>
                  <a:noFill/>
                </a:ln>
                <a:solidFill>
                  <a:prstClr val="black"/>
                </a:solidFill>
                <a:effectLst/>
                <a:uLnTx/>
                <a:uFillTx/>
                <a:latin typeface="Helvetica" pitchFamily="2" charset="0"/>
                <a:ea typeface="+mn-ea"/>
                <a:cs typeface="+mn-cs"/>
              </a:rPr>
              <a:t>Allenspach et al, 2016</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prstClr val="black"/>
                </a:solidFill>
                <a:effectLst/>
                <a:uLnTx/>
                <a:uFillTx/>
                <a:latin typeface="Helvetica" pitchFamily="2" charset="0"/>
                <a:ea typeface="+mn-ea"/>
                <a:cs typeface="+mn-cs"/>
              </a:rPr>
              <a:t>203 </a:t>
            </a:r>
            <a:r>
              <a:rPr lang="en-GB" sz="2400">
                <a:solidFill>
                  <a:prstClr val="black"/>
                </a:solidFill>
                <a:latin typeface="Helvetica" pitchFamily="2" charset="0"/>
              </a:rPr>
              <a:t>dogs</a:t>
            </a:r>
            <a:endPar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64% Food responsive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19.2% Steroid responsive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prstClr val="black"/>
                </a:solidFill>
                <a:effectLst/>
                <a:uLnTx/>
                <a:uFillTx/>
                <a:latin typeface="Helvetica" pitchFamily="2" charset="0"/>
                <a:ea typeface="+mn-ea"/>
                <a:cs typeface="+mn-cs"/>
              </a:rPr>
              <a:t>16.2% Antibiotic responsive</a:t>
            </a:r>
          </a:p>
          <a:p>
            <a:pPr marL="40002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3733"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3733"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868C657-C284-7268-BDC8-6A23E102CA02}"/>
              </a:ext>
            </a:extLst>
          </p:cNvPr>
          <p:cNvSpPr txBox="1"/>
          <p:nvPr/>
        </p:nvSpPr>
        <p:spPr>
          <a:xfrm>
            <a:off x="1617428" y="5625409"/>
            <a:ext cx="8306889"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black"/>
                </a:solidFill>
                <a:effectLst/>
                <a:uLnTx/>
                <a:uFillTx/>
                <a:latin typeface="Helvetica" pitchFamily="2" charset="0"/>
                <a:ea typeface="+mn-ea"/>
                <a:cs typeface="+mn-cs"/>
              </a:rPr>
              <a:t>True enteropathy or adverse food reactions?</a:t>
            </a:r>
          </a:p>
        </p:txBody>
      </p:sp>
      <p:pic>
        <p:nvPicPr>
          <p:cNvPr id="7" name="Graphic 6" descr="Dog with solid fill">
            <a:extLst>
              <a:ext uri="{FF2B5EF4-FFF2-40B4-BE49-F238E27FC236}">
                <a16:creationId xmlns:a16="http://schemas.microsoft.com/office/drawing/2014/main" id="{605D0AFB-BDED-ABCD-FA99-C6524E7E3100}"/>
              </a:ext>
            </a:extLst>
          </p:cNvPr>
          <p:cNvPicPr>
            <a:picLocks noChangeAspect="1"/>
          </p:cNvPicPr>
          <p:nvPr/>
        </p:nvPicPr>
        <p:blipFill>
          <a:blip>
            <a:extLst>
              <a:ext uri="{96DAC541-7B7A-43D3-8B79-37D633B846F1}">
                <asvg:svgBlip xmlns:asvg="http://schemas.microsoft.com/office/drawing/2016/SVG/main" xmlns="" r:embed="rId2"/>
              </a:ext>
            </a:extLst>
          </a:blip>
          <a:stretch>
            <a:fillRect/>
          </a:stretch>
        </p:blipFill>
        <p:spPr>
          <a:xfrm>
            <a:off x="10402635" y="0"/>
            <a:ext cx="1223159" cy="1223159"/>
          </a:xfrm>
          <a:prstGeom prst="rect">
            <a:avLst/>
          </a:prstGeom>
        </p:spPr>
      </p:pic>
    </p:spTree>
    <p:extLst>
      <p:ext uri="{BB962C8B-B14F-4D97-AF65-F5344CB8AC3E}">
        <p14:creationId xmlns:p14="http://schemas.microsoft.com/office/powerpoint/2010/main" val="348177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66E7EA-A31B-4FEE-A837-222C55D3C781}"/>
              </a:ext>
            </a:extLst>
          </p:cNvPr>
          <p:cNvSpPr>
            <a:spLocks noGrp="1"/>
          </p:cNvSpPr>
          <p:nvPr>
            <p:ph type="title"/>
          </p:nvPr>
        </p:nvSpPr>
        <p:spPr>
          <a:xfrm>
            <a:off x="1453572" y="144008"/>
            <a:ext cx="9284856" cy="769939"/>
          </a:xfrm>
        </p:spPr>
        <p:txBody>
          <a:bodyPr/>
          <a:lstStyle/>
          <a:p>
            <a:pPr algn="ctr"/>
            <a:r>
              <a:rPr kumimoji="0" lang="en-US" sz="3600" b="1" i="0" u="none" strike="noStrike" kern="1200" cap="none" spc="0" normalizeH="0" baseline="0" noProof="0" dirty="0">
                <a:ln>
                  <a:noFill/>
                </a:ln>
                <a:solidFill>
                  <a:srgbClr val="0070C0"/>
                </a:solidFill>
                <a:effectLst/>
                <a:uLnTx/>
                <a:uFillTx/>
                <a:latin typeface="Arial" panose="020B0604020202020204"/>
                <a:ea typeface="+mj-ea"/>
                <a:cs typeface="+mj-cs"/>
              </a:rPr>
              <a:t>Microbiota revolution</a:t>
            </a:r>
            <a:endParaRPr lang="x-none" sz="3600" dirty="0">
              <a:solidFill>
                <a:srgbClr val="0070C0"/>
              </a:solidFill>
              <a:latin typeface="Arial" panose="020B0604020202020204" pitchFamily="34" charset="0"/>
              <a:cs typeface="Arial" panose="020B0604020202020204" pitchFamily="34" charset="0"/>
            </a:endParaRPr>
          </a:p>
        </p:txBody>
      </p:sp>
      <p:pic>
        <p:nvPicPr>
          <p:cNvPr id="13" name="Picture 12" descr="A diagram of a human microbiota&#10;&#10;Description automatically generated">
            <a:extLst>
              <a:ext uri="{FF2B5EF4-FFF2-40B4-BE49-F238E27FC236}">
                <a16:creationId xmlns:a16="http://schemas.microsoft.com/office/drawing/2014/main" id="{C64D34D9-9D0F-11EA-2E2A-9012FD84461A}"/>
              </a:ext>
            </a:extLst>
          </p:cNvPr>
          <p:cNvPicPr>
            <a:picLocks noChangeAspect="1"/>
          </p:cNvPicPr>
          <p:nvPr/>
        </p:nvPicPr>
        <p:blipFill>
          <a:blip r:embed="rId3"/>
          <a:stretch>
            <a:fillRect/>
          </a:stretch>
        </p:blipFill>
        <p:spPr>
          <a:xfrm>
            <a:off x="304931" y="1196782"/>
            <a:ext cx="7469657" cy="4979772"/>
          </a:xfrm>
          <a:prstGeom prst="rect">
            <a:avLst/>
          </a:prstGeom>
        </p:spPr>
      </p:pic>
      <p:pic>
        <p:nvPicPr>
          <p:cNvPr id="2" name="Picture 1">
            <a:extLst>
              <a:ext uri="{FF2B5EF4-FFF2-40B4-BE49-F238E27FC236}">
                <a16:creationId xmlns:a16="http://schemas.microsoft.com/office/drawing/2014/main" id="{5F4BC3F0-F93A-05F9-5BFB-DA87FDA44C56}"/>
              </a:ext>
            </a:extLst>
          </p:cNvPr>
          <p:cNvPicPr>
            <a:picLocks noChangeAspect="1"/>
          </p:cNvPicPr>
          <p:nvPr/>
        </p:nvPicPr>
        <p:blipFill>
          <a:blip r:embed="rId4"/>
          <a:stretch>
            <a:fillRect/>
          </a:stretch>
        </p:blipFill>
        <p:spPr>
          <a:xfrm>
            <a:off x="8031450" y="5378339"/>
            <a:ext cx="4036983" cy="1339121"/>
          </a:xfrm>
          <a:prstGeom prst="rect">
            <a:avLst/>
          </a:prstGeom>
        </p:spPr>
      </p:pic>
      <p:pic>
        <p:nvPicPr>
          <p:cNvPr id="3" name="Picture 2" descr="Text&#10;&#10;Description automatically generated">
            <a:extLst>
              <a:ext uri="{FF2B5EF4-FFF2-40B4-BE49-F238E27FC236}">
                <a16:creationId xmlns:a16="http://schemas.microsoft.com/office/drawing/2014/main" id="{61253FD0-1E45-152C-61B1-B1242CC333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1025" y="4250219"/>
            <a:ext cx="4217831" cy="913863"/>
          </a:xfrm>
          <a:prstGeom prst="rect">
            <a:avLst/>
          </a:prstGeom>
        </p:spPr>
      </p:pic>
      <p:pic>
        <p:nvPicPr>
          <p:cNvPr id="4" name="Picture 3" descr="Graphical user interface, text&#10;&#10;Description automatically generated">
            <a:extLst>
              <a:ext uri="{FF2B5EF4-FFF2-40B4-BE49-F238E27FC236}">
                <a16:creationId xmlns:a16="http://schemas.microsoft.com/office/drawing/2014/main" id="{9EF34CAA-1B70-0B20-92FB-364FAE5DC8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7790" y="1021076"/>
            <a:ext cx="4564210" cy="811110"/>
          </a:xfrm>
          <a:prstGeom prst="rect">
            <a:avLst/>
          </a:prstGeom>
        </p:spPr>
      </p:pic>
      <p:pic>
        <p:nvPicPr>
          <p:cNvPr id="6" name="Picture 5" descr="Graphical user interface, text&#10;&#10;Description automatically generated">
            <a:extLst>
              <a:ext uri="{FF2B5EF4-FFF2-40B4-BE49-F238E27FC236}">
                <a16:creationId xmlns:a16="http://schemas.microsoft.com/office/drawing/2014/main" id="{70DBE4E2-6DDD-5553-488A-3786146BC58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4954" y="2071839"/>
            <a:ext cx="4217831" cy="887964"/>
          </a:xfrm>
          <a:prstGeom prst="rect">
            <a:avLst/>
          </a:prstGeom>
        </p:spPr>
      </p:pic>
      <p:pic>
        <p:nvPicPr>
          <p:cNvPr id="7" name="Picture 6" descr="Graphical user interface, text&#10;&#10;Description automatically generated">
            <a:extLst>
              <a:ext uri="{FF2B5EF4-FFF2-40B4-BE49-F238E27FC236}">
                <a16:creationId xmlns:a16="http://schemas.microsoft.com/office/drawing/2014/main" id="{2F025292-6D73-4650-567D-F32322C8A9A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64954" y="3236097"/>
            <a:ext cx="4010142" cy="737828"/>
          </a:xfrm>
          <a:prstGeom prst="rect">
            <a:avLst/>
          </a:prstGeom>
        </p:spPr>
      </p:pic>
      <p:sp>
        <p:nvSpPr>
          <p:cNvPr id="9" name="TextBox 8">
            <a:extLst>
              <a:ext uri="{FF2B5EF4-FFF2-40B4-BE49-F238E27FC236}">
                <a16:creationId xmlns:a16="http://schemas.microsoft.com/office/drawing/2014/main" id="{98DA2525-1F97-7944-D19B-CDBA15118A9E}"/>
              </a:ext>
            </a:extLst>
          </p:cNvPr>
          <p:cNvSpPr txBox="1"/>
          <p:nvPr/>
        </p:nvSpPr>
        <p:spPr>
          <a:xfrm>
            <a:off x="304931" y="6413954"/>
            <a:ext cx="496201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33333"/>
                </a:solidFill>
                <a:effectLst/>
                <a:uLnTx/>
                <a:uFillTx/>
                <a:latin typeface="-apple-system"/>
                <a:ea typeface="+mn-ea"/>
                <a:cs typeface="+mn-cs"/>
              </a:rPr>
              <a:t>Gebrayel, P, </a:t>
            </a:r>
            <a:r>
              <a:rPr kumimoji="0" lang="en-GB" sz="1800" b="0" i="1" u="none" strike="noStrike" kern="1200" cap="none" spc="0" normalizeH="0" baseline="0" noProof="0" dirty="0">
                <a:ln>
                  <a:noFill/>
                </a:ln>
                <a:solidFill>
                  <a:srgbClr val="333333"/>
                </a:solidFill>
                <a:effectLst/>
                <a:uLnTx/>
                <a:uFillTx/>
                <a:latin typeface="-apple-system"/>
                <a:ea typeface="+mn-ea"/>
                <a:cs typeface="+mn-cs"/>
              </a:rPr>
              <a:t>et al.</a:t>
            </a:r>
            <a:r>
              <a:rPr kumimoji="0" lang="en-GB" sz="1800" b="0" i="0" u="none" strike="noStrike" kern="1200" cap="none" spc="0" normalizeH="0" baseline="0" noProof="0" dirty="0">
                <a:ln>
                  <a:noFill/>
                </a:ln>
                <a:solidFill>
                  <a:srgbClr val="333333"/>
                </a:solidFill>
                <a:effectLst/>
                <a:uLnTx/>
                <a:uFillTx/>
                <a:latin typeface="-apple-system"/>
                <a:ea typeface="+mn-ea"/>
                <a:cs typeface="+mn-cs"/>
              </a:rPr>
              <a:t> </a:t>
            </a:r>
            <a:r>
              <a:rPr kumimoji="0" lang="en-GB" sz="1800" b="0" i="1" u="none" strike="noStrike" kern="1200" cap="none" spc="0" normalizeH="0" baseline="0" noProof="0" dirty="0">
                <a:ln>
                  <a:noFill/>
                </a:ln>
                <a:solidFill>
                  <a:srgbClr val="333333"/>
                </a:solidFill>
                <a:effectLst/>
                <a:uLnTx/>
                <a:uFillTx/>
                <a:latin typeface="-apple-system"/>
                <a:ea typeface="+mn-ea"/>
                <a:cs typeface="+mn-cs"/>
              </a:rPr>
              <a:t>J Transl Med</a:t>
            </a:r>
            <a:r>
              <a:rPr kumimoji="0" lang="en-GB" sz="1800" b="0" i="0" u="none" strike="noStrike" kern="1200" cap="none" spc="0" normalizeH="0" baseline="0" noProof="0" dirty="0">
                <a:ln>
                  <a:noFill/>
                </a:ln>
                <a:solidFill>
                  <a:srgbClr val="333333"/>
                </a:solidFill>
                <a:effectLst/>
                <a:uLnTx/>
                <a:uFillTx/>
                <a:latin typeface="-apple-system"/>
                <a:ea typeface="+mn-ea"/>
                <a:cs typeface="+mn-cs"/>
              </a:rPr>
              <a:t> </a:t>
            </a:r>
            <a:r>
              <a:rPr kumimoji="0" lang="en-GB" sz="1800" b="1" i="0" u="none" strike="noStrike" kern="1200" cap="none" spc="0" normalizeH="0" baseline="0" noProof="0" dirty="0">
                <a:ln>
                  <a:noFill/>
                </a:ln>
                <a:solidFill>
                  <a:srgbClr val="333333"/>
                </a:solidFill>
                <a:effectLst/>
                <a:uLnTx/>
                <a:uFillTx/>
                <a:latin typeface="-apple-system"/>
                <a:ea typeface="+mn-ea"/>
                <a:cs typeface="+mn-cs"/>
              </a:rPr>
              <a:t>20</a:t>
            </a:r>
            <a:r>
              <a:rPr kumimoji="0" lang="en-GB" sz="1800" b="0" i="0" u="none" strike="noStrike" kern="1200" cap="none" spc="0" normalizeH="0" baseline="0" noProof="0" dirty="0">
                <a:ln>
                  <a:noFill/>
                </a:ln>
                <a:solidFill>
                  <a:srgbClr val="333333"/>
                </a:solidFill>
                <a:effectLst/>
                <a:uLnTx/>
                <a:uFillTx/>
                <a:latin typeface="-apple-system"/>
                <a:ea typeface="+mn-ea"/>
                <a:cs typeface="+mn-cs"/>
              </a:rPr>
              <a:t>, 111 (2022)</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000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71992" y="284337"/>
            <a:ext cx="9806880" cy="1066131"/>
          </a:xfrm>
          <a:noFill/>
        </p:spPr>
        <p:txBody>
          <a:bodyPr anchor="t">
            <a:noAutofit/>
          </a:bodyPr>
          <a:lstStyle/>
          <a:p>
            <a:r>
              <a:rPr lang="it-IT" sz="3800" b="1" dirty="0" err="1">
                <a:solidFill>
                  <a:srgbClr val="0070C0"/>
                </a:solidFill>
                <a:effectLst/>
                <a:latin typeface="Helvetica" pitchFamily="2" charset="0"/>
              </a:rPr>
              <a:t>Most</a:t>
            </a:r>
            <a:r>
              <a:rPr lang="it-IT" sz="3800" b="1" dirty="0">
                <a:solidFill>
                  <a:srgbClr val="0070C0"/>
                </a:solidFill>
                <a:effectLst/>
                <a:latin typeface="Helvetica" pitchFamily="2" charset="0"/>
              </a:rPr>
              <a:t> </a:t>
            </a:r>
            <a:r>
              <a:rPr lang="it-IT" sz="3800" b="1" dirty="0" err="1">
                <a:solidFill>
                  <a:srgbClr val="0070C0"/>
                </a:solidFill>
                <a:effectLst/>
                <a:latin typeface="Helvetica" pitchFamily="2" charset="0"/>
              </a:rPr>
              <a:t>recent</a:t>
            </a:r>
            <a:r>
              <a:rPr lang="it-IT" sz="3800" b="1" dirty="0">
                <a:solidFill>
                  <a:srgbClr val="0070C0"/>
                </a:solidFill>
                <a:effectLst/>
                <a:latin typeface="Helvetica" pitchFamily="2" charset="0"/>
              </a:rPr>
              <a:t> </a:t>
            </a:r>
            <a:r>
              <a:rPr lang="it-IT" sz="3800" b="1" dirty="0" err="1">
                <a:solidFill>
                  <a:srgbClr val="0070C0"/>
                </a:solidFill>
                <a:effectLst/>
                <a:latin typeface="Helvetica" pitchFamily="2" charset="0"/>
              </a:rPr>
              <a:t>evidence</a:t>
            </a:r>
            <a:r>
              <a:rPr lang="it-IT" sz="3800" b="1" dirty="0">
                <a:solidFill>
                  <a:srgbClr val="0070C0"/>
                </a:solidFill>
                <a:effectLst/>
                <a:latin typeface="Helvetica" pitchFamily="2" charset="0"/>
              </a:rPr>
              <a:t>…</a:t>
            </a:r>
          </a:p>
        </p:txBody>
      </p:sp>
      <p:sp>
        <p:nvSpPr>
          <p:cNvPr id="6" name="Content Placeholder 5">
            <a:extLst>
              <a:ext uri="{FF2B5EF4-FFF2-40B4-BE49-F238E27FC236}">
                <a16:creationId xmlns:a16="http://schemas.microsoft.com/office/drawing/2014/main" id="{C80EF236-E5EE-3D46-864D-5C6A625B2134}"/>
              </a:ext>
            </a:extLst>
          </p:cNvPr>
          <p:cNvSpPr>
            <a:spLocks noGrp="1"/>
          </p:cNvSpPr>
          <p:nvPr>
            <p:ph idx="1"/>
          </p:nvPr>
        </p:nvSpPr>
        <p:spPr>
          <a:xfrm>
            <a:off x="471992" y="1101202"/>
            <a:ext cx="11451784" cy="5756798"/>
          </a:xfrm>
        </p:spPr>
        <p:txBody>
          <a:bodyPr>
            <a:noAutofit/>
          </a:bodyPr>
          <a:lstStyle/>
          <a:p>
            <a:pPr marL="0" indent="0">
              <a:buNone/>
            </a:pPr>
            <a:r>
              <a:rPr lang="en-GB" sz="2800" b="1" dirty="0">
                <a:solidFill>
                  <a:schemeClr val="tx1"/>
                </a:solidFill>
                <a:latin typeface="Helvetica" pitchFamily="2" charset="0"/>
              </a:rPr>
              <a:t>Hodel et al, 2024 - </a:t>
            </a:r>
            <a:r>
              <a:rPr lang="en-GB" sz="2800">
                <a:solidFill>
                  <a:schemeClr val="tx1"/>
                </a:solidFill>
                <a:latin typeface="Helvetica" pitchFamily="2" charset="0"/>
              </a:rPr>
              <a:t>60 dogs followed up to 1 year</a:t>
            </a:r>
            <a:endParaRPr lang="en-GB" sz="2800" dirty="0">
              <a:solidFill>
                <a:schemeClr val="tx1"/>
              </a:solidFill>
              <a:latin typeface="Helvetica" pitchFamily="2" charset="0"/>
            </a:endParaRPr>
          </a:p>
          <a:p>
            <a:pPr marL="0" indent="0">
              <a:buNone/>
            </a:pPr>
            <a:endParaRPr lang="en-GB" sz="1000" dirty="0">
              <a:solidFill>
                <a:schemeClr val="tx1"/>
              </a:solidFill>
              <a:latin typeface="Helvetica" pitchFamily="2" charset="0"/>
            </a:endParaRPr>
          </a:p>
          <a:p>
            <a:pPr marL="0" indent="0">
              <a:buNone/>
            </a:pPr>
            <a:r>
              <a:rPr lang="en-GB" sz="2600" u="sng" dirty="0">
                <a:solidFill>
                  <a:schemeClr val="tx1"/>
                </a:solidFill>
                <a:latin typeface="Helvetica" pitchFamily="2" charset="0"/>
              </a:rPr>
              <a:t>Short-term follow-up:</a:t>
            </a:r>
          </a:p>
          <a:p>
            <a:pPr marL="400021" lvl="1" indent="0">
              <a:spcBef>
                <a:spcPts val="0"/>
              </a:spcBef>
              <a:spcAft>
                <a:spcPts val="600"/>
              </a:spcAft>
              <a:buNone/>
            </a:pPr>
            <a:r>
              <a:rPr lang="en-GB" sz="2600" b="1" dirty="0">
                <a:solidFill>
                  <a:schemeClr val="tx1"/>
                </a:solidFill>
                <a:latin typeface="Helvetica" pitchFamily="2" charset="0"/>
              </a:rPr>
              <a:t>45% FRE </a:t>
            </a:r>
            <a:r>
              <a:rPr lang="en-GB" sz="2600" dirty="0">
                <a:solidFill>
                  <a:schemeClr val="tx1"/>
                </a:solidFill>
                <a:latin typeface="Helvetica" pitchFamily="2" charset="0"/>
              </a:rPr>
              <a:t>(27/60; </a:t>
            </a:r>
            <a:r>
              <a:rPr lang="en-GB" sz="2600" u="sng" dirty="0">
                <a:solidFill>
                  <a:schemeClr val="tx1"/>
                </a:solidFill>
                <a:latin typeface="Helvetica" pitchFamily="2" charset="0"/>
              </a:rPr>
              <a:t>60</a:t>
            </a:r>
            <a:r>
              <a:rPr lang="en-GB" sz="2600" u="sng">
                <a:solidFill>
                  <a:schemeClr val="tx1"/>
                </a:solidFill>
                <a:latin typeface="Helvetica" pitchFamily="2" charset="0"/>
              </a:rPr>
              <a:t>% had failed diet change</a:t>
            </a:r>
            <a:r>
              <a:rPr lang="en-GB" sz="2600">
                <a:solidFill>
                  <a:schemeClr val="tx1"/>
                </a:solidFill>
                <a:latin typeface="Helvetica" pitchFamily="2" charset="0"/>
              </a:rPr>
              <a:t>)</a:t>
            </a:r>
            <a:endParaRPr lang="en-GB" sz="2600" dirty="0">
              <a:solidFill>
                <a:schemeClr val="tx1"/>
              </a:solidFill>
              <a:latin typeface="Helvetica" pitchFamily="2" charset="0"/>
            </a:endParaRPr>
          </a:p>
          <a:p>
            <a:pPr marL="400021" lvl="1" indent="0">
              <a:spcBef>
                <a:spcPts val="0"/>
              </a:spcBef>
              <a:spcAft>
                <a:spcPts val="600"/>
              </a:spcAft>
              <a:buNone/>
            </a:pPr>
            <a:r>
              <a:rPr lang="en-GB" sz="2600" dirty="0">
                <a:solidFill>
                  <a:schemeClr val="tx1"/>
                </a:solidFill>
                <a:latin typeface="Helvetica" pitchFamily="2" charset="0"/>
              </a:rPr>
              <a:t>50% IRE (30/60)</a:t>
            </a:r>
          </a:p>
          <a:p>
            <a:pPr marL="400021" lvl="1" indent="0">
              <a:spcBef>
                <a:spcPts val="0"/>
              </a:spcBef>
              <a:spcAft>
                <a:spcPts val="600"/>
              </a:spcAft>
              <a:buNone/>
            </a:pPr>
            <a:r>
              <a:rPr lang="en-GB" sz="2600" dirty="0">
                <a:solidFill>
                  <a:schemeClr val="tx1"/>
                </a:solidFill>
                <a:latin typeface="Helvetica" pitchFamily="2" charset="0"/>
              </a:rPr>
              <a:t>0% ARE (0/60)</a:t>
            </a:r>
          </a:p>
          <a:p>
            <a:pPr marL="400021" lvl="1" indent="0">
              <a:spcBef>
                <a:spcPts val="0"/>
              </a:spcBef>
              <a:spcAft>
                <a:spcPts val="600"/>
              </a:spcAft>
              <a:buNone/>
            </a:pPr>
            <a:r>
              <a:rPr lang="en-GB" sz="2600" dirty="0">
                <a:solidFill>
                  <a:schemeClr val="tx1"/>
                </a:solidFill>
                <a:latin typeface="Helvetica" pitchFamily="2" charset="0"/>
              </a:rPr>
              <a:t>5% NRE (3/60)</a:t>
            </a:r>
          </a:p>
          <a:p>
            <a:pPr marL="0" indent="0">
              <a:buNone/>
            </a:pPr>
            <a:r>
              <a:rPr lang="en-GB" sz="2600" u="sng" dirty="0">
                <a:solidFill>
                  <a:schemeClr val="tx1"/>
                </a:solidFill>
                <a:latin typeface="Helvetica" pitchFamily="2" charset="0"/>
              </a:rPr>
              <a:t>1 year follow up:</a:t>
            </a:r>
          </a:p>
          <a:p>
            <a:pPr marL="400020" lvl="1" indent="0">
              <a:buNone/>
            </a:pPr>
            <a:r>
              <a:rPr lang="en-GB" sz="2600" b="1" dirty="0">
                <a:solidFill>
                  <a:schemeClr val="tx1"/>
                </a:solidFill>
                <a:latin typeface="Helvetica" pitchFamily="2" charset="0"/>
              </a:rPr>
              <a:t>73% FRE </a:t>
            </a:r>
            <a:r>
              <a:rPr lang="en-GB" sz="2600" dirty="0">
                <a:solidFill>
                  <a:schemeClr val="tx1"/>
                </a:solidFill>
                <a:latin typeface="Helvetica" pitchFamily="2" charset="0"/>
              </a:rPr>
              <a:t>(44/60)</a:t>
            </a:r>
          </a:p>
          <a:p>
            <a:pPr marL="400020" lvl="1" indent="0">
              <a:buNone/>
            </a:pPr>
            <a:r>
              <a:rPr lang="en-GB" sz="2600" dirty="0">
                <a:solidFill>
                  <a:schemeClr val="tx1"/>
                </a:solidFill>
                <a:latin typeface="Helvetica" pitchFamily="2" charset="0"/>
              </a:rPr>
              <a:t>23% IRE (14/60)</a:t>
            </a:r>
          </a:p>
          <a:p>
            <a:pPr marL="400020" lvl="1" indent="0">
              <a:buNone/>
            </a:pPr>
            <a:r>
              <a:rPr lang="en-GB" sz="2600" dirty="0">
                <a:solidFill>
                  <a:schemeClr val="tx1"/>
                </a:solidFill>
                <a:latin typeface="Helvetica" pitchFamily="2" charset="0"/>
              </a:rPr>
              <a:t>0% ARE (0/60)</a:t>
            </a:r>
          </a:p>
          <a:p>
            <a:pPr marL="400020" lvl="1" indent="0">
              <a:buNone/>
            </a:pPr>
            <a:r>
              <a:rPr lang="en-GB" sz="2600" dirty="0">
                <a:solidFill>
                  <a:schemeClr val="tx1"/>
                </a:solidFill>
                <a:latin typeface="Helvetica" pitchFamily="2" charset="0"/>
              </a:rPr>
              <a:t>3% NRE (2/60)</a:t>
            </a:r>
          </a:p>
        </p:txBody>
      </p:sp>
      <p:pic>
        <p:nvPicPr>
          <p:cNvPr id="3" name="Picture 2" descr="A graph of a number of patients&#10;&#10;Description automatically generated with medium confidence">
            <a:extLst>
              <a:ext uri="{FF2B5EF4-FFF2-40B4-BE49-F238E27FC236}">
                <a16:creationId xmlns:a16="http://schemas.microsoft.com/office/drawing/2014/main" id="{68DC4083-660A-809C-3889-6D591F19BE02}"/>
              </a:ext>
            </a:extLst>
          </p:cNvPr>
          <p:cNvPicPr>
            <a:picLocks noChangeAspect="1"/>
          </p:cNvPicPr>
          <p:nvPr/>
        </p:nvPicPr>
        <p:blipFill>
          <a:blip r:embed="rId3"/>
          <a:stretch>
            <a:fillRect/>
          </a:stretch>
        </p:blipFill>
        <p:spPr>
          <a:xfrm>
            <a:off x="6784622" y="2603843"/>
            <a:ext cx="5230521" cy="3891306"/>
          </a:xfrm>
          <a:prstGeom prst="rect">
            <a:avLst/>
          </a:prstGeom>
        </p:spPr>
      </p:pic>
      <p:pic>
        <p:nvPicPr>
          <p:cNvPr id="4" name="Graphic 3" descr="Dog with solid fill">
            <a:extLst>
              <a:ext uri="{FF2B5EF4-FFF2-40B4-BE49-F238E27FC236}">
                <a16:creationId xmlns:a16="http://schemas.microsoft.com/office/drawing/2014/main" id="{2C14BE3E-ED94-FF13-B684-EA7338E3AB0C}"/>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6197884" y="-78514"/>
            <a:ext cx="1223159" cy="1223159"/>
          </a:xfrm>
          <a:prstGeom prst="rect">
            <a:avLst/>
          </a:prstGeom>
        </p:spPr>
      </p:pic>
    </p:spTree>
    <p:extLst>
      <p:ext uri="{BB962C8B-B14F-4D97-AF65-F5344CB8AC3E}">
        <p14:creationId xmlns:p14="http://schemas.microsoft.com/office/powerpoint/2010/main" val="1511223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33005" y="318713"/>
            <a:ext cx="9806880" cy="1066131"/>
          </a:xfrm>
          <a:noFill/>
        </p:spPr>
        <p:txBody>
          <a:bodyPr anchor="t">
            <a:noAutofit/>
          </a:bodyPr>
          <a:lstStyle/>
          <a:p>
            <a:r>
              <a:rPr lang="it-IT" sz="3800" b="1">
                <a:solidFill>
                  <a:srgbClr val="0070C0"/>
                </a:solidFill>
                <a:effectLst/>
                <a:latin typeface="Helvetica" pitchFamily="2" charset="0"/>
              </a:rPr>
              <a:t>Multifactorial efficacy</a:t>
            </a:r>
            <a:endParaRPr lang="it-IT" sz="3800" b="1" dirty="0">
              <a:solidFill>
                <a:srgbClr val="0070C0"/>
              </a:solidFill>
              <a:effectLst/>
              <a:latin typeface="Helvetica" pitchFamily="2" charset="0"/>
            </a:endParaRPr>
          </a:p>
        </p:txBody>
      </p:sp>
      <p:pic>
        <p:nvPicPr>
          <p:cNvPr id="4" name="Picture 3" descr="A screenshot of a computer&#10;&#10;Description automatically generated">
            <a:extLst>
              <a:ext uri="{FF2B5EF4-FFF2-40B4-BE49-F238E27FC236}">
                <a16:creationId xmlns:a16="http://schemas.microsoft.com/office/drawing/2014/main" id="{F8654C46-7DEA-AD43-7C29-F8F5270EF0DF}"/>
              </a:ext>
            </a:extLst>
          </p:cNvPr>
          <p:cNvPicPr>
            <a:picLocks noChangeAspect="1"/>
          </p:cNvPicPr>
          <p:nvPr/>
        </p:nvPicPr>
        <p:blipFill>
          <a:blip r:embed="rId3"/>
          <a:stretch>
            <a:fillRect/>
          </a:stretch>
        </p:blipFill>
        <p:spPr>
          <a:xfrm>
            <a:off x="3905956" y="4461190"/>
            <a:ext cx="5290556" cy="1745268"/>
          </a:xfrm>
          <a:prstGeom prst="rect">
            <a:avLst/>
          </a:prstGeom>
        </p:spPr>
      </p:pic>
      <p:pic>
        <p:nvPicPr>
          <p:cNvPr id="9" name="Picture 8" descr="A table with numbers and text&#10;&#10;Description automatically generated">
            <a:extLst>
              <a:ext uri="{FF2B5EF4-FFF2-40B4-BE49-F238E27FC236}">
                <a16:creationId xmlns:a16="http://schemas.microsoft.com/office/drawing/2014/main" id="{06C26B5F-4D40-5943-BD6F-E7856FD98863}"/>
              </a:ext>
            </a:extLst>
          </p:cNvPr>
          <p:cNvPicPr>
            <a:picLocks noChangeAspect="1"/>
          </p:cNvPicPr>
          <p:nvPr/>
        </p:nvPicPr>
        <p:blipFill rotWithShape="1">
          <a:blip r:embed="rId4"/>
          <a:srcRect l="1926" r="2044" b="34322"/>
          <a:stretch/>
        </p:blipFill>
        <p:spPr>
          <a:xfrm>
            <a:off x="0" y="1153201"/>
            <a:ext cx="12157680" cy="2927520"/>
          </a:xfrm>
          <a:prstGeom prst="rect">
            <a:avLst/>
          </a:prstGeom>
        </p:spPr>
      </p:pic>
    </p:spTree>
    <p:extLst>
      <p:ext uri="{BB962C8B-B14F-4D97-AF65-F5344CB8AC3E}">
        <p14:creationId xmlns:p14="http://schemas.microsoft.com/office/powerpoint/2010/main" val="1214670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794990" y="483266"/>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Efficacy</a:t>
            </a:r>
            <a:r>
              <a:rPr lang="it-IT" sz="4000" b="1" dirty="0"/>
              <a:t> </a:t>
            </a:r>
            <a:r>
              <a:rPr lang="it-IT" sz="4000" b="1"/>
              <a:t>of diet change</a:t>
            </a:r>
            <a:endParaRPr lang="it-IT" sz="4000" b="1" dirty="0"/>
          </a:p>
        </p:txBody>
      </p:sp>
      <p:sp>
        <p:nvSpPr>
          <p:cNvPr id="3" name="Segnaposto contenuto 2">
            <a:extLst>
              <a:ext uri="{FF2B5EF4-FFF2-40B4-BE49-F238E27FC236}">
                <a16:creationId xmlns:a16="http://schemas.microsoft.com/office/drawing/2014/main" id="{6F540892-293D-4386-75D2-698B358E0C61}"/>
              </a:ext>
            </a:extLst>
          </p:cNvPr>
          <p:cNvSpPr txBox="1">
            <a:spLocks/>
          </p:cNvSpPr>
          <p:nvPr/>
        </p:nvSpPr>
        <p:spPr>
          <a:xfrm>
            <a:off x="682101" y="1491881"/>
            <a:ext cx="9937408" cy="40562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1pPr>
            <a:lvl2pPr marL="742950" indent="-28575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2pPr>
            <a:lvl3pPr marL="11430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3pPr>
            <a:lvl4pPr marL="16002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4pPr>
            <a:lvl5pPr marL="20574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b="1" i="0" u="none" strike="noStrike" kern="1200" cap="none" spc="0" normalizeH="0" baseline="0" noProof="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Single protein </a:t>
            </a: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diets</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elimination</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diets</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51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cats</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49%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remission</a:t>
            </a:r>
            <a:endPar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(Guilford et al., 2001)</a:t>
            </a:r>
          </a:p>
          <a:p>
            <a:pPr marL="0" marR="0" lvl="0" indent="0" algn="l" defTabSz="914400" rtl="0" eaLnBrk="1" fontAlgn="auto" latinLnBrk="0" hangingPunct="1">
              <a:spcBef>
                <a:spcPct val="20000"/>
              </a:spcBef>
              <a:spcAft>
                <a:spcPts val="0"/>
              </a:spcAft>
              <a:buClrTx/>
              <a:buSzTx/>
              <a:buFont typeface="Arial" pitchFamily="34" charset="0"/>
              <a:buNone/>
              <a:tabLst/>
              <a:defRPr/>
            </a:pPr>
            <a:endPar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Hydrolyzed</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diets</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674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cats</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66%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remission</a:t>
            </a:r>
            <a:endPar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Kathrani</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et al., 2020)</a:t>
            </a:r>
          </a:p>
          <a:p>
            <a:pPr marL="0" marR="0" lvl="0" indent="0" algn="l" defTabSz="914400" rtl="0" eaLnBrk="1" fontAlgn="auto" latinLnBrk="0" hangingPunct="1">
              <a:spcBef>
                <a:spcPct val="20000"/>
              </a:spcBef>
              <a:spcAft>
                <a:spcPts val="0"/>
              </a:spcAft>
              <a:buClrTx/>
              <a:buSzTx/>
              <a:buFont typeface="Arial" pitchFamily="34" charset="0"/>
              <a:buNone/>
              <a:tabLst/>
              <a:defRPr/>
            </a:pPr>
            <a:endPar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Low-residue </a:t>
            </a:r>
            <a:r>
              <a:rPr kumimoji="0" lang="it-IT" sz="2400" b="1"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diets</a:t>
            </a:r>
            <a:r>
              <a:rPr kumimoji="0" lang="it-IT" sz="2400" b="1"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70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cats</a:t>
            </a: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 35% </a:t>
            </a:r>
            <a:r>
              <a:rPr kumimoji="0" lang="it-IT" sz="2400" i="0" u="none" strike="noStrike" kern="1200" cap="none" spc="0" normalizeH="0" baseline="0" noProof="0" dirty="0" err="1">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remission</a:t>
            </a:r>
            <a:endPar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it-IT" sz="2400" i="0" u="none" strike="noStrike" kern="1200" cap="none" spc="0" normalizeH="0" baseline="0" noProof="0" dirty="0">
                <a:ln>
                  <a:noFill/>
                </a:ln>
                <a:solidFill>
                  <a:sysClr val="windowText" lastClr="000000"/>
                </a:solidFill>
                <a:effectLst/>
                <a:uLnTx/>
                <a:uFillTx/>
                <a:latin typeface="Helvetica" pitchFamily="2" charset="0"/>
                <a:ea typeface="Roboto" panose="02000000000000000000" pitchFamily="2" charset="0"/>
                <a:cs typeface="Roboto" panose="02000000000000000000" pitchFamily="2" charset="0"/>
              </a:rPr>
              <a:t>(Laflamme et al., 2011)</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it-IT" sz="2800" b="0" i="0" u="none" strike="noStrike" kern="120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3000" b="0" i="0" u="none" strike="noStrike" kern="1200" cap="none" spc="0" normalizeH="0" baseline="0" noProof="0" dirty="0">
                <a:ln>
                  <a:noFill/>
                </a:ln>
                <a:solidFill>
                  <a:sysClr val="windowText" lastClr="000000"/>
                </a:solidFill>
                <a:effectLst/>
                <a:uLnTx/>
                <a:uFillTx/>
                <a:latin typeface="Garamond" pitchFamily="18" charset="0"/>
                <a:ea typeface="+mn-ea"/>
                <a:cs typeface="+mn-cs"/>
              </a:rPr>
              <a:t>
</a:t>
            </a:r>
          </a:p>
        </p:txBody>
      </p:sp>
      <p:pic>
        <p:nvPicPr>
          <p:cNvPr id="5" name="Graphic 4" descr="Cat with solid fill">
            <a:extLst>
              <a:ext uri="{FF2B5EF4-FFF2-40B4-BE49-F238E27FC236}">
                <a16:creationId xmlns:a16="http://schemas.microsoft.com/office/drawing/2014/main" id="{053E7387-9B3C-CED6-E05E-889A02D028F1}"/>
              </a:ext>
            </a:extLst>
          </p:cNvPr>
          <p:cNvPicPr>
            <a:picLocks noChangeAspect="1"/>
          </p:cNvPicPr>
          <p:nvPr/>
        </p:nvPicPr>
        <p:blipFill>
          <a:blip>
            <a:extLst>
              <a:ext uri="{96DAC541-7B7A-43D3-8B79-37D633B846F1}">
                <asvg:svgBlip xmlns:asvg="http://schemas.microsoft.com/office/drawing/2016/SVG/main" xmlns="" r:embed="rId2"/>
              </a:ext>
            </a:extLst>
          </a:blip>
          <a:stretch>
            <a:fillRect/>
          </a:stretch>
        </p:blipFill>
        <p:spPr>
          <a:xfrm>
            <a:off x="9854846" y="125996"/>
            <a:ext cx="1188383" cy="1188383"/>
          </a:xfrm>
          <a:prstGeom prst="rect">
            <a:avLst/>
          </a:prstGeom>
        </p:spPr>
      </p:pic>
    </p:spTree>
    <p:extLst>
      <p:ext uri="{BB962C8B-B14F-4D97-AF65-F5344CB8AC3E}">
        <p14:creationId xmlns:p14="http://schemas.microsoft.com/office/powerpoint/2010/main" val="1723447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1975" y="1406022"/>
            <a:ext cx="9117058" cy="4045955"/>
          </a:xfrm>
        </p:spPr>
        <p:txBody>
          <a:bodyPr>
            <a:noAutofit/>
          </a:bodyPr>
          <a:lstStyle/>
          <a:p>
            <a:pPr marL="0" indent="0">
              <a:buNone/>
            </a:pPr>
            <a:r>
              <a:rPr lang="it-IT" dirty="0">
                <a:solidFill>
                  <a:srgbClr val="000000"/>
                </a:solidFill>
                <a:latin typeface="Helvetica" pitchFamily="2" charset="0"/>
                <a:ea typeface="Roboto" panose="02000000000000000000" pitchFamily="2" charset="0"/>
                <a:cs typeface="Calibri" panose="020F0502020204030204" pitchFamily="34" charset="0"/>
              </a:rPr>
              <a:t>Limited </a:t>
            </a:r>
            <a:r>
              <a:rPr lang="it-IT" dirty="0" err="1">
                <a:solidFill>
                  <a:srgbClr val="000000"/>
                </a:solidFill>
                <a:latin typeface="Helvetica" pitchFamily="2" charset="0"/>
                <a:ea typeface="Roboto" panose="02000000000000000000" pitchFamily="2" charset="0"/>
                <a:cs typeface="Calibri" panose="020F0502020204030204" pitchFamily="34" charset="0"/>
              </a:rPr>
              <a:t>number</a:t>
            </a:r>
            <a:r>
              <a:rPr lang="it-IT" dirty="0">
                <a:solidFill>
                  <a:srgbClr val="000000"/>
                </a:solidFill>
                <a:latin typeface="Helvetica" pitchFamily="2" charset="0"/>
                <a:ea typeface="Roboto" panose="02000000000000000000" pitchFamily="2" charset="0"/>
                <a:cs typeface="Calibri" panose="020F0502020204030204" pitchFamily="34" charset="0"/>
              </a:rPr>
              <a:t> of </a:t>
            </a:r>
            <a:r>
              <a:rPr lang="it-IT" dirty="0" err="1">
                <a:solidFill>
                  <a:srgbClr val="000000"/>
                </a:solidFill>
                <a:latin typeface="Helvetica" pitchFamily="2" charset="0"/>
                <a:ea typeface="Roboto" panose="02000000000000000000" pitchFamily="2" charset="0"/>
                <a:cs typeface="Calibri" panose="020F0502020204030204" pitchFamily="34" charset="0"/>
              </a:rPr>
              <a:t>ingredients</a:t>
            </a:r>
            <a:r>
              <a:rPr lang="it-IT" dirty="0">
                <a:solidFill>
                  <a:srgbClr val="000000"/>
                </a:solidFill>
                <a:latin typeface="Helvetica" pitchFamily="2" charset="0"/>
                <a:ea typeface="Roboto" panose="02000000000000000000" pitchFamily="2" charset="0"/>
                <a:cs typeface="Calibri" panose="020F0502020204030204" pitchFamily="34" charset="0"/>
              </a:rPr>
              <a:t>? </a:t>
            </a:r>
            <a:r>
              <a:rPr lang="it-IT" dirty="0" err="1">
                <a:solidFill>
                  <a:srgbClr val="000000"/>
                </a:solidFill>
                <a:latin typeface="Helvetica" pitchFamily="2" charset="0"/>
                <a:ea typeface="Roboto" panose="02000000000000000000" pitchFamily="2" charset="0"/>
                <a:cs typeface="Calibri" panose="020F0502020204030204" pitchFamily="34" charset="0"/>
              </a:rPr>
              <a:t>Elimination</a:t>
            </a:r>
            <a:r>
              <a:rPr lang="it-IT" dirty="0">
                <a:solidFill>
                  <a:srgbClr val="000000"/>
                </a:solidFill>
                <a:latin typeface="Helvetica" pitchFamily="2" charset="0"/>
                <a:ea typeface="Roboto" panose="02000000000000000000" pitchFamily="2" charset="0"/>
                <a:cs typeface="Calibri" panose="020F0502020204030204" pitchFamily="34" charset="0"/>
              </a:rPr>
              <a:t> of </a:t>
            </a:r>
            <a:r>
              <a:rPr lang="it-IT" dirty="0" err="1">
                <a:solidFill>
                  <a:srgbClr val="000000"/>
                </a:solidFill>
                <a:latin typeface="Helvetica" pitchFamily="2" charset="0"/>
                <a:ea typeface="Roboto" panose="02000000000000000000" pitchFamily="2" charset="0"/>
                <a:cs typeface="Calibri" panose="020F0502020204030204" pitchFamily="34" charset="0"/>
              </a:rPr>
              <a:t>potential</a:t>
            </a:r>
            <a:r>
              <a:rPr lang="it-IT" dirty="0">
                <a:solidFill>
                  <a:srgbClr val="000000"/>
                </a:solidFill>
                <a:latin typeface="Helvetica" pitchFamily="2" charset="0"/>
                <a:ea typeface="Roboto" panose="02000000000000000000" pitchFamily="2" charset="0"/>
                <a:cs typeface="Calibri" panose="020F0502020204030204" pitchFamily="34" charset="0"/>
              </a:rPr>
              <a:t> </a:t>
            </a:r>
            <a:r>
              <a:rPr lang="it-IT" dirty="0" err="1">
                <a:solidFill>
                  <a:srgbClr val="000000"/>
                </a:solidFill>
                <a:latin typeface="Helvetica" pitchFamily="2" charset="0"/>
                <a:ea typeface="Roboto" panose="02000000000000000000" pitchFamily="2" charset="0"/>
                <a:cs typeface="Calibri" panose="020F0502020204030204" pitchFamily="34" charset="0"/>
              </a:rPr>
              <a:t>toxicity</a:t>
            </a:r>
            <a:endParaRPr lang="it-IT" dirty="0">
              <a:solidFill>
                <a:srgbClr val="000000"/>
              </a:solidFill>
              <a:latin typeface="Helvetica" pitchFamily="2" charset="0"/>
              <a:ea typeface="Roboto" panose="02000000000000000000" pitchFamily="2" charset="0"/>
              <a:cs typeface="Calibri" panose="020F0502020204030204" pitchFamily="34" charset="0"/>
            </a:endParaRPr>
          </a:p>
          <a:p>
            <a:pPr marL="0" indent="0">
              <a:buNone/>
            </a:pPr>
            <a:endParaRPr lang="it-IT" dirty="0">
              <a:solidFill>
                <a:srgbClr val="000000"/>
              </a:solidFill>
              <a:latin typeface="Helvetica" pitchFamily="2" charset="0"/>
              <a:ea typeface="Roboto" panose="02000000000000000000" pitchFamily="2" charset="0"/>
              <a:cs typeface="Calibri" panose="020F0502020204030204" pitchFamily="34" charset="0"/>
            </a:endParaRPr>
          </a:p>
          <a:p>
            <a:pPr marL="0" indent="0">
              <a:buNone/>
            </a:pPr>
            <a:r>
              <a:rPr lang="it-IT" dirty="0" err="1">
                <a:solidFill>
                  <a:srgbClr val="000000"/>
                </a:solidFill>
                <a:latin typeface="Helvetica" pitchFamily="2" charset="0"/>
                <a:ea typeface="Roboto" panose="02000000000000000000" pitchFamily="2" charset="0"/>
                <a:cs typeface="Calibri" panose="020F0502020204030204" pitchFamily="34" charset="0"/>
              </a:rPr>
              <a:t>Improved</a:t>
            </a:r>
            <a:r>
              <a:rPr lang="it-IT" dirty="0">
                <a:solidFill>
                  <a:srgbClr val="000000"/>
                </a:solidFill>
                <a:latin typeface="Helvetica" pitchFamily="2" charset="0"/>
                <a:ea typeface="Roboto" panose="02000000000000000000" pitchFamily="2" charset="0"/>
                <a:cs typeface="Calibri" panose="020F0502020204030204" pitchFamily="34" charset="0"/>
              </a:rPr>
              <a:t> </a:t>
            </a:r>
            <a:r>
              <a:rPr lang="it-IT" dirty="0" err="1">
                <a:solidFill>
                  <a:srgbClr val="000000"/>
                </a:solidFill>
                <a:latin typeface="Helvetica" pitchFamily="2" charset="0"/>
                <a:ea typeface="Roboto" panose="02000000000000000000" pitchFamily="2" charset="0"/>
                <a:cs typeface="Calibri" panose="020F0502020204030204" pitchFamily="34" charset="0"/>
              </a:rPr>
              <a:t>digestibility</a:t>
            </a:r>
            <a:r>
              <a:rPr lang="it-IT" dirty="0">
                <a:solidFill>
                  <a:srgbClr val="000000"/>
                </a:solidFill>
                <a:latin typeface="Helvetica" pitchFamily="2" charset="0"/>
                <a:ea typeface="Roboto" panose="02000000000000000000" pitchFamily="2" charset="0"/>
                <a:cs typeface="Calibri" panose="020F0502020204030204" pitchFamily="34" charset="0"/>
              </a:rPr>
              <a:t>?</a:t>
            </a:r>
          </a:p>
          <a:p>
            <a:pPr marL="0" indent="0">
              <a:buNone/>
            </a:pPr>
            <a:endParaRPr lang="it-IT" dirty="0">
              <a:solidFill>
                <a:srgbClr val="000000"/>
              </a:solidFill>
              <a:latin typeface="Helvetica" pitchFamily="2" charset="0"/>
              <a:ea typeface="Roboto" panose="02000000000000000000" pitchFamily="2" charset="0"/>
              <a:cs typeface="Calibri" panose="020F0502020204030204" pitchFamily="34" charset="0"/>
            </a:endParaRPr>
          </a:p>
          <a:p>
            <a:pPr marL="0" indent="0">
              <a:buNone/>
            </a:pPr>
            <a:r>
              <a:rPr lang="it-IT" dirty="0" err="1">
                <a:solidFill>
                  <a:srgbClr val="000000"/>
                </a:solidFill>
                <a:latin typeface="Helvetica" pitchFamily="2" charset="0"/>
                <a:ea typeface="Roboto" panose="02000000000000000000" pitchFamily="2" charset="0"/>
                <a:cs typeface="Calibri" panose="020F0502020204030204" pitchFamily="34" charset="0"/>
              </a:rPr>
              <a:t>Reduced</a:t>
            </a:r>
            <a:r>
              <a:rPr lang="it-IT" dirty="0">
                <a:solidFill>
                  <a:srgbClr val="000000"/>
                </a:solidFill>
                <a:latin typeface="Helvetica" pitchFamily="2" charset="0"/>
                <a:ea typeface="Roboto" panose="02000000000000000000" pitchFamily="2" charset="0"/>
                <a:cs typeface="Calibri" panose="020F0502020204030204" pitchFamily="34" charset="0"/>
              </a:rPr>
              <a:t> </a:t>
            </a:r>
            <a:r>
              <a:rPr lang="it-IT" dirty="0" err="1">
                <a:solidFill>
                  <a:srgbClr val="000000"/>
                </a:solidFill>
                <a:latin typeface="Helvetica" pitchFamily="2" charset="0"/>
                <a:ea typeface="Roboto" panose="02000000000000000000" pitchFamily="2" charset="0"/>
                <a:cs typeface="Calibri" panose="020F0502020204030204" pitchFamily="34" charset="0"/>
              </a:rPr>
              <a:t>immunogenicity</a:t>
            </a:r>
            <a:r>
              <a:rPr lang="it-IT" dirty="0">
                <a:solidFill>
                  <a:srgbClr val="000000"/>
                </a:solidFill>
                <a:latin typeface="Helvetica" pitchFamily="2" charset="0"/>
                <a:ea typeface="Roboto" panose="02000000000000000000" pitchFamily="2" charset="0"/>
                <a:cs typeface="Calibri" panose="020F0502020204030204" pitchFamily="34" charset="0"/>
              </a:rPr>
              <a:t>?</a:t>
            </a:r>
          </a:p>
          <a:p>
            <a:pPr marL="0" indent="0">
              <a:buNone/>
            </a:pPr>
            <a:r>
              <a:rPr lang="it-IT" dirty="0">
                <a:solidFill>
                  <a:srgbClr val="000000"/>
                </a:solidFill>
                <a:latin typeface="Helvetica" pitchFamily="2" charset="0"/>
                <a:ea typeface="Roboto" panose="02000000000000000000" pitchFamily="2" charset="0"/>
                <a:cs typeface="Calibri" panose="020F0502020204030204" pitchFamily="34" charset="0"/>
              </a:rPr>
              <a:t> Novel </a:t>
            </a:r>
            <a:r>
              <a:rPr lang="it-IT" dirty="0" err="1">
                <a:solidFill>
                  <a:srgbClr val="000000"/>
                </a:solidFill>
                <a:latin typeface="Helvetica" pitchFamily="2" charset="0"/>
                <a:ea typeface="Roboto" panose="02000000000000000000" pitchFamily="2" charset="0"/>
                <a:cs typeface="Calibri" panose="020F0502020204030204" pitchFamily="34" charset="0"/>
              </a:rPr>
              <a:t>protein</a:t>
            </a:r>
            <a:r>
              <a:rPr lang="it-IT" dirty="0">
                <a:solidFill>
                  <a:srgbClr val="000000"/>
                </a:solidFill>
                <a:latin typeface="Helvetica" pitchFamily="2" charset="0"/>
                <a:ea typeface="Roboto" panose="02000000000000000000" pitchFamily="2" charset="0"/>
                <a:cs typeface="Calibri" panose="020F0502020204030204" pitchFamily="34" charset="0"/>
              </a:rPr>
              <a:t> source and low </a:t>
            </a:r>
            <a:r>
              <a:rPr lang="it-IT" dirty="0" err="1">
                <a:solidFill>
                  <a:srgbClr val="000000"/>
                </a:solidFill>
                <a:latin typeface="Helvetica" pitchFamily="2" charset="0"/>
                <a:ea typeface="Roboto" panose="02000000000000000000" pitchFamily="2" charset="0"/>
                <a:cs typeface="Calibri" panose="020F0502020204030204" pitchFamily="34" charset="0"/>
              </a:rPr>
              <a:t>molecular</a:t>
            </a:r>
            <a:r>
              <a:rPr lang="it-IT" dirty="0">
                <a:solidFill>
                  <a:srgbClr val="000000"/>
                </a:solidFill>
                <a:latin typeface="Helvetica" pitchFamily="2" charset="0"/>
                <a:ea typeface="Roboto" panose="02000000000000000000" pitchFamily="2" charset="0"/>
                <a:cs typeface="Calibri" panose="020F0502020204030204" pitchFamily="34" charset="0"/>
              </a:rPr>
              <a:t> weight</a:t>
            </a:r>
          </a:p>
          <a:p>
            <a:pPr marL="0" indent="0">
              <a:buNone/>
            </a:pPr>
            <a:endParaRPr lang="it-IT" dirty="0">
              <a:solidFill>
                <a:srgbClr val="000000"/>
              </a:solidFill>
              <a:latin typeface="Helvetica" pitchFamily="2" charset="0"/>
              <a:ea typeface="Roboto" panose="02000000000000000000" pitchFamily="2" charset="0"/>
              <a:cs typeface="Calibri" panose="020F0502020204030204" pitchFamily="34" charset="0"/>
            </a:endParaRPr>
          </a:p>
          <a:p>
            <a:pPr marL="0" indent="0">
              <a:buNone/>
            </a:pPr>
            <a:r>
              <a:rPr lang="it-IT" dirty="0" err="1">
                <a:solidFill>
                  <a:srgbClr val="000000"/>
                </a:solidFill>
                <a:latin typeface="Helvetica" pitchFamily="2" charset="0"/>
                <a:ea typeface="Roboto" panose="02000000000000000000" pitchFamily="2" charset="0"/>
                <a:cs typeface="Calibri" panose="020F0502020204030204" pitchFamily="34" charset="0"/>
              </a:rPr>
              <a:t>Modulation</a:t>
            </a:r>
            <a:r>
              <a:rPr lang="it-IT" dirty="0">
                <a:solidFill>
                  <a:srgbClr val="000000"/>
                </a:solidFill>
                <a:latin typeface="Helvetica" pitchFamily="2" charset="0"/>
                <a:ea typeface="Roboto" panose="02000000000000000000" pitchFamily="2" charset="0"/>
                <a:cs typeface="Calibri" panose="020F0502020204030204" pitchFamily="34" charset="0"/>
              </a:rPr>
              <a:t> and </a:t>
            </a:r>
            <a:r>
              <a:rPr lang="it-IT" dirty="0" err="1">
                <a:solidFill>
                  <a:srgbClr val="000000"/>
                </a:solidFill>
                <a:latin typeface="Helvetica" pitchFamily="2" charset="0"/>
                <a:ea typeface="Roboto" panose="02000000000000000000" pitchFamily="2" charset="0"/>
                <a:cs typeface="Calibri" panose="020F0502020204030204" pitchFamily="34" charset="0"/>
              </a:rPr>
              <a:t>enhancement</a:t>
            </a:r>
            <a:r>
              <a:rPr lang="it-IT" dirty="0">
                <a:solidFill>
                  <a:srgbClr val="000000"/>
                </a:solidFill>
                <a:latin typeface="Helvetica" pitchFamily="2" charset="0"/>
                <a:ea typeface="Roboto" panose="02000000000000000000" pitchFamily="2" charset="0"/>
                <a:cs typeface="Calibri" panose="020F0502020204030204" pitchFamily="34" charset="0"/>
              </a:rPr>
              <a:t> of the microbiota?</a:t>
            </a:r>
          </a:p>
        </p:txBody>
      </p:sp>
      <p:sp>
        <p:nvSpPr>
          <p:cNvPr id="6" name="Title 1">
            <a:extLst>
              <a:ext uri="{FF2B5EF4-FFF2-40B4-BE49-F238E27FC236}">
                <a16:creationId xmlns:a16="http://schemas.microsoft.com/office/drawing/2014/main" id="{B4AD971B-596F-FD4B-9C83-171DF61AF03B}"/>
              </a:ext>
            </a:extLst>
          </p:cNvPr>
          <p:cNvSpPr>
            <a:spLocks noGrp="1"/>
          </p:cNvSpPr>
          <p:nvPr>
            <p:ph type="title"/>
          </p:nvPr>
        </p:nvSpPr>
        <p:spPr>
          <a:xfrm>
            <a:off x="651975" y="0"/>
            <a:ext cx="8686800" cy="1303325"/>
          </a:xfrm>
          <a:noFill/>
          <a:effectLst/>
        </p:spPr>
        <p:txBody>
          <a:bodyPr>
            <a:normAutofit/>
          </a:bodyPr>
          <a:lstStyle/>
          <a:p>
            <a:r>
              <a:rPr lang="it-IT" sz="3800" b="1">
                <a:solidFill>
                  <a:srgbClr val="0070C0"/>
                </a:solidFill>
                <a:latin typeface="Helvetica" pitchFamily="2" charset="0"/>
                <a:ea typeface="Roboto" panose="02000000000000000000" pitchFamily="2" charset="0"/>
                <a:cs typeface="Roboto" panose="02000000000000000000" pitchFamily="2" charset="0"/>
              </a:rPr>
              <a:t>What’s beyind its efficacy?</a:t>
            </a:r>
            <a:endParaRPr lang="it-IT" sz="3800" b="1" dirty="0">
              <a:solidFill>
                <a:srgbClr val="0070C0"/>
              </a:solidFill>
              <a:latin typeface="Helvetica"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399747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00325" y="157651"/>
            <a:ext cx="10911016" cy="1303325"/>
          </a:xfrm>
          <a:noFill/>
        </p:spPr>
        <p:txBody>
          <a:bodyPr>
            <a:normAutofit/>
          </a:bodyPr>
          <a:lstStyle/>
          <a:p>
            <a:r>
              <a:rPr lang="it-IT" sz="3800" b="1" dirty="0" err="1">
                <a:solidFill>
                  <a:srgbClr val="0070C0"/>
                </a:solidFill>
                <a:latin typeface="Helvetica" pitchFamily="2" charset="0"/>
                <a:ea typeface="Roboto" panose="02000000000000000000" pitchFamily="2" charset="0"/>
                <a:cs typeface="Roboto" panose="02000000000000000000" pitchFamily="2" charset="0"/>
              </a:rPr>
              <a:t>Dietary</a:t>
            </a:r>
            <a:r>
              <a:rPr lang="it-IT" sz="3800" b="1" dirty="0">
                <a:solidFill>
                  <a:srgbClr val="0070C0"/>
                </a:solidFill>
                <a:latin typeface="Helvetica" pitchFamily="2" charset="0"/>
                <a:ea typeface="Roboto" panose="02000000000000000000" pitchFamily="2" charset="0"/>
                <a:cs typeface="Roboto" panose="02000000000000000000" pitchFamily="2" charset="0"/>
              </a:rPr>
              <a:t> history – </a:t>
            </a:r>
            <a:r>
              <a:rPr lang="it-IT" sz="3800" b="1" dirty="0" err="1">
                <a:solidFill>
                  <a:srgbClr val="0070C0"/>
                </a:solidFill>
                <a:latin typeface="Helvetica" pitchFamily="2" charset="0"/>
                <a:ea typeface="Roboto" panose="02000000000000000000" pitchFamily="2" charset="0"/>
                <a:cs typeface="Roboto" panose="02000000000000000000" pitchFamily="2" charset="0"/>
              </a:rPr>
              <a:t>underestimated</a:t>
            </a:r>
            <a:r>
              <a:rPr lang="it-IT" sz="3800" b="1" dirty="0">
                <a:solidFill>
                  <a:srgbClr val="0070C0"/>
                </a:solidFill>
                <a:latin typeface="Helvetica" pitchFamily="2" charset="0"/>
                <a:ea typeface="Roboto" panose="02000000000000000000" pitchFamily="2" charset="0"/>
                <a:cs typeface="Roboto" panose="02000000000000000000" pitchFamily="2" charset="0"/>
              </a:rPr>
              <a:t>!</a:t>
            </a:r>
          </a:p>
        </p:txBody>
      </p:sp>
      <p:sp>
        <p:nvSpPr>
          <p:cNvPr id="5" name="Segnaposto contenuto 2">
            <a:extLst>
              <a:ext uri="{FF2B5EF4-FFF2-40B4-BE49-F238E27FC236}">
                <a16:creationId xmlns:a16="http://schemas.microsoft.com/office/drawing/2014/main" id="{A12AD002-AE85-966A-568D-AF9E8948A3FE}"/>
              </a:ext>
            </a:extLst>
          </p:cNvPr>
          <p:cNvSpPr txBox="1">
            <a:spLocks/>
          </p:cNvSpPr>
          <p:nvPr/>
        </p:nvSpPr>
        <p:spPr>
          <a:xfrm>
            <a:off x="500325" y="1256650"/>
            <a:ext cx="11051183" cy="4772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1pPr>
            <a:lvl2pPr marL="742950" indent="-28575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2pPr>
            <a:lvl3pPr marL="11430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3pPr>
            <a:lvl4pPr marL="16002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4pPr>
            <a:lvl5pPr marL="20574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spcBef>
                <a:spcPts val="0"/>
              </a:spcBef>
              <a:spcAft>
                <a:spcPts val="1800"/>
              </a:spcAft>
              <a:defRPr/>
            </a:pP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Collect</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information on the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current</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and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previous</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diet</a:t>
            </a:r>
            <a:endParaRPr lang="it-IT" sz="2600" dirty="0">
              <a:solidFill>
                <a:sysClr val="windowText" lastClr="000000"/>
              </a:solidFill>
              <a:latin typeface="Helvetica" pitchFamily="2" charset="0"/>
              <a:ea typeface="Roboto" panose="02000000000000000000" pitchFamily="2" charset="0"/>
              <a:cs typeface="Roboto" panose="02000000000000000000" pitchFamily="2" charset="0"/>
            </a:endParaRPr>
          </a:p>
          <a:p>
            <a:pPr marL="0" lvl="0" indent="0">
              <a:lnSpc>
                <a:spcPct val="150000"/>
              </a:lnSpc>
              <a:spcBef>
                <a:spcPts val="0"/>
              </a:spcBef>
              <a:spcAft>
                <a:spcPts val="1800"/>
              </a:spcAft>
              <a:defRPr/>
            </a:pP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Identify</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associations</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between</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diets</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and clinical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signs</a:t>
            </a:r>
            <a:endParaRPr lang="it-IT" sz="2600" dirty="0">
              <a:solidFill>
                <a:sysClr val="windowText" lastClr="000000"/>
              </a:solidFill>
              <a:latin typeface="Helvetica" pitchFamily="2" charset="0"/>
              <a:ea typeface="Roboto" panose="02000000000000000000" pitchFamily="2" charset="0"/>
              <a:cs typeface="Roboto" panose="02000000000000000000" pitchFamily="2" charset="0"/>
            </a:endParaRPr>
          </a:p>
          <a:p>
            <a:pPr marL="0" lvl="0" indent="0">
              <a:lnSpc>
                <a:spcPct val="150000"/>
              </a:lnSpc>
              <a:spcBef>
                <a:spcPts val="0"/>
              </a:spcBef>
              <a:spcAft>
                <a:spcPts val="1800"/>
              </a:spcAft>
              <a:defRPr/>
            </a:pP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Ensure</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the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adequacy</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of the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dietary</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trial</a:t>
            </a:r>
          </a:p>
          <a:p>
            <a:pPr marL="0" lvl="0" indent="0">
              <a:lnSpc>
                <a:spcPct val="150000"/>
              </a:lnSpc>
              <a:spcBef>
                <a:spcPts val="0"/>
              </a:spcBef>
              <a:spcAft>
                <a:spcPts val="1800"/>
              </a:spcAft>
              <a:defRPr/>
            </a:pP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Gather information on snacks,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treats</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and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table</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scraps</a:t>
            </a:r>
            <a:endParaRPr lang="it-IT" sz="2600" dirty="0">
              <a:solidFill>
                <a:sysClr val="windowText" lastClr="000000"/>
              </a:solidFill>
              <a:latin typeface="Helvetica" pitchFamily="2" charset="0"/>
              <a:ea typeface="Roboto" panose="02000000000000000000" pitchFamily="2" charset="0"/>
              <a:cs typeface="Roboto" panose="02000000000000000000" pitchFamily="2" charset="0"/>
            </a:endParaRPr>
          </a:p>
          <a:p>
            <a:pPr marL="0" lvl="0" indent="0">
              <a:lnSpc>
                <a:spcPct val="150000"/>
              </a:lnSpc>
              <a:spcBef>
                <a:spcPts val="0"/>
              </a:spcBef>
              <a:spcAft>
                <a:spcPts val="1800"/>
              </a:spcAft>
              <a:defRPr/>
            </a:pP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Assess</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the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quantity</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and </a:t>
            </a:r>
            <a:r>
              <a:rPr lang="it-IT" sz="2600" dirty="0" err="1">
                <a:solidFill>
                  <a:sysClr val="windowText" lastClr="000000"/>
                </a:solidFill>
                <a:latin typeface="Helvetica" pitchFamily="2" charset="0"/>
                <a:ea typeface="Roboto" panose="02000000000000000000" pitchFamily="2" charset="0"/>
                <a:cs typeface="Roboto" panose="02000000000000000000" pitchFamily="2" charset="0"/>
              </a:rPr>
              <a:t>feeding</a:t>
            </a:r>
            <a:r>
              <a:rPr lang="it-IT" sz="2600" dirty="0">
                <a:solidFill>
                  <a:sysClr val="windowText" lastClr="000000"/>
                </a:solidFill>
                <a:latin typeface="Helvetica" pitchFamily="2" charset="0"/>
                <a:ea typeface="Roboto" panose="02000000000000000000" pitchFamily="2" charset="0"/>
                <a:cs typeface="Roboto" panose="02000000000000000000" pitchFamily="2" charset="0"/>
              </a:rPr>
              <a:t> pattern
</a:t>
            </a:r>
            <a:r>
              <a:rPr kumimoji="0" lang="it-IT" sz="3000" b="0" i="0" u="none" strike="noStrike" kern="1200" cap="none" spc="0" normalizeH="0" baseline="0" noProof="0" dirty="0">
                <a:ln>
                  <a:noFill/>
                </a:ln>
                <a:solidFill>
                  <a:sysClr val="windowText" lastClr="000000"/>
                </a:solidFill>
                <a:effectLst/>
                <a:uLnTx/>
                <a:uFillTx/>
                <a:latin typeface="Garamond" pitchFamily="18" charset="0"/>
                <a:ea typeface="+mn-ea"/>
                <a:cs typeface="+mn-cs"/>
              </a:rPr>
              <a:t>
</a:t>
            </a:r>
          </a:p>
        </p:txBody>
      </p:sp>
      <p:pic>
        <p:nvPicPr>
          <p:cNvPr id="3" name="Picture 2" descr="A logo for a company&#10;&#10;Description automatically generated">
            <a:extLst>
              <a:ext uri="{FF2B5EF4-FFF2-40B4-BE49-F238E27FC236}">
                <a16:creationId xmlns:a16="http://schemas.microsoft.com/office/drawing/2014/main" id="{9F5156F7-D0A3-51B7-AD7D-3BF9B8BDB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9587" y="4804483"/>
            <a:ext cx="4452413" cy="1895866"/>
          </a:xfrm>
          <a:prstGeom prst="rect">
            <a:avLst/>
          </a:prstGeom>
        </p:spPr>
      </p:pic>
    </p:spTree>
    <p:extLst>
      <p:ext uri="{BB962C8B-B14F-4D97-AF65-F5344CB8AC3E}">
        <p14:creationId xmlns:p14="http://schemas.microsoft.com/office/powerpoint/2010/main" val="2810007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48B0E0-D900-41F1-81F3-B3B5F8B39E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4000" y="20529"/>
            <a:ext cx="3851031" cy="6858000"/>
          </a:xfrm>
          <a:prstGeom prst="rect">
            <a:avLst/>
          </a:prstGeom>
        </p:spPr>
      </p:pic>
      <p:pic>
        <p:nvPicPr>
          <p:cNvPr id="7" name="Picture 6">
            <a:extLst>
              <a:ext uri="{FF2B5EF4-FFF2-40B4-BE49-F238E27FC236}">
                <a16:creationId xmlns:a16="http://schemas.microsoft.com/office/drawing/2014/main" id="{65538BB5-DA5E-4307-9A25-002DC7DA9F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529"/>
            <a:ext cx="3851031" cy="6858000"/>
          </a:xfrm>
          <a:prstGeom prst="rect">
            <a:avLst/>
          </a:prstGeom>
        </p:spPr>
      </p:pic>
      <p:pic>
        <p:nvPicPr>
          <p:cNvPr id="9" name="Picture 8">
            <a:extLst>
              <a:ext uri="{FF2B5EF4-FFF2-40B4-BE49-F238E27FC236}">
                <a16:creationId xmlns:a16="http://schemas.microsoft.com/office/drawing/2014/main" id="{792C33CE-5020-4EF3-89D1-7C7C62ADAD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8001" y="20529"/>
            <a:ext cx="3851031" cy="6858000"/>
          </a:xfrm>
          <a:prstGeom prst="rect">
            <a:avLst/>
          </a:prstGeom>
        </p:spPr>
      </p:pic>
    </p:spTree>
    <p:extLst>
      <p:ext uri="{BB962C8B-B14F-4D97-AF65-F5344CB8AC3E}">
        <p14:creationId xmlns:p14="http://schemas.microsoft.com/office/powerpoint/2010/main" val="1722719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9F0D5AE-A6E8-6A9A-B6DD-7B79C169B446}"/>
              </a:ext>
            </a:extLst>
          </p:cNvPr>
          <p:cNvSpPr txBox="1"/>
          <p:nvPr/>
        </p:nvSpPr>
        <p:spPr>
          <a:xfrm>
            <a:off x="11343503" y="4090086"/>
            <a:ext cx="654908" cy="74140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Immagine 5">
            <a:extLst>
              <a:ext uri="{FF2B5EF4-FFF2-40B4-BE49-F238E27FC236}">
                <a16:creationId xmlns:a16="http://schemas.microsoft.com/office/drawing/2014/main" id="{C9099D32-C1FA-2620-6984-CB786313EA65}"/>
              </a:ext>
            </a:extLst>
          </p:cNvPr>
          <p:cNvPicPr>
            <a:picLocks noChangeAspect="1"/>
          </p:cNvPicPr>
          <p:nvPr/>
        </p:nvPicPr>
        <p:blipFill>
          <a:blip r:embed="rId3"/>
          <a:stretch>
            <a:fillRect/>
          </a:stretch>
        </p:blipFill>
        <p:spPr>
          <a:xfrm>
            <a:off x="7848503" y="1895939"/>
            <a:ext cx="4343497" cy="3257623"/>
          </a:xfrm>
          <a:prstGeom prst="rect">
            <a:avLst/>
          </a:prstGeom>
          <a:ln w="25400">
            <a:solidFill>
              <a:schemeClr val="bg1"/>
            </a:solidFill>
          </a:ln>
          <a:effectLst/>
        </p:spPr>
      </p:pic>
      <p:pic>
        <p:nvPicPr>
          <p:cNvPr id="2" name="Immagine 3">
            <a:extLst>
              <a:ext uri="{FF2B5EF4-FFF2-40B4-BE49-F238E27FC236}">
                <a16:creationId xmlns:a16="http://schemas.microsoft.com/office/drawing/2014/main" id="{348AC1F9-1A37-867E-326C-9ADA02F90A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589" y="1904626"/>
            <a:ext cx="4343497" cy="3248936"/>
          </a:xfrm>
          <a:prstGeom prst="rect">
            <a:avLst/>
          </a:prstGeom>
          <a:ln w="25400">
            <a:solidFill>
              <a:schemeClr val="bg1"/>
            </a:solidFill>
          </a:ln>
          <a:effectLst/>
        </p:spPr>
      </p:pic>
      <p:pic>
        <p:nvPicPr>
          <p:cNvPr id="5" name="Picture 4">
            <a:extLst>
              <a:ext uri="{FF2B5EF4-FFF2-40B4-BE49-F238E27FC236}">
                <a16:creationId xmlns:a16="http://schemas.microsoft.com/office/drawing/2014/main" id="{77E8B8D8-8A44-77BD-9073-F86F2D491A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3045" y="1937718"/>
            <a:ext cx="3179498" cy="3174063"/>
          </a:xfrm>
          <a:prstGeom prst="rect">
            <a:avLst/>
          </a:prstGeom>
        </p:spPr>
      </p:pic>
    </p:spTree>
    <p:extLst>
      <p:ext uri="{BB962C8B-B14F-4D97-AF65-F5344CB8AC3E}">
        <p14:creationId xmlns:p14="http://schemas.microsoft.com/office/powerpoint/2010/main" val="163616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40492" y="372787"/>
            <a:ext cx="10911016" cy="1303325"/>
          </a:xfrm>
          <a:noFill/>
        </p:spPr>
        <p:txBody>
          <a:bodyPr anchor="t">
            <a:normAutofit/>
          </a:bodyPr>
          <a:lstStyle/>
          <a:p>
            <a:r>
              <a:rPr lang="it-IT" sz="4000" b="1" dirty="0">
                <a:solidFill>
                  <a:srgbClr val="0070C0"/>
                </a:solidFill>
                <a:latin typeface="Helvetica" pitchFamily="2" charset="0"/>
                <a:ea typeface="Roboto" panose="02000000000000000000" pitchFamily="2" charset="0"/>
                <a:cs typeface="Roboto" panose="02000000000000000000" pitchFamily="2" charset="0"/>
              </a:rPr>
              <a:t>Fiber</a:t>
            </a:r>
          </a:p>
        </p:txBody>
      </p:sp>
      <p:sp>
        <p:nvSpPr>
          <p:cNvPr id="5" name="Segnaposto contenuto 2">
            <a:extLst>
              <a:ext uri="{FF2B5EF4-FFF2-40B4-BE49-F238E27FC236}">
                <a16:creationId xmlns:a16="http://schemas.microsoft.com/office/drawing/2014/main" id="{A12AD002-AE85-966A-568D-AF9E8948A3FE}"/>
              </a:ext>
            </a:extLst>
          </p:cNvPr>
          <p:cNvSpPr txBox="1">
            <a:spLocks/>
          </p:cNvSpPr>
          <p:nvPr/>
        </p:nvSpPr>
        <p:spPr>
          <a:xfrm>
            <a:off x="640492" y="1024449"/>
            <a:ext cx="9811447" cy="48988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1pPr>
            <a:lvl2pPr marL="742950" indent="-28575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2pPr>
            <a:lvl3pPr marL="11430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3pPr>
            <a:lvl4pPr marL="16002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4pPr>
            <a:lvl5pPr marL="2057400" indent="-228600" algn="l" defTabSz="914400" rtl="0" eaLnBrk="1" latinLnBrk="0" hangingPunct="1">
              <a:spcBef>
                <a:spcPct val="20000"/>
              </a:spcBef>
              <a:buFont typeface="Arial" pitchFamily="34" charset="0"/>
              <a:buNone/>
              <a:defRPr sz="1400" kern="1200">
                <a:solidFill>
                  <a:schemeClr val="tx1"/>
                </a:solidFill>
                <a:latin typeface="Garamond"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Non-</a:t>
            </a:r>
            <a:r>
              <a:rPr kumimoji="0" lang="it-IT" sz="2800" b="1"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digestible</a:t>
            </a:r>
            <a:r>
              <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t>
            </a:r>
            <a:r>
              <a:rPr kumimoji="0" lang="it-IT" sz="2800" b="1"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complex</a:t>
            </a:r>
            <a:r>
              <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t>
            </a:r>
            <a:r>
              <a:rPr kumimoji="0" lang="it-IT" sz="2800" b="1"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carbohydrates</a:t>
            </a:r>
            <a:r>
              <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of </a:t>
            </a:r>
            <a:r>
              <a:rPr kumimoji="0" lang="it-IT" sz="2800" b="1"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plant</a:t>
            </a:r>
            <a:r>
              <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t>
            </a:r>
            <a:r>
              <a:rPr kumimoji="0" lang="it-IT" sz="2800" b="1"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origin</a:t>
            </a:r>
            <a:endParaRPr kumimoji="0" lang="it-IT" sz="2800" b="1"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Energy source for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colonocytes</a:t>
            </a:r>
            <a:endPar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Immunomodulation</a:t>
            </a:r>
            <a:endPar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Effect</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on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stool</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hydration</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viscosity</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and volume</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Effect</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on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motility</a:t>
            </a:r>
            <a:endPar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Modulation</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of microbiota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composition</a:t>
            </a:r>
            <a:r>
              <a:rPr kumimoji="0" lang="it-IT" sz="2800" i="0" u="none" strike="noStrike" kern="1200" cap="none" spc="0" normalizeH="0" baseline="0" noProof="0" dirty="0">
                <a:ln>
                  <a:noFill/>
                </a:ln>
                <a:solidFill>
                  <a:prstClr val="black"/>
                </a:solidFill>
                <a:effectLst/>
                <a:uLnTx/>
                <a:uFillTx/>
                <a:latin typeface="Helvetica" pitchFamily="2" charset="0"/>
                <a:ea typeface="Roboto" panose="02000000000000000000" pitchFamily="2" charset="0"/>
                <a:cs typeface="Roboto" panose="02000000000000000000" pitchFamily="2" charset="0"/>
              </a:rPr>
              <a:t> and </a:t>
            </a:r>
            <a:r>
              <a:rPr kumimoji="0" lang="it-IT" sz="2800" i="0" u="none" strike="noStrike" kern="1200" cap="none" spc="0" normalizeH="0" baseline="0" noProof="0" dirty="0" err="1">
                <a:ln>
                  <a:noFill/>
                </a:ln>
                <a:solidFill>
                  <a:prstClr val="black"/>
                </a:solidFill>
                <a:effectLst/>
                <a:uLnTx/>
                <a:uFillTx/>
                <a:latin typeface="Helvetica" pitchFamily="2" charset="0"/>
                <a:ea typeface="Roboto" panose="02000000000000000000" pitchFamily="2" charset="0"/>
                <a:cs typeface="Roboto" panose="02000000000000000000" pitchFamily="2" charset="0"/>
              </a:rPr>
              <a:t>function</a:t>
            </a:r>
            <a:r>
              <a:rPr kumimoji="0" lang="it-IT" sz="3000" b="0" i="0" u="none" strike="noStrike" kern="1200" cap="none" spc="0" normalizeH="0" baseline="0" noProof="0" dirty="0">
                <a:ln>
                  <a:noFill/>
                </a:ln>
                <a:solidFill>
                  <a:sysClr val="windowText" lastClr="000000"/>
                </a:solidFill>
                <a:effectLst/>
                <a:uLnTx/>
                <a:uFillTx/>
                <a:latin typeface="Garamond" pitchFamily="18" charset="0"/>
                <a:ea typeface="+mn-ea"/>
                <a:cs typeface="+mn-cs"/>
              </a:rPr>
              <a:t>
</a:t>
            </a:r>
          </a:p>
        </p:txBody>
      </p:sp>
      <p:pic>
        <p:nvPicPr>
          <p:cNvPr id="4" name="Picture 3" descr="A table full of food&#10;&#10;Description automatically generated with low confidence">
            <a:extLst>
              <a:ext uri="{FF2B5EF4-FFF2-40B4-BE49-F238E27FC236}">
                <a16:creationId xmlns:a16="http://schemas.microsoft.com/office/drawing/2014/main" id="{E54EDEC6-98A9-4C8B-35A0-437D30911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9005" y="3098663"/>
            <a:ext cx="3065867" cy="2589745"/>
          </a:xfrm>
          <a:prstGeom prst="rect">
            <a:avLst/>
          </a:prstGeom>
        </p:spPr>
      </p:pic>
    </p:spTree>
    <p:extLst>
      <p:ext uri="{BB962C8B-B14F-4D97-AF65-F5344CB8AC3E}">
        <p14:creationId xmlns:p14="http://schemas.microsoft.com/office/powerpoint/2010/main" val="1178620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fermented fiber&#10;&#10;Description automatically generated">
            <a:extLst>
              <a:ext uri="{FF2B5EF4-FFF2-40B4-BE49-F238E27FC236}">
                <a16:creationId xmlns:a16="http://schemas.microsoft.com/office/drawing/2014/main" id="{2817F0C1-0389-C5C9-F885-9259A06B1A00}"/>
              </a:ext>
            </a:extLst>
          </p:cNvPr>
          <p:cNvPicPr>
            <a:picLocks noChangeAspect="1"/>
          </p:cNvPicPr>
          <p:nvPr/>
        </p:nvPicPr>
        <p:blipFill>
          <a:blip r:embed="rId2"/>
          <a:stretch>
            <a:fillRect/>
          </a:stretch>
        </p:blipFill>
        <p:spPr>
          <a:xfrm>
            <a:off x="2483896" y="3173848"/>
            <a:ext cx="9708103" cy="3628570"/>
          </a:xfrm>
          <a:prstGeom prst="rect">
            <a:avLst/>
          </a:prstGeom>
        </p:spPr>
      </p:pic>
      <p:pic>
        <p:nvPicPr>
          <p:cNvPr id="4" name="Picture 3">
            <a:extLst>
              <a:ext uri="{FF2B5EF4-FFF2-40B4-BE49-F238E27FC236}">
                <a16:creationId xmlns:a16="http://schemas.microsoft.com/office/drawing/2014/main" id="{A57579ED-3959-4F97-A7A3-89B41C4BD678}"/>
              </a:ext>
            </a:extLst>
          </p:cNvPr>
          <p:cNvPicPr>
            <a:picLocks noChangeAspect="1"/>
          </p:cNvPicPr>
          <p:nvPr/>
        </p:nvPicPr>
        <p:blipFill rotWithShape="1">
          <a:blip r:embed="rId3"/>
          <a:srcRect r="727" b="10216"/>
          <a:stretch>
            <a:fillRect/>
          </a:stretch>
        </p:blipFill>
        <p:spPr>
          <a:xfrm>
            <a:off x="1" y="130629"/>
            <a:ext cx="6916498" cy="3485407"/>
          </a:xfrm>
          <a:prstGeom prst="rect">
            <a:avLst/>
          </a:prstGeom>
        </p:spPr>
      </p:pic>
    </p:spTree>
    <p:extLst>
      <p:ext uri="{BB962C8B-B14F-4D97-AF65-F5344CB8AC3E}">
        <p14:creationId xmlns:p14="http://schemas.microsoft.com/office/powerpoint/2010/main" val="1306676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575018C2-84FD-B94D-A3E1-7199FECFCFA3}"/>
              </a:ext>
            </a:extLst>
          </p:cNvPr>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1665393" y="1219183"/>
            <a:ext cx="8861213" cy="4350344"/>
          </a:xfrm>
          <a:prstGeom prst="rect">
            <a:avLst/>
          </a:prstGeom>
        </p:spPr>
      </p:pic>
      <p:sp>
        <p:nvSpPr>
          <p:cNvPr id="2" name="TextBox 1">
            <a:extLst>
              <a:ext uri="{FF2B5EF4-FFF2-40B4-BE49-F238E27FC236}">
                <a16:creationId xmlns:a16="http://schemas.microsoft.com/office/drawing/2014/main" id="{F2857A35-EC2D-1E46-9DC8-2548D6D537A2}"/>
              </a:ext>
            </a:extLst>
          </p:cNvPr>
          <p:cNvSpPr txBox="1"/>
          <p:nvPr/>
        </p:nvSpPr>
        <p:spPr>
          <a:xfrm>
            <a:off x="2119745" y="1676400"/>
            <a:ext cx="6553200" cy="1163782"/>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05AD4B08-C0D9-A445-81AE-401122259F5A}"/>
              </a:ext>
            </a:extLst>
          </p:cNvPr>
          <p:cNvSpPr txBox="1"/>
          <p:nvPr/>
        </p:nvSpPr>
        <p:spPr>
          <a:xfrm>
            <a:off x="3851564" y="1219183"/>
            <a:ext cx="4419600" cy="595762"/>
          </a:xfrm>
          <a:prstGeom prst="rect">
            <a:avLst/>
          </a:prstGeom>
          <a:ln w="57150">
            <a:solidFill>
              <a:srgbClr val="FF0000"/>
            </a:solid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5DA8B3F-00E8-9C4F-8265-6C5D52C276F3}"/>
              </a:ext>
            </a:extLst>
          </p:cNvPr>
          <p:cNvSpPr txBox="1"/>
          <p:nvPr/>
        </p:nvSpPr>
        <p:spPr>
          <a:xfrm>
            <a:off x="2784764" y="3386343"/>
            <a:ext cx="1066800" cy="369332"/>
          </a:xfrm>
          <a:prstGeom prst="rect">
            <a:avLst/>
          </a:prstGeom>
          <a:solidFill>
            <a:schemeClr val="bg1"/>
          </a:solidFill>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rPr>
              <a:t>Intestinal</a:t>
            </a:r>
          </a:p>
        </p:txBody>
      </p:sp>
      <p:sp>
        <p:nvSpPr>
          <p:cNvPr id="7" name="TextBox 6">
            <a:extLst>
              <a:ext uri="{FF2B5EF4-FFF2-40B4-BE49-F238E27FC236}">
                <a16:creationId xmlns:a16="http://schemas.microsoft.com/office/drawing/2014/main" id="{934B5A5F-154C-2540-A079-F5FD8EA0AEF5}"/>
              </a:ext>
            </a:extLst>
          </p:cNvPr>
          <p:cNvSpPr txBox="1"/>
          <p:nvPr/>
        </p:nvSpPr>
        <p:spPr>
          <a:xfrm>
            <a:off x="5396345" y="2743930"/>
            <a:ext cx="1814946" cy="369332"/>
          </a:xfrm>
          <a:prstGeom prst="rect">
            <a:avLst/>
          </a:prstGeom>
          <a:solidFill>
            <a:schemeClr val="bg1"/>
          </a:solidFill>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rPr>
              <a:t>Monoproteiche</a:t>
            </a:r>
          </a:p>
        </p:txBody>
      </p:sp>
      <p:sp>
        <p:nvSpPr>
          <p:cNvPr id="8" name="TextBox 7">
            <a:extLst>
              <a:ext uri="{FF2B5EF4-FFF2-40B4-BE49-F238E27FC236}">
                <a16:creationId xmlns:a16="http://schemas.microsoft.com/office/drawing/2014/main" id="{8F8B9F95-970D-FE4B-B124-5662DEC7A382}"/>
              </a:ext>
            </a:extLst>
          </p:cNvPr>
          <p:cNvSpPr txBox="1"/>
          <p:nvPr/>
        </p:nvSpPr>
        <p:spPr>
          <a:xfrm>
            <a:off x="7476259" y="3648487"/>
            <a:ext cx="1589809" cy="369332"/>
          </a:xfrm>
          <a:prstGeom prst="rect">
            <a:avLst/>
          </a:prstGeom>
          <a:solidFill>
            <a:schemeClr val="bg1"/>
          </a:solidFill>
        </p:spPr>
        <p:txBody>
          <a:bodyPr vert="horz" wrap="square" lIns="91440" tIns="45720" rIns="91440" bIns="45720"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rPr>
              <a:t>Idrolisate</a:t>
            </a:r>
          </a:p>
        </p:txBody>
      </p:sp>
      <p:sp>
        <p:nvSpPr>
          <p:cNvPr id="11" name="Title 4">
            <a:extLst>
              <a:ext uri="{FF2B5EF4-FFF2-40B4-BE49-F238E27FC236}">
                <a16:creationId xmlns:a16="http://schemas.microsoft.com/office/drawing/2014/main" id="{05A4AAD3-20B0-E06A-565C-54889F4852E6}"/>
              </a:ext>
            </a:extLst>
          </p:cNvPr>
          <p:cNvSpPr txBox="1">
            <a:spLocks/>
          </p:cNvSpPr>
          <p:nvPr/>
        </p:nvSpPr>
        <p:spPr>
          <a:xfrm>
            <a:off x="507538" y="274406"/>
            <a:ext cx="8542037"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3600" b="1">
                <a:solidFill>
                  <a:srgbClr val="0084CC"/>
                </a:solidFill>
                <a:latin typeface="Helvetica" pitchFamily="2" charset="0"/>
              </a:rPr>
              <a:t>TDF – comparison of different diets</a:t>
            </a:r>
            <a:endParaRPr lang="en-SE" sz="3600" b="1">
              <a:solidFill>
                <a:srgbClr val="0084CC"/>
              </a:solidFill>
              <a:latin typeface="Helvetica" pitchFamily="2" charset="0"/>
            </a:endParaRPr>
          </a:p>
        </p:txBody>
      </p:sp>
    </p:spTree>
    <p:extLst>
      <p:ext uri="{BB962C8B-B14F-4D97-AF65-F5344CB8AC3E}">
        <p14:creationId xmlns:p14="http://schemas.microsoft.com/office/powerpoint/2010/main" val="2896947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576650" y="316708"/>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pPr lvl="0">
              <a:defRPr/>
            </a:pPr>
            <a:r>
              <a:rPr lang="it-IT" sz="4000" b="1" dirty="0"/>
              <a:t>Gut Microbiota</a:t>
            </a:r>
            <a:endParaRPr kumimoji="0" lang="it-IT" sz="4000" b="1" i="0" u="none" strike="noStrike" kern="1200" cap="none" spc="0" normalizeH="0" baseline="0" noProof="0" dirty="0">
              <a:ln>
                <a:noFill/>
              </a:ln>
              <a:solidFill>
                <a:srgbClr val="0070C0"/>
              </a:solidFill>
              <a:effectLst/>
              <a:uLnTx/>
              <a:uFillTx/>
              <a:latin typeface="Helvetica LT Std" panose="020B0504020202020204"/>
              <a:ea typeface="+mj-ea"/>
              <a:cs typeface="+mj-cs"/>
            </a:endParaRPr>
          </a:p>
        </p:txBody>
      </p:sp>
      <p:sp>
        <p:nvSpPr>
          <p:cNvPr id="5" name="Segnaposto testo 1">
            <a:extLst>
              <a:ext uri="{FF2B5EF4-FFF2-40B4-BE49-F238E27FC236}">
                <a16:creationId xmlns:a16="http://schemas.microsoft.com/office/drawing/2014/main" id="{2C03422D-2F93-2593-7C0E-270951BBFC29}"/>
              </a:ext>
            </a:extLst>
          </p:cNvPr>
          <p:cNvSpPr txBox="1">
            <a:spLocks/>
          </p:cNvSpPr>
          <p:nvPr/>
        </p:nvSpPr>
        <p:spPr>
          <a:xfrm>
            <a:off x="576650" y="1373952"/>
            <a:ext cx="5844250" cy="4273654"/>
          </a:xfrm>
          <a:prstGeom prst="rect">
            <a:avLst/>
          </a:prstGeom>
        </p:spPr>
        <p:txBody>
          <a:bodyPr>
            <a:noAutofit/>
          </a:bodyPr>
          <a:lstStyle>
            <a:lvl1pPr marL="457200" indent="-457200" algn="l" defTabSz="914400" rtl="0" eaLnBrk="1" latinLnBrk="0" hangingPunct="1">
              <a:lnSpc>
                <a:spcPct val="90000"/>
              </a:lnSpc>
              <a:spcBef>
                <a:spcPts val="1000"/>
              </a:spcBef>
              <a:buClr>
                <a:srgbClr val="0070C0"/>
              </a:buClr>
              <a:buFont typeface="Arial" panose="020B0604020202020204" pitchFamily="34" charset="0"/>
              <a:buChar char="•"/>
              <a:defRPr sz="2800" kern="1200">
                <a:solidFill>
                  <a:schemeClr val="tx1"/>
                </a:solidFill>
                <a:latin typeface="Helvetica LT Std" panose="020B0504020202020204"/>
                <a:ea typeface="+mn-ea"/>
                <a:cs typeface="+mn-cs"/>
              </a:defRPr>
            </a:lvl1pPr>
            <a:lvl2pPr marL="800100" indent="-342900" algn="l" defTabSz="914400" rtl="0" eaLnBrk="1" latinLnBrk="0" hangingPunct="1">
              <a:lnSpc>
                <a:spcPct val="90000"/>
              </a:lnSpc>
              <a:spcBef>
                <a:spcPts val="500"/>
              </a:spcBef>
              <a:buClr>
                <a:srgbClr val="0070C0"/>
              </a:buClr>
              <a:buFont typeface="Arial" panose="020B0604020202020204" pitchFamily="34" charset="0"/>
              <a:buChar char="•"/>
              <a:defRPr sz="2400" kern="1200">
                <a:solidFill>
                  <a:schemeClr val="tx1"/>
                </a:solidFill>
                <a:latin typeface="Helvetica LT Std" panose="020B0504020202020204"/>
                <a:ea typeface="+mn-ea"/>
                <a:cs typeface="+mn-cs"/>
              </a:defRPr>
            </a:lvl2pPr>
            <a:lvl3pPr marL="1257300" indent="-342900" algn="l" defTabSz="914400" rtl="0" eaLnBrk="1" latinLnBrk="0" hangingPunct="1">
              <a:lnSpc>
                <a:spcPct val="90000"/>
              </a:lnSpc>
              <a:spcBef>
                <a:spcPts val="500"/>
              </a:spcBef>
              <a:buClr>
                <a:srgbClr val="0070C0"/>
              </a:buClr>
              <a:buFont typeface="Arial" panose="020B0604020202020204" pitchFamily="34" charset="0"/>
              <a:buChar char="•"/>
              <a:defRPr sz="2000" kern="1200">
                <a:solidFill>
                  <a:schemeClr val="tx1"/>
                </a:solidFill>
                <a:latin typeface="Helvetica LT Std" panose="020B0504020202020204"/>
                <a:ea typeface="+mn-ea"/>
                <a:cs typeface="+mn-cs"/>
              </a:defRPr>
            </a:lvl3pPr>
            <a:lvl4pPr marL="16573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4pPr>
            <a:lvl5pPr marL="21145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C" sz="2400" dirty="0"/>
              <a:t>Stimulates the growth, function, and integrity of the intestinal epithelium from the earliest years of life</a:t>
            </a:r>
          </a:p>
          <a:p>
            <a:endParaRPr lang="it-IC" sz="2400" dirty="0"/>
          </a:p>
          <a:p>
            <a:r>
              <a:rPr lang="it-IC" sz="2400" dirty="0"/>
              <a:t>Modulates the activation and function of innate and adaptive immunity</a:t>
            </a:r>
          </a:p>
          <a:p>
            <a:endParaRPr lang="it-IC" sz="2400" dirty="0"/>
          </a:p>
          <a:p>
            <a:r>
              <a:rPr lang="it-IC" sz="2400" dirty="0"/>
              <a:t>Establishes oral immune tolerance towards luminal antigens</a:t>
            </a:r>
          </a:p>
          <a:p>
            <a:endParaRPr lang="it-IC" sz="2400" dirty="0"/>
          </a:p>
          <a:p>
            <a:r>
              <a:rPr lang="it-IC" sz="2400" dirty="0"/>
              <a:t>Prevents inappropriate immune responses and chronic inflammation</a:t>
            </a:r>
          </a:p>
        </p:txBody>
      </p:sp>
      <p:pic>
        <p:nvPicPr>
          <p:cNvPr id="7" name="Picture 6" descr="A close-up of a microbiota&#10;&#10;Description automatically generated">
            <a:extLst>
              <a:ext uri="{FF2B5EF4-FFF2-40B4-BE49-F238E27FC236}">
                <a16:creationId xmlns:a16="http://schemas.microsoft.com/office/drawing/2014/main" id="{1B5D73BC-C625-8B08-E0E0-E1BB87022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9350" y="1054303"/>
            <a:ext cx="4686872" cy="4647733"/>
          </a:xfrm>
          <a:prstGeom prst="rect">
            <a:avLst/>
          </a:prstGeom>
        </p:spPr>
      </p:pic>
    </p:spTree>
    <p:extLst>
      <p:ext uri="{BB962C8B-B14F-4D97-AF65-F5344CB8AC3E}">
        <p14:creationId xmlns:p14="http://schemas.microsoft.com/office/powerpoint/2010/main" val="1495906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66E7EA-A31B-4FEE-A837-222C55D3C781}"/>
              </a:ext>
            </a:extLst>
          </p:cNvPr>
          <p:cNvSpPr>
            <a:spLocks noGrp="1"/>
          </p:cNvSpPr>
          <p:nvPr>
            <p:ph type="title"/>
          </p:nvPr>
        </p:nvSpPr>
        <p:spPr>
          <a:xfrm>
            <a:off x="576943" y="235486"/>
            <a:ext cx="10515600" cy="1325563"/>
          </a:xfrm>
        </p:spPr>
        <p:txBody>
          <a:bodyPr/>
          <a:lstStyle/>
          <a:p>
            <a:r>
              <a:rPr lang="it-IT" sz="4000" b="1" dirty="0">
                <a:solidFill>
                  <a:srgbClr val="0070C0"/>
                </a:solidFill>
                <a:latin typeface="Helvetica" pitchFamily="2" charset="0"/>
              </a:rPr>
              <a:t>Dorian (Deep blue eyes)</a:t>
            </a:r>
            <a:endParaRPr lang="x-none" sz="4000" b="1" dirty="0">
              <a:solidFill>
                <a:srgbClr val="0070C0"/>
              </a:solidFill>
              <a:latin typeface="Helvetica" pitchFamily="2" charset="0"/>
            </a:endParaRPr>
          </a:p>
        </p:txBody>
      </p:sp>
      <p:sp>
        <p:nvSpPr>
          <p:cNvPr id="2" name="Content Placeholder 2">
            <a:extLst>
              <a:ext uri="{FF2B5EF4-FFF2-40B4-BE49-F238E27FC236}">
                <a16:creationId xmlns:a16="http://schemas.microsoft.com/office/drawing/2014/main" id="{CB18800E-1459-C0C0-1A84-169D56320A96}"/>
              </a:ext>
            </a:extLst>
          </p:cNvPr>
          <p:cNvSpPr txBox="1">
            <a:spLocks/>
          </p:cNvSpPr>
          <p:nvPr/>
        </p:nvSpPr>
        <p:spPr>
          <a:xfrm>
            <a:off x="864504" y="1428235"/>
            <a:ext cx="7808009" cy="4929707"/>
          </a:xfrm>
          <a:prstGeom prst="rect">
            <a:avLst/>
          </a:prstGeom>
        </p:spPr>
        <p:txBody>
          <a:bodyPr vert="horz" lIns="91440" tIns="45720" rIns="91440" bIns="45720" rtlCol="0">
            <a:normAutofit fontScale="77500" lnSpcReduction="20000"/>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3400" b="1" i="0" u="none" strike="noStrike" kern="1200" cap="none" spc="0" normalizeH="0" baseline="0" noProof="0" dirty="0">
                <a:ln>
                  <a:noFill/>
                </a:ln>
                <a:solidFill>
                  <a:prstClr val="black"/>
                </a:solidFill>
                <a:effectLst/>
                <a:uLnTx/>
                <a:uFillTx/>
                <a:latin typeface="Helvetica" pitchFamily="2" charset="0"/>
                <a:ea typeface="+mn-ea"/>
                <a:cs typeface="+mn-cs"/>
              </a:rPr>
              <a:t>2-year-old male </a:t>
            </a:r>
            <a:r>
              <a:rPr kumimoji="0" lang="it-IT" sz="3400" b="1" i="0" u="none" strike="noStrike" kern="1200" cap="none" spc="0" normalizeH="0" baseline="0" noProof="0" dirty="0" err="1">
                <a:ln>
                  <a:noFill/>
                </a:ln>
                <a:solidFill>
                  <a:prstClr val="black"/>
                </a:solidFill>
                <a:effectLst/>
                <a:uLnTx/>
                <a:uFillTx/>
                <a:latin typeface="Helvetica" pitchFamily="2" charset="0"/>
                <a:ea typeface="+mn-ea"/>
                <a:cs typeface="+mn-cs"/>
              </a:rPr>
              <a:t>neutered</a:t>
            </a:r>
            <a:r>
              <a:rPr kumimoji="0" lang="it-IT" sz="3400" b="1"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3400" b="1" i="0" u="none" strike="noStrike" kern="1200" cap="none" spc="0" normalizeH="0" baseline="0" noProof="0" dirty="0" err="1">
                <a:ln>
                  <a:noFill/>
                </a:ln>
                <a:solidFill>
                  <a:prstClr val="black"/>
                </a:solidFill>
                <a:effectLst/>
                <a:uLnTx/>
                <a:uFillTx/>
                <a:latin typeface="Helvetica" pitchFamily="2" charset="0"/>
                <a:ea typeface="+mn-ea"/>
                <a:cs typeface="+mn-cs"/>
              </a:rPr>
              <a:t>Ragdoll</a:t>
            </a:r>
            <a:endParaRPr kumimoji="0" lang="it-IT" sz="34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34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Chronic mixed small and large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bowel</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diarrhea</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since</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early</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life</a:t>
            </a: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Appetite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preserved</a:t>
            </a: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Rare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vomiting</a:t>
            </a: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b="1" i="0" u="none" strike="noStrike" kern="1200" cap="none" spc="0" normalizeH="0" baseline="0" noProof="0" dirty="0" err="1">
                <a:ln>
                  <a:noFill/>
                </a:ln>
                <a:solidFill>
                  <a:prstClr val="black"/>
                </a:solidFill>
                <a:effectLst/>
                <a:uLnTx/>
                <a:uFillTx/>
                <a:latin typeface="Helvetica" pitchFamily="2" charset="0"/>
                <a:ea typeface="+mn-ea"/>
                <a:cs typeface="+mn-cs"/>
              </a:rPr>
              <a:t>Therapeutic</a:t>
            </a:r>
            <a:r>
              <a:rPr kumimoji="0" lang="it-IT" sz="2600" b="1" i="0" u="none" strike="noStrike" kern="1200" cap="none" spc="0" normalizeH="0" baseline="0" noProof="0" dirty="0">
                <a:ln>
                  <a:noFill/>
                </a:ln>
                <a:solidFill>
                  <a:prstClr val="black"/>
                </a:solidFill>
                <a:effectLst/>
                <a:uLnTx/>
                <a:uFillTx/>
                <a:latin typeface="Helvetica" pitchFamily="2" charset="0"/>
                <a:ea typeface="+mn-ea"/>
                <a:cs typeface="+mn-cs"/>
              </a:rPr>
              <a:t> trials</a:t>
            </a: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Anthelmintics</a:t>
            </a: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Diets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tested</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hydrolyzed</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monoprotein</a:t>
            </a:r>
            <a:r>
              <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rPr>
              <a:t>, low-residue</a:t>
            </a: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r>
              <a:rPr kumimoji="0" lang="it-IT" sz="2600" i="0" u="none" strike="noStrike" kern="1200" cap="none" spc="0" normalizeH="0" baseline="0" noProof="0" dirty="0" err="1">
                <a:ln>
                  <a:noFill/>
                </a:ln>
                <a:solidFill>
                  <a:prstClr val="black"/>
                </a:solidFill>
                <a:effectLst/>
                <a:uLnTx/>
                <a:uFillTx/>
                <a:latin typeface="Helvetica" pitchFamily="2" charset="0"/>
                <a:ea typeface="+mn-ea"/>
                <a:cs typeface="+mn-cs"/>
              </a:rPr>
              <a:t>Glucocorticoids</a:t>
            </a:r>
            <a:endParaRPr kumimoji="0" lang="it-IT" sz="260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57"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186"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186"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9" name="Picture 8" descr="A cat lying on the floor&#10;&#10;Description automatically generated">
            <a:extLst>
              <a:ext uri="{FF2B5EF4-FFF2-40B4-BE49-F238E27FC236}">
                <a16:creationId xmlns:a16="http://schemas.microsoft.com/office/drawing/2014/main" id="{5E819AF4-9E3A-9B32-C4E5-9D45398CF155}"/>
              </a:ext>
            </a:extLst>
          </p:cNvPr>
          <p:cNvPicPr>
            <a:picLocks noChangeAspect="1"/>
          </p:cNvPicPr>
          <p:nvPr/>
        </p:nvPicPr>
        <p:blipFill>
          <a:blip r:embed="rId3"/>
          <a:stretch>
            <a:fillRect/>
          </a:stretch>
        </p:blipFill>
        <p:spPr>
          <a:xfrm>
            <a:off x="9071444" y="898268"/>
            <a:ext cx="2857500" cy="2857500"/>
          </a:xfrm>
          <a:prstGeom prst="rect">
            <a:avLst/>
          </a:prstGeom>
        </p:spPr>
      </p:pic>
      <p:pic>
        <p:nvPicPr>
          <p:cNvPr id="6" name="Immagine 9">
            <a:extLst>
              <a:ext uri="{FF2B5EF4-FFF2-40B4-BE49-F238E27FC236}">
                <a16:creationId xmlns:a16="http://schemas.microsoft.com/office/drawing/2014/main" id="{69CCB6AF-9839-2F02-7631-F587F4883EE1}"/>
              </a:ext>
            </a:extLst>
          </p:cNvPr>
          <p:cNvPicPr>
            <a:picLocks noChangeAspect="1"/>
          </p:cNvPicPr>
          <p:nvPr/>
        </p:nvPicPr>
        <p:blipFill rotWithShape="1">
          <a:blip r:embed="rId4">
            <a:extLst>
              <a:ext uri="{28A0092B-C50C-407E-A947-70E740481C1C}">
                <a14:useLocalDpi xmlns:a14="http://schemas.microsoft.com/office/drawing/2010/main" val="0"/>
              </a:ext>
            </a:extLst>
          </a:blip>
          <a:srcRect l="18466" t="21852" r="22628" b="24391"/>
          <a:stretch/>
        </p:blipFill>
        <p:spPr>
          <a:xfrm rot="16200000">
            <a:off x="9325659" y="3638874"/>
            <a:ext cx="2345506" cy="285393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09097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66E7EA-A31B-4FEE-A837-222C55D3C781}"/>
              </a:ext>
            </a:extLst>
          </p:cNvPr>
          <p:cNvSpPr>
            <a:spLocks noGrp="1"/>
          </p:cNvSpPr>
          <p:nvPr>
            <p:ph type="title"/>
          </p:nvPr>
        </p:nvSpPr>
        <p:spPr>
          <a:xfrm>
            <a:off x="864503" y="513299"/>
            <a:ext cx="10409633" cy="769939"/>
          </a:xfrm>
        </p:spPr>
        <p:txBody>
          <a:bodyPr>
            <a:normAutofit/>
          </a:bodyPr>
          <a:lstStyle/>
          <a:p>
            <a:r>
              <a:rPr lang="it-IT" sz="4000" b="1" dirty="0">
                <a:solidFill>
                  <a:srgbClr val="0070C0"/>
                </a:solidFill>
                <a:latin typeface="Helvetica" pitchFamily="2" charset="0"/>
              </a:rPr>
              <a:t>2 weeks – after </a:t>
            </a:r>
            <a:r>
              <a:rPr lang="it-IT" sz="4000" b="1">
                <a:solidFill>
                  <a:srgbClr val="0070C0"/>
                </a:solidFill>
                <a:latin typeface="Helvetica" pitchFamily="2" charset="0"/>
              </a:rPr>
              <a:t>a fiber enriched diet trial</a:t>
            </a:r>
            <a:endParaRPr lang="x-none" sz="4000" b="1" dirty="0">
              <a:solidFill>
                <a:srgbClr val="0070C0"/>
              </a:solidFill>
              <a:latin typeface="Helvetica" pitchFamily="2" charset="0"/>
            </a:endParaRPr>
          </a:p>
        </p:txBody>
      </p:sp>
      <p:pic>
        <p:nvPicPr>
          <p:cNvPr id="3" name="Grafik 4">
            <a:extLst>
              <a:ext uri="{FF2B5EF4-FFF2-40B4-BE49-F238E27FC236}">
                <a16:creationId xmlns:a16="http://schemas.microsoft.com/office/drawing/2014/main" id="{A9309678-2569-7B22-F2D5-F9E10D008AA6}"/>
              </a:ext>
            </a:extLst>
          </p:cNvPr>
          <p:cNvPicPr>
            <a:picLocks noChangeAspect="1"/>
          </p:cNvPicPr>
          <p:nvPr/>
        </p:nvPicPr>
        <p:blipFill rotWithShape="1">
          <a:blip r:embed="rId3"/>
          <a:srcRect t="431"/>
          <a:stretch/>
        </p:blipFill>
        <p:spPr>
          <a:xfrm rot="10800000">
            <a:off x="2974526" y="2705565"/>
            <a:ext cx="2578099" cy="3422632"/>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6" name="Picture 5" descr="A cat sitting on a rock&#10;&#10;Description automatically generated">
            <a:extLst>
              <a:ext uri="{FF2B5EF4-FFF2-40B4-BE49-F238E27FC236}">
                <a16:creationId xmlns:a16="http://schemas.microsoft.com/office/drawing/2014/main" id="{884166B4-749E-2AFB-D556-29E8F87B81CF}"/>
              </a:ext>
            </a:extLst>
          </p:cNvPr>
          <p:cNvPicPr>
            <a:picLocks noChangeAspect="1"/>
          </p:cNvPicPr>
          <p:nvPr/>
        </p:nvPicPr>
        <p:blipFill>
          <a:blip r:embed="rId4"/>
          <a:stretch>
            <a:fillRect/>
          </a:stretch>
        </p:blipFill>
        <p:spPr>
          <a:xfrm>
            <a:off x="5779004" y="1760005"/>
            <a:ext cx="3362325" cy="4483100"/>
          </a:xfrm>
          <a:prstGeom prst="rect">
            <a:avLst/>
          </a:prstGeom>
        </p:spPr>
      </p:pic>
      <p:sp>
        <p:nvSpPr>
          <p:cNvPr id="7" name="Content Placeholder 2">
            <a:extLst>
              <a:ext uri="{FF2B5EF4-FFF2-40B4-BE49-F238E27FC236}">
                <a16:creationId xmlns:a16="http://schemas.microsoft.com/office/drawing/2014/main" id="{B03B8DFF-C0A4-3359-E153-0C81C7B0CB28}"/>
              </a:ext>
            </a:extLst>
          </p:cNvPr>
          <p:cNvSpPr txBox="1">
            <a:spLocks/>
          </p:cNvSpPr>
          <p:nvPr/>
        </p:nvSpPr>
        <p:spPr>
          <a:xfrm>
            <a:off x="495300" y="1536702"/>
            <a:ext cx="10567408" cy="4929707"/>
          </a:xfrm>
          <a:prstGeom prst="rect">
            <a:avLst/>
          </a:prstGeom>
        </p:spPr>
        <p:txBody>
          <a:bodyPr vert="horz" lIns="91440" tIns="45720" rIns="91440" bIns="45720" rtlCol="0">
            <a:normAutofit/>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6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157"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186"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186"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71196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e text on a white background&#10;&#10;Description automatically generated">
            <a:extLst>
              <a:ext uri="{FF2B5EF4-FFF2-40B4-BE49-F238E27FC236}">
                <a16:creationId xmlns:a16="http://schemas.microsoft.com/office/drawing/2014/main" id="{9617D41E-FAA8-BFE2-4AD7-E2D1F687E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8" y="5517501"/>
            <a:ext cx="3457176" cy="1257155"/>
          </a:xfrm>
          <a:prstGeom prst="rect">
            <a:avLst/>
          </a:prstGeom>
        </p:spPr>
      </p:pic>
      <p:sp>
        <p:nvSpPr>
          <p:cNvPr id="7" name="Content Placeholder 2">
            <a:extLst>
              <a:ext uri="{FF2B5EF4-FFF2-40B4-BE49-F238E27FC236}">
                <a16:creationId xmlns:a16="http://schemas.microsoft.com/office/drawing/2014/main" id="{1C04629E-5736-0542-AE37-7A67EAF6CC07}"/>
              </a:ext>
            </a:extLst>
          </p:cNvPr>
          <p:cNvSpPr txBox="1">
            <a:spLocks/>
          </p:cNvSpPr>
          <p:nvPr/>
        </p:nvSpPr>
        <p:spPr>
          <a:xfrm>
            <a:off x="322306" y="1102693"/>
            <a:ext cx="10117255" cy="5031262"/>
          </a:xfrm>
          <a:prstGeom prst="rect">
            <a:avLst/>
          </a:prstGeom>
        </p:spPr>
        <p:txBody>
          <a:bodyPr vert="horz" lIns="91440" tIns="45720" rIns="91440" bIns="45720" rtlCol="0">
            <a:normAutofit/>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342878" marR="0" lvl="0" indent="-342878" algn="l" defTabSz="457170" rtl="0" eaLnBrk="1" fontAlgn="auto" latinLnBrk="0" hangingPunct="1">
              <a:lnSpc>
                <a:spcPct val="100000"/>
              </a:lnSpc>
              <a:spcBef>
                <a:spcPct val="20000"/>
              </a:spcBef>
              <a:spcAft>
                <a:spcPts val="0"/>
              </a:spcAft>
              <a:buClrTx/>
              <a:buSzTx/>
              <a:buFont typeface="Arial"/>
              <a:buChar char="•"/>
              <a:tabLst/>
              <a:defRPr/>
            </a:pPr>
            <a:endParaRPr kumimoji="0" lang="en-GB" sz="2800" b="0" i="0" u="none" strike="noStrike" kern="1200" cap="none" spc="0" normalizeH="0" baseline="0" noProof="0" dirty="0">
              <a:ln>
                <a:noFill/>
              </a:ln>
              <a:solidFill>
                <a:srgbClr val="0B253B"/>
              </a:solidFill>
              <a:effectLst/>
              <a:uLnTx/>
              <a:uFillTx/>
              <a:latin typeface="Calibri" panose="020F0502020204030204"/>
              <a:ea typeface="+mn-ea"/>
              <a:cs typeface="+mn-cs"/>
            </a:endParaRPr>
          </a:p>
          <a:p>
            <a:pPr marL="0" marR="0" lvl="0"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1" i="0" u="none" strike="noStrike" kern="1200" cap="none" spc="0" normalizeH="0" baseline="0" noProof="0" dirty="0">
              <a:ln>
                <a:noFill/>
              </a:ln>
              <a:solidFill>
                <a:srgbClr val="000000"/>
              </a:solidFill>
              <a:effectLst/>
              <a:uLnTx/>
              <a:uFillTx/>
              <a:latin typeface="Garamond" panose="02020404030301010803" pitchFamily="18" charset="0"/>
              <a:ea typeface="+mn-ea"/>
              <a:cs typeface="+mn-cs"/>
            </a:endParaRPr>
          </a:p>
          <a:p>
            <a:pPr marL="457200"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200"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a:p>
            <a:pPr marL="457200" marR="0" lvl="1" indent="0" algn="l" defTabSz="457170" rtl="0" eaLnBrk="1" fontAlgn="auto" latinLnBrk="0" hangingPunct="1">
              <a:lnSpc>
                <a:spcPct val="100000"/>
              </a:lnSpc>
              <a:spcBef>
                <a:spcPct val="20000"/>
              </a:spcBef>
              <a:spcAft>
                <a:spcPts val="0"/>
              </a:spcAft>
              <a:buClrTx/>
              <a:buSzTx/>
              <a:buFont typeface="Arial"/>
              <a:buNone/>
              <a:tabLst/>
              <a:defRPr/>
            </a:pP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 name="Content Placeholder 2">
            <a:extLst>
              <a:ext uri="{FF2B5EF4-FFF2-40B4-BE49-F238E27FC236}">
                <a16:creationId xmlns:a16="http://schemas.microsoft.com/office/drawing/2014/main" id="{CE405D9A-23C4-5222-B84B-0CE98E341F84}"/>
              </a:ext>
            </a:extLst>
          </p:cNvPr>
          <p:cNvSpPr txBox="1">
            <a:spLocks/>
          </p:cNvSpPr>
          <p:nvPr/>
        </p:nvSpPr>
        <p:spPr>
          <a:xfrm>
            <a:off x="599308" y="2095053"/>
            <a:ext cx="10993379" cy="1802415"/>
          </a:xfrm>
          <a:prstGeom prst="rect">
            <a:avLst/>
          </a:prstGeom>
        </p:spPr>
        <p:txBody>
          <a:bodyPr vert="horz" lIns="91440" tIns="45720" rIns="91440" bIns="45720" rtlCol="0">
            <a:normAutofit/>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57146" lvl="0" indent="0" algn="ctr">
              <a:buNone/>
              <a:defRPr/>
            </a:pPr>
            <a:r>
              <a:rPr lang="it-IT" sz="3600" dirty="0">
                <a:solidFill>
                  <a:srgbClr val="000000"/>
                </a:solidFill>
                <a:latin typeface="Helvetica" pitchFamily="2" charset="0"/>
              </a:rPr>
              <a:t>“Live </a:t>
            </a:r>
            <a:r>
              <a:rPr lang="it-IT" sz="3600" dirty="0" err="1">
                <a:solidFill>
                  <a:srgbClr val="000000"/>
                </a:solidFill>
                <a:latin typeface="Helvetica" pitchFamily="2" charset="0"/>
              </a:rPr>
              <a:t>microorganisms</a:t>
            </a:r>
            <a:r>
              <a:rPr lang="it-IT" sz="3600" dirty="0">
                <a:solidFill>
                  <a:srgbClr val="000000"/>
                </a:solidFill>
                <a:latin typeface="Helvetica" pitchFamily="2" charset="0"/>
              </a:rPr>
              <a:t> </a:t>
            </a:r>
            <a:r>
              <a:rPr lang="it-IT" sz="3600" dirty="0" err="1">
                <a:solidFill>
                  <a:srgbClr val="000000"/>
                </a:solidFill>
                <a:latin typeface="Helvetica" pitchFamily="2" charset="0"/>
              </a:rPr>
              <a:t>that</a:t>
            </a:r>
            <a:r>
              <a:rPr lang="it-IT" sz="3600" dirty="0">
                <a:solidFill>
                  <a:srgbClr val="000000"/>
                </a:solidFill>
                <a:latin typeface="Helvetica" pitchFamily="2" charset="0"/>
              </a:rPr>
              <a:t>, </a:t>
            </a:r>
            <a:r>
              <a:rPr lang="it-IT" sz="3600" dirty="0" err="1">
                <a:solidFill>
                  <a:srgbClr val="000000"/>
                </a:solidFill>
                <a:latin typeface="Helvetica" pitchFamily="2" charset="0"/>
              </a:rPr>
              <a:t>when</a:t>
            </a:r>
            <a:r>
              <a:rPr lang="it-IT" sz="3600" dirty="0">
                <a:solidFill>
                  <a:srgbClr val="000000"/>
                </a:solidFill>
                <a:latin typeface="Helvetica" pitchFamily="2" charset="0"/>
              </a:rPr>
              <a:t> </a:t>
            </a:r>
            <a:r>
              <a:rPr lang="it-IT" sz="3600" dirty="0" err="1">
                <a:solidFill>
                  <a:srgbClr val="000000"/>
                </a:solidFill>
                <a:latin typeface="Helvetica" pitchFamily="2" charset="0"/>
              </a:rPr>
              <a:t>administered</a:t>
            </a:r>
            <a:r>
              <a:rPr lang="it-IT" sz="3600" dirty="0">
                <a:solidFill>
                  <a:srgbClr val="000000"/>
                </a:solidFill>
                <a:latin typeface="Helvetica" pitchFamily="2" charset="0"/>
              </a:rPr>
              <a:t> in </a:t>
            </a:r>
            <a:r>
              <a:rPr lang="it-IT" sz="3600" dirty="0" err="1">
                <a:solidFill>
                  <a:srgbClr val="000000"/>
                </a:solidFill>
                <a:latin typeface="Helvetica" pitchFamily="2" charset="0"/>
              </a:rPr>
              <a:t>adequate</a:t>
            </a:r>
            <a:r>
              <a:rPr lang="it-IT" sz="3600" dirty="0">
                <a:solidFill>
                  <a:srgbClr val="000000"/>
                </a:solidFill>
                <a:latin typeface="Helvetica" pitchFamily="2" charset="0"/>
              </a:rPr>
              <a:t> </a:t>
            </a:r>
            <a:r>
              <a:rPr lang="it-IT" sz="3600" dirty="0" err="1">
                <a:solidFill>
                  <a:srgbClr val="000000"/>
                </a:solidFill>
                <a:latin typeface="Helvetica" pitchFamily="2" charset="0"/>
              </a:rPr>
              <a:t>amounts</a:t>
            </a:r>
            <a:r>
              <a:rPr lang="it-IT" sz="3600" dirty="0">
                <a:solidFill>
                  <a:srgbClr val="000000"/>
                </a:solidFill>
                <a:latin typeface="Helvetica" pitchFamily="2" charset="0"/>
              </a:rPr>
              <a:t>, </a:t>
            </a:r>
            <a:r>
              <a:rPr lang="it-IT" sz="3600" dirty="0" err="1">
                <a:solidFill>
                  <a:srgbClr val="000000"/>
                </a:solidFill>
                <a:latin typeface="Helvetica" pitchFamily="2" charset="0"/>
              </a:rPr>
              <a:t>confer</a:t>
            </a:r>
            <a:r>
              <a:rPr lang="it-IT" sz="3600" dirty="0">
                <a:solidFill>
                  <a:srgbClr val="000000"/>
                </a:solidFill>
                <a:latin typeface="Helvetica" pitchFamily="2" charset="0"/>
              </a:rPr>
              <a:t> a </a:t>
            </a:r>
            <a:r>
              <a:rPr lang="it-IT" sz="3600" dirty="0" err="1">
                <a:solidFill>
                  <a:srgbClr val="000000"/>
                </a:solidFill>
                <a:latin typeface="Helvetica" pitchFamily="2" charset="0"/>
              </a:rPr>
              <a:t>beneficial</a:t>
            </a:r>
            <a:r>
              <a:rPr lang="it-IT" sz="3600" dirty="0">
                <a:solidFill>
                  <a:srgbClr val="000000"/>
                </a:solidFill>
                <a:latin typeface="Helvetica" pitchFamily="2" charset="0"/>
              </a:rPr>
              <a:t> </a:t>
            </a:r>
            <a:r>
              <a:rPr lang="it-IT" sz="3600" dirty="0" err="1">
                <a:solidFill>
                  <a:srgbClr val="000000"/>
                </a:solidFill>
                <a:latin typeface="Helvetica" pitchFamily="2" charset="0"/>
              </a:rPr>
              <a:t>effect</a:t>
            </a:r>
            <a:r>
              <a:rPr lang="it-IT" sz="3600" dirty="0">
                <a:solidFill>
                  <a:srgbClr val="000000"/>
                </a:solidFill>
                <a:latin typeface="Helvetica" pitchFamily="2" charset="0"/>
              </a:rPr>
              <a:t>”</a:t>
            </a:r>
            <a:endParaRPr kumimoji="0" lang="it-IT" sz="28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3" name="Picture 2" descr="A close-up of a logo&#10;&#10;Description automatically generated">
            <a:extLst>
              <a:ext uri="{FF2B5EF4-FFF2-40B4-BE49-F238E27FC236}">
                <a16:creationId xmlns:a16="http://schemas.microsoft.com/office/drawing/2014/main" id="{651FB88B-9CD1-5F4B-6D21-2356F4C94C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7435" y="5505377"/>
            <a:ext cx="3164565" cy="1257156"/>
          </a:xfrm>
          <a:prstGeom prst="rect">
            <a:avLst/>
          </a:prstGeom>
        </p:spPr>
      </p:pic>
      <p:sp>
        <p:nvSpPr>
          <p:cNvPr id="4" name="TextBox 3">
            <a:extLst>
              <a:ext uri="{FF2B5EF4-FFF2-40B4-BE49-F238E27FC236}">
                <a16:creationId xmlns:a16="http://schemas.microsoft.com/office/drawing/2014/main" id="{99968224-9270-8077-BDC9-941E13A241AA}"/>
              </a:ext>
            </a:extLst>
          </p:cNvPr>
          <p:cNvSpPr txBox="1"/>
          <p:nvPr/>
        </p:nvSpPr>
        <p:spPr>
          <a:xfrm>
            <a:off x="723483" y="5719414"/>
            <a:ext cx="5281534" cy="492443"/>
          </a:xfrm>
          <a:prstGeom prst="rect">
            <a:avLst/>
          </a:prstGeom>
          <a:noFill/>
        </p:spPr>
        <p:txBody>
          <a:bodyPr wrap="square">
            <a:spAutoFit/>
          </a:bodyPr>
          <a:lstStyle/>
          <a:p>
            <a:r>
              <a:rPr lang="en-GB" sz="2600" dirty="0">
                <a:effectLst/>
                <a:latin typeface="Helvetica" pitchFamily="2" charset="0"/>
              </a:rPr>
              <a:t>From the Greek “for life”</a:t>
            </a:r>
          </a:p>
        </p:txBody>
      </p:sp>
      <p:sp>
        <p:nvSpPr>
          <p:cNvPr id="2" name="Title 4">
            <a:extLst>
              <a:ext uri="{FF2B5EF4-FFF2-40B4-BE49-F238E27FC236}">
                <a16:creationId xmlns:a16="http://schemas.microsoft.com/office/drawing/2014/main" id="{25077F77-1ED3-0D34-C234-8249F4053939}"/>
              </a:ext>
            </a:extLst>
          </p:cNvPr>
          <p:cNvSpPr txBox="1">
            <a:spLocks/>
          </p:cNvSpPr>
          <p:nvPr/>
        </p:nvSpPr>
        <p:spPr>
          <a:xfrm>
            <a:off x="1108388" y="384617"/>
            <a:ext cx="8340412" cy="76993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What</a:t>
            </a:r>
            <a:r>
              <a:rPr lang="it-IT" sz="4000" b="1" dirty="0"/>
              <a:t> </a:t>
            </a:r>
            <a:r>
              <a:rPr lang="it-IT" sz="4000" b="1" dirty="0" err="1"/>
              <a:t>is</a:t>
            </a:r>
            <a:r>
              <a:rPr lang="it-IT" sz="4000" b="1" dirty="0"/>
              <a:t> the </a:t>
            </a:r>
            <a:r>
              <a:rPr lang="it-IT" sz="4000" b="1" dirty="0" err="1"/>
              <a:t>role</a:t>
            </a:r>
            <a:r>
              <a:rPr lang="it-IT" sz="4000" b="1" dirty="0"/>
              <a:t> of </a:t>
            </a:r>
            <a:r>
              <a:rPr lang="it-IT" sz="4000" b="1" dirty="0" err="1"/>
              <a:t>probiotics</a:t>
            </a:r>
            <a:r>
              <a:rPr lang="it-IT" sz="4000" b="1" dirty="0"/>
              <a:t>?</a:t>
            </a:r>
            <a:endParaRPr lang="x-none" sz="4000" b="1" dirty="0"/>
          </a:p>
        </p:txBody>
      </p:sp>
    </p:spTree>
    <p:extLst>
      <p:ext uri="{BB962C8B-B14F-4D97-AF65-F5344CB8AC3E}">
        <p14:creationId xmlns:p14="http://schemas.microsoft.com/office/powerpoint/2010/main" val="3892549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2C31BCE6-F088-AC7E-0FD9-A1F232A0CE45}"/>
              </a:ext>
            </a:extLst>
          </p:cNvPr>
          <p:cNvSpPr txBox="1">
            <a:spLocks/>
          </p:cNvSpPr>
          <p:nvPr/>
        </p:nvSpPr>
        <p:spPr>
          <a:xfrm>
            <a:off x="964323" y="415433"/>
            <a:ext cx="10651027" cy="1325563"/>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Considerations</a:t>
            </a:r>
            <a:endParaRPr lang="it-IT" sz="4000" b="1" dirty="0"/>
          </a:p>
        </p:txBody>
      </p:sp>
      <p:sp>
        <p:nvSpPr>
          <p:cNvPr id="2" name="Rectangle 1">
            <a:extLst>
              <a:ext uri="{FF2B5EF4-FFF2-40B4-BE49-F238E27FC236}">
                <a16:creationId xmlns:a16="http://schemas.microsoft.com/office/drawing/2014/main" id="{3C7314BD-144B-77FC-792B-44DA2C48E446}"/>
              </a:ext>
            </a:extLst>
          </p:cNvPr>
          <p:cNvSpPr/>
          <p:nvPr/>
        </p:nvSpPr>
        <p:spPr>
          <a:xfrm>
            <a:off x="964323" y="1259949"/>
            <a:ext cx="10651027" cy="4893647"/>
          </a:xfrm>
          <a:prstGeom prst="rect">
            <a:avLst/>
          </a:prstGeom>
        </p:spPr>
        <p:txBody>
          <a:bodyPr wrap="square">
            <a:spAutoFit/>
          </a:bodyPr>
          <a:lstStyle/>
          <a:p>
            <a:pPr defTabSz="1219170">
              <a:spcAft>
                <a:spcPts val="1200"/>
              </a:spcAft>
              <a:buClr>
                <a:srgbClr val="C00000"/>
              </a:buClr>
            </a:pPr>
            <a:r>
              <a:rPr lang="en-US" sz="2800" dirty="0">
                <a:solidFill>
                  <a:prstClr val="black"/>
                </a:solidFill>
                <a:latin typeface="Helvetica" pitchFamily="2" charset="0"/>
              </a:rPr>
              <a:t>Promising </a:t>
            </a:r>
            <a:r>
              <a:rPr lang="en-US" sz="2800">
                <a:solidFill>
                  <a:prstClr val="black"/>
                </a:solidFill>
                <a:latin typeface="Helvetica" pitchFamily="2" charset="0"/>
              </a:rPr>
              <a:t>results for prevention and management of acute </a:t>
            </a:r>
            <a:r>
              <a:rPr lang="en-US" sz="2800" dirty="0">
                <a:solidFill>
                  <a:prstClr val="black"/>
                </a:solidFill>
                <a:latin typeface="Helvetica" pitchFamily="2" charset="0"/>
              </a:rPr>
              <a:t>enteropathies (monotherapy) and chronic enteropathies (multimodal approach)</a:t>
            </a:r>
          </a:p>
          <a:p>
            <a:pPr defTabSz="1219170">
              <a:spcAft>
                <a:spcPts val="1200"/>
              </a:spcAft>
              <a:buClr>
                <a:srgbClr val="C00000"/>
              </a:buClr>
            </a:pPr>
            <a:endParaRPr lang="en-US" sz="2800" dirty="0">
              <a:solidFill>
                <a:prstClr val="black"/>
              </a:solidFill>
              <a:latin typeface="Helvetica" pitchFamily="2" charset="0"/>
            </a:endParaRPr>
          </a:p>
          <a:p>
            <a:pPr defTabSz="1219170">
              <a:spcAft>
                <a:spcPts val="1200"/>
              </a:spcAft>
              <a:buClr>
                <a:srgbClr val="C00000"/>
              </a:buClr>
            </a:pPr>
            <a:r>
              <a:rPr lang="en-US" sz="2800" dirty="0">
                <a:solidFill>
                  <a:prstClr val="black"/>
                </a:solidFill>
                <a:latin typeface="Helvetica" pitchFamily="2" charset="0"/>
              </a:rPr>
              <a:t>Variable efficacy influenced by:</a:t>
            </a:r>
          </a:p>
          <a:p>
            <a:pPr defTabSz="1219170">
              <a:spcAft>
                <a:spcPts val="1200"/>
              </a:spcAft>
              <a:buClr>
                <a:srgbClr val="C00000"/>
              </a:buClr>
            </a:pPr>
            <a:r>
              <a:rPr lang="en-US" sz="2800" dirty="0">
                <a:solidFill>
                  <a:prstClr val="black"/>
                </a:solidFill>
                <a:latin typeface="Helvetica" pitchFamily="2" charset="0"/>
              </a:rPr>
              <a:t> 	Quality</a:t>
            </a:r>
          </a:p>
          <a:p>
            <a:pPr defTabSz="1219170">
              <a:spcAft>
                <a:spcPts val="1200"/>
              </a:spcAft>
              <a:buClr>
                <a:srgbClr val="C00000"/>
              </a:buClr>
            </a:pPr>
            <a:r>
              <a:rPr lang="en-US" sz="2800" dirty="0">
                <a:solidFill>
                  <a:prstClr val="black"/>
                </a:solidFill>
                <a:latin typeface="Helvetica" pitchFamily="2" charset="0"/>
              </a:rPr>
              <a:t> 	Strain – type and number</a:t>
            </a:r>
          </a:p>
          <a:p>
            <a:pPr defTabSz="1219170">
              <a:spcAft>
                <a:spcPts val="1200"/>
              </a:spcAft>
              <a:buClr>
                <a:srgbClr val="C00000"/>
              </a:buClr>
            </a:pPr>
            <a:r>
              <a:rPr lang="en-US" sz="2800" dirty="0">
                <a:solidFill>
                  <a:prstClr val="black"/>
                </a:solidFill>
                <a:latin typeface="Helvetica" pitchFamily="2" charset="0"/>
              </a:rPr>
              <a:t> 	Dose</a:t>
            </a:r>
          </a:p>
          <a:p>
            <a:pPr defTabSz="1219170">
              <a:spcAft>
                <a:spcPts val="1200"/>
              </a:spcAft>
              <a:buClr>
                <a:srgbClr val="C00000"/>
              </a:buClr>
            </a:pPr>
            <a:r>
              <a:rPr lang="en-US" sz="2800" dirty="0">
                <a:solidFill>
                  <a:prstClr val="black"/>
                </a:solidFill>
                <a:latin typeface="Helvetica" pitchFamily="2" charset="0"/>
              </a:rPr>
              <a:t> 	Recipient pathology and signalment</a:t>
            </a:r>
            <a:endParaRPr lang="en-US" sz="2800" dirty="0">
              <a:solidFill>
                <a:prstClr val="black"/>
              </a:solidFill>
              <a:latin typeface="Calibri"/>
            </a:endParaRPr>
          </a:p>
        </p:txBody>
      </p:sp>
    </p:spTree>
    <p:extLst>
      <p:ext uri="{BB962C8B-B14F-4D97-AF65-F5344CB8AC3E}">
        <p14:creationId xmlns:p14="http://schemas.microsoft.com/office/powerpoint/2010/main" val="2228201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4605205-1F5B-1D47-B182-C0803725517D}"/>
              </a:ext>
            </a:extLst>
          </p:cNvPr>
          <p:cNvSpPr txBox="1"/>
          <p:nvPr/>
        </p:nvSpPr>
        <p:spPr>
          <a:xfrm>
            <a:off x="1565564" y="1271283"/>
            <a:ext cx="332509" cy="418972"/>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3A2A6-4510-7843-B9BB-8BD6A85E644D}"/>
              </a:ext>
            </a:extLst>
          </p:cNvPr>
          <p:cNvSpPr txBox="1"/>
          <p:nvPr/>
        </p:nvSpPr>
        <p:spPr>
          <a:xfrm>
            <a:off x="6636327" y="1480769"/>
            <a:ext cx="429491" cy="514286"/>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92D981-3727-B04C-8658-5377A1708697}"/>
              </a:ext>
            </a:extLst>
          </p:cNvPr>
          <p:cNvSpPr txBox="1"/>
          <p:nvPr/>
        </p:nvSpPr>
        <p:spPr>
          <a:xfrm>
            <a:off x="1357745" y="1480769"/>
            <a:ext cx="374073" cy="389595"/>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79D8EF5-56B1-C242-BF14-5C6462EF4863}"/>
              </a:ext>
            </a:extLst>
          </p:cNvPr>
          <p:cNvSpPr txBox="1"/>
          <p:nvPr/>
        </p:nvSpPr>
        <p:spPr>
          <a:xfrm>
            <a:off x="6456218" y="1477046"/>
            <a:ext cx="394854" cy="369332"/>
          </a:xfrm>
          <a:prstGeom prst="rect">
            <a:avLst/>
          </a:prstGeom>
          <a:solidFill>
            <a:schemeClr val="bg1"/>
          </a:solidFill>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11" name="Content Placeholder 2">
            <a:extLst>
              <a:ext uri="{FF2B5EF4-FFF2-40B4-BE49-F238E27FC236}">
                <a16:creationId xmlns:a16="http://schemas.microsoft.com/office/drawing/2014/main" id="{9304F254-7317-494E-B7E1-07CF7CDE782D}"/>
              </a:ext>
            </a:extLst>
          </p:cNvPr>
          <p:cNvSpPr txBox="1">
            <a:spLocks/>
          </p:cNvSpPr>
          <p:nvPr/>
        </p:nvSpPr>
        <p:spPr>
          <a:xfrm>
            <a:off x="472773" y="1355160"/>
            <a:ext cx="10946595" cy="4929706"/>
          </a:xfrm>
          <a:prstGeom prst="rect">
            <a:avLst/>
          </a:prstGeom>
        </p:spPr>
        <p:txBody>
          <a:bodyPr vert="horz" lIns="91440" tIns="45720" rIns="91440" bIns="45720" rtlCol="0">
            <a:normAutofit/>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kumimoji="0" lang="it-IT" sz="2600" b="1" i="0" u="none" strike="noStrike" kern="1200" cap="none" spc="0" normalizeH="0" baseline="0" noProof="0" dirty="0">
                <a:ln>
                  <a:noFill/>
                </a:ln>
                <a:solidFill>
                  <a:srgbClr val="000000"/>
                </a:solidFill>
                <a:effectLst/>
                <a:uLnTx/>
                <a:uFillTx/>
                <a:latin typeface="Helvetica" pitchFamily="2" charset="0"/>
              </a:rPr>
              <a:t>Rossi et al</a:t>
            </a:r>
            <a:r>
              <a:rPr kumimoji="0" lang="it-IT" sz="2600" b="1" i="0" u="none" strike="noStrike" kern="1200" cap="none" spc="0" normalizeH="0" baseline="0" noProof="0">
                <a:ln>
                  <a:noFill/>
                </a:ln>
                <a:solidFill>
                  <a:srgbClr val="000000"/>
                </a:solidFill>
                <a:effectLst/>
                <a:uLnTx/>
                <a:uFillTx/>
                <a:latin typeface="Helvetica" pitchFamily="2" charset="0"/>
              </a:rPr>
              <a:t>., 2014</a:t>
            </a:r>
            <a:endParaRPr kumimoji="0" lang="it-IT" sz="2600" b="1" i="0" u="none" strike="noStrike" kern="1200" cap="none" spc="0" normalizeH="0" baseline="0" noProof="0" dirty="0">
              <a:ln>
                <a:noFill/>
              </a:ln>
              <a:solidFill>
                <a:srgbClr val="000000"/>
              </a:solidFill>
              <a:effectLst/>
              <a:uLnTx/>
              <a:uFillTx/>
              <a:latin typeface="Helvetica" pitchFamily="2" charset="0"/>
            </a:endParaRPr>
          </a:p>
          <a:p>
            <a:pPr marL="0" indent="0">
              <a:buNone/>
              <a:defRPr/>
            </a:pPr>
            <a:r>
              <a:rPr kumimoji="0" lang="it-IT" sz="2200" i="0" u="none" strike="noStrike" kern="1200" cap="none" spc="0" normalizeH="0" baseline="0" noProof="0" dirty="0">
                <a:ln>
                  <a:noFill/>
                </a:ln>
                <a:solidFill>
                  <a:srgbClr val="000000"/>
                </a:solidFill>
                <a:effectLst/>
                <a:uLnTx/>
                <a:uFillTx/>
                <a:latin typeface="Helvetica" pitchFamily="2" charset="0"/>
              </a:rPr>
              <a:t>20 dogs </a:t>
            </a:r>
            <a:r>
              <a:rPr kumimoji="0" lang="it-IT" sz="2200" i="0" u="none" strike="noStrike" kern="1200" cap="none" spc="0" normalizeH="0" baseline="0" noProof="0" dirty="0" err="1">
                <a:ln>
                  <a:noFill/>
                </a:ln>
                <a:solidFill>
                  <a:srgbClr val="000000"/>
                </a:solidFill>
                <a:effectLst/>
                <a:uLnTx/>
                <a:uFillTx/>
                <a:latin typeface="Helvetica" pitchFamily="2" charset="0"/>
              </a:rPr>
              <a:t>diagnosed</a:t>
            </a:r>
            <a:r>
              <a:rPr kumimoji="0" lang="it-IT" sz="2200" i="0" u="none" strike="noStrike" kern="1200" cap="none" spc="0" normalizeH="0" baseline="0" noProof="0" dirty="0">
                <a:ln>
                  <a:noFill/>
                </a:ln>
                <a:solidFill>
                  <a:srgbClr val="000000"/>
                </a:solidFill>
                <a:effectLst/>
                <a:uLnTx/>
                <a:uFillTx/>
                <a:latin typeface="Helvetica" pitchFamily="2" charset="0"/>
              </a:rPr>
              <a:t> with </a:t>
            </a:r>
            <a:r>
              <a:rPr kumimoji="0" lang="it-IT" sz="2200" i="0" u="none" strike="noStrike" kern="1200" cap="none" spc="0" normalizeH="0" baseline="0" noProof="0" dirty="0" err="1">
                <a:ln>
                  <a:noFill/>
                </a:ln>
                <a:solidFill>
                  <a:srgbClr val="000000"/>
                </a:solidFill>
                <a:effectLst/>
                <a:uLnTx/>
                <a:uFillTx/>
                <a:latin typeface="Helvetica" pitchFamily="2" charset="0"/>
              </a:rPr>
              <a:t>diet-refractory</a:t>
            </a:r>
            <a:r>
              <a:rPr kumimoji="0" lang="it-IT" sz="2200" i="0" u="none" strike="noStrike" kern="1200" cap="none" spc="0" normalizeH="0" baseline="0" noProof="0" dirty="0">
                <a:ln>
                  <a:noFill/>
                </a:ln>
                <a:solidFill>
                  <a:srgbClr val="000000"/>
                </a:solidFill>
                <a:effectLst/>
                <a:uLnTx/>
                <a:uFillTx/>
                <a:latin typeface="Helvetica" pitchFamily="2" charset="0"/>
              </a:rPr>
              <a:t> CIE</a:t>
            </a:r>
          </a:p>
          <a:p>
            <a:pPr marL="0" indent="0">
              <a:buNone/>
              <a:defRPr/>
            </a:pPr>
            <a:r>
              <a:rPr kumimoji="0" lang="it-IT" sz="2200" i="0" u="none" strike="noStrike" kern="1200" cap="none" spc="0" normalizeH="0" baseline="0" noProof="0" dirty="0" err="1">
                <a:ln>
                  <a:noFill/>
                </a:ln>
                <a:solidFill>
                  <a:srgbClr val="000000"/>
                </a:solidFill>
                <a:effectLst/>
                <a:uLnTx/>
                <a:uFillTx/>
                <a:latin typeface="Helvetica" pitchFamily="2" charset="0"/>
              </a:rPr>
              <a:t>Randomized</a:t>
            </a:r>
            <a:r>
              <a:rPr kumimoji="0" lang="it-IT" sz="2200" i="0" u="none" strike="noStrike" kern="1200" cap="none" spc="0" normalizeH="0" baseline="0" noProof="0" dirty="0">
                <a:ln>
                  <a:noFill/>
                </a:ln>
                <a:solidFill>
                  <a:srgbClr val="000000"/>
                </a:solidFill>
                <a:effectLst/>
                <a:uLnTx/>
                <a:uFillTx/>
                <a:latin typeface="Helvetica" pitchFamily="2" charset="0"/>
              </a:rPr>
              <a:t> </a:t>
            </a:r>
            <a:r>
              <a:rPr kumimoji="0" lang="it-IT" sz="2200" i="0" u="none" strike="noStrike" kern="1200" cap="none" spc="0" normalizeH="0" baseline="0" noProof="0" dirty="0" err="1">
                <a:ln>
                  <a:noFill/>
                </a:ln>
                <a:solidFill>
                  <a:srgbClr val="000000"/>
                </a:solidFill>
                <a:effectLst/>
                <a:uLnTx/>
                <a:uFillTx/>
                <a:latin typeface="Helvetica" pitchFamily="2" charset="0"/>
              </a:rPr>
              <a:t>into</a:t>
            </a:r>
            <a:r>
              <a:rPr kumimoji="0" lang="it-IT" sz="2200" i="0" u="none" strike="noStrike" kern="1200" cap="none" spc="0" normalizeH="0" baseline="0" noProof="0" dirty="0">
                <a:ln>
                  <a:noFill/>
                </a:ln>
                <a:solidFill>
                  <a:srgbClr val="000000"/>
                </a:solidFill>
                <a:effectLst/>
                <a:uLnTx/>
                <a:uFillTx/>
                <a:latin typeface="Helvetica" pitchFamily="2" charset="0"/>
              </a:rPr>
              <a:t> 10 </a:t>
            </a:r>
            <a:r>
              <a:rPr kumimoji="0" lang="it-IT" sz="2200" i="0" u="none" strike="noStrike" kern="1200" cap="none" spc="0" normalizeH="0" baseline="0" noProof="0" dirty="0" err="1">
                <a:ln>
                  <a:noFill/>
                </a:ln>
                <a:solidFill>
                  <a:srgbClr val="000000"/>
                </a:solidFill>
                <a:effectLst/>
                <a:uLnTx/>
                <a:uFillTx/>
                <a:latin typeface="Helvetica" pitchFamily="2" charset="0"/>
              </a:rPr>
              <a:t>recipients</a:t>
            </a:r>
            <a:r>
              <a:rPr kumimoji="0" lang="it-IT" sz="2200" i="0" u="none" strike="noStrike" kern="1200" cap="none" spc="0" normalizeH="0" baseline="0" noProof="0" dirty="0">
                <a:ln>
                  <a:noFill/>
                </a:ln>
                <a:solidFill>
                  <a:srgbClr val="000000"/>
                </a:solidFill>
                <a:effectLst/>
                <a:uLnTx/>
                <a:uFillTx/>
                <a:latin typeface="Helvetica" pitchFamily="2" charset="0"/>
              </a:rPr>
              <a:t> of VSL#3 and 10 </a:t>
            </a:r>
            <a:r>
              <a:rPr kumimoji="0" lang="it-IT" sz="2200" i="0" u="none" strike="noStrike" kern="1200" cap="none" spc="0" normalizeH="0" baseline="0" noProof="0" dirty="0" err="1">
                <a:ln>
                  <a:noFill/>
                </a:ln>
                <a:solidFill>
                  <a:srgbClr val="000000"/>
                </a:solidFill>
                <a:effectLst/>
                <a:uLnTx/>
                <a:uFillTx/>
                <a:latin typeface="Helvetica" pitchFamily="2" charset="0"/>
              </a:rPr>
              <a:t>treated</a:t>
            </a:r>
            <a:r>
              <a:rPr kumimoji="0" lang="it-IT" sz="2200" i="0" u="none" strike="noStrike" kern="1200" cap="none" spc="0" normalizeH="0" baseline="0" noProof="0" dirty="0">
                <a:ln>
                  <a:noFill/>
                </a:ln>
                <a:solidFill>
                  <a:srgbClr val="000000"/>
                </a:solidFill>
                <a:effectLst/>
                <a:uLnTx/>
                <a:uFillTx/>
                <a:latin typeface="Helvetica" pitchFamily="2" charset="0"/>
              </a:rPr>
              <a:t> with prednisolone + </a:t>
            </a:r>
            <a:r>
              <a:rPr kumimoji="0" lang="it-IT" sz="2200" i="0" u="none" strike="noStrike" kern="1200" cap="none" spc="0" normalizeH="0" baseline="0" noProof="0" dirty="0" err="1">
                <a:ln>
                  <a:noFill/>
                </a:ln>
                <a:solidFill>
                  <a:srgbClr val="000000"/>
                </a:solidFill>
                <a:effectLst/>
                <a:uLnTx/>
                <a:uFillTx/>
                <a:latin typeface="Helvetica" pitchFamily="2" charset="0"/>
              </a:rPr>
              <a:t>metronidazole</a:t>
            </a:r>
            <a:endParaRPr kumimoji="0" lang="it-IT" sz="2200" i="0" u="none" strike="noStrike" kern="1200" cap="none" spc="0" normalizeH="0" baseline="0" noProof="0" dirty="0">
              <a:ln>
                <a:noFill/>
              </a:ln>
              <a:solidFill>
                <a:srgbClr val="000000"/>
              </a:solidFill>
              <a:effectLst/>
              <a:uLnTx/>
              <a:uFillTx/>
              <a:latin typeface="Helvetica" pitchFamily="2" charset="0"/>
            </a:endParaRPr>
          </a:p>
          <a:p>
            <a:pPr marL="0" indent="0">
              <a:buNone/>
              <a:defRPr/>
            </a:pPr>
            <a:r>
              <a:rPr kumimoji="0" lang="it-IT" sz="2200" i="0" u="none" strike="noStrike" kern="1200" cap="none" spc="0" normalizeH="0" baseline="0" noProof="0" dirty="0" err="1">
                <a:ln>
                  <a:noFill/>
                </a:ln>
                <a:solidFill>
                  <a:srgbClr val="000000"/>
                </a:solidFill>
                <a:effectLst/>
                <a:uLnTx/>
                <a:uFillTx/>
                <a:latin typeface="Helvetica" pitchFamily="2" charset="0"/>
              </a:rPr>
              <a:t>Treated</a:t>
            </a:r>
            <a:r>
              <a:rPr kumimoji="0" lang="it-IT" sz="2200" i="0" u="none" strike="noStrike" kern="1200" cap="none" spc="0" normalizeH="0" baseline="0" noProof="0" dirty="0">
                <a:ln>
                  <a:noFill/>
                </a:ln>
                <a:solidFill>
                  <a:srgbClr val="000000"/>
                </a:solidFill>
                <a:effectLst/>
                <a:uLnTx/>
                <a:uFillTx/>
                <a:latin typeface="Helvetica" pitchFamily="2" charset="0"/>
              </a:rPr>
              <a:t> for 60 days</a:t>
            </a:r>
          </a:p>
          <a:p>
            <a:pPr marL="0" indent="0">
              <a:buNone/>
              <a:defRPr/>
            </a:pPr>
            <a:r>
              <a:rPr kumimoji="0" lang="it-IT" sz="2200" i="0" u="none" strike="noStrike" kern="1200" cap="none" spc="0" normalizeH="0" baseline="0" noProof="0" dirty="0">
                <a:ln>
                  <a:noFill/>
                </a:ln>
                <a:solidFill>
                  <a:srgbClr val="000000"/>
                </a:solidFill>
                <a:effectLst/>
                <a:uLnTx/>
                <a:uFillTx/>
                <a:latin typeface="Helvetica" pitchFamily="2" charset="0"/>
              </a:rPr>
              <a:t>(</a:t>
            </a:r>
            <a:r>
              <a:rPr kumimoji="0" lang="it-IT" sz="2200" i="0" u="none" strike="noStrike" kern="1200" cap="none" spc="0" normalizeH="0" baseline="0" noProof="0" dirty="0" err="1">
                <a:ln>
                  <a:noFill/>
                </a:ln>
                <a:solidFill>
                  <a:srgbClr val="000000"/>
                </a:solidFill>
                <a:effectLst/>
                <a:uLnTx/>
                <a:uFillTx/>
                <a:latin typeface="Helvetica" pitchFamily="2" charset="0"/>
              </a:rPr>
              <a:t>freeze-dried</a:t>
            </a:r>
            <a:r>
              <a:rPr kumimoji="0" lang="it-IT" sz="2200" i="0" u="none" strike="noStrike" kern="1200" cap="none" spc="0" normalizeH="0" baseline="0" noProof="0" dirty="0">
                <a:ln>
                  <a:noFill/>
                </a:ln>
                <a:solidFill>
                  <a:srgbClr val="000000"/>
                </a:solidFill>
                <a:effectLst/>
                <a:uLnTx/>
                <a:uFillTx/>
                <a:latin typeface="Helvetica" pitchFamily="2" charset="0"/>
              </a:rPr>
              <a:t> </a:t>
            </a:r>
            <a:r>
              <a:rPr kumimoji="0" lang="it-IT" sz="2200" i="0" u="none" strike="noStrike" kern="1200" cap="none" spc="0" normalizeH="0" baseline="0" noProof="0" dirty="0" err="1">
                <a:ln>
                  <a:noFill/>
                </a:ln>
                <a:solidFill>
                  <a:srgbClr val="000000"/>
                </a:solidFill>
                <a:effectLst/>
                <a:uLnTx/>
                <a:uFillTx/>
                <a:latin typeface="Helvetica" pitchFamily="2" charset="0"/>
              </a:rPr>
              <a:t>probiotics</a:t>
            </a:r>
            <a:r>
              <a:rPr kumimoji="0" lang="it-IT" sz="2200" i="0" u="none" strike="noStrike" kern="1200" cap="none" spc="0" normalizeH="0" baseline="0" noProof="0" dirty="0">
                <a:ln>
                  <a:noFill/>
                </a:ln>
                <a:solidFill>
                  <a:srgbClr val="000000"/>
                </a:solidFill>
                <a:effectLst/>
                <a:uLnTx/>
                <a:uFillTx/>
                <a:latin typeface="Helvetica" pitchFamily="2" charset="0"/>
              </a:rPr>
              <a:t> </a:t>
            </a:r>
            <a:r>
              <a:rPr kumimoji="0" lang="it-IT" sz="2200" i="0" u="none" strike="noStrike" kern="1200" cap="none" spc="0" normalizeH="0" baseline="0" noProof="0" dirty="0" err="1">
                <a:ln>
                  <a:noFill/>
                </a:ln>
                <a:solidFill>
                  <a:srgbClr val="000000"/>
                </a:solidFill>
                <a:effectLst/>
                <a:uLnTx/>
                <a:uFillTx/>
                <a:latin typeface="Helvetica" pitchFamily="2" charset="0"/>
              </a:rPr>
              <a:t>at</a:t>
            </a:r>
            <a:r>
              <a:rPr kumimoji="0" lang="it-IT" sz="2200" i="0" u="none" strike="noStrike" kern="1200" cap="none" spc="0" normalizeH="0" baseline="0" noProof="0" dirty="0">
                <a:ln>
                  <a:noFill/>
                </a:ln>
                <a:solidFill>
                  <a:srgbClr val="000000"/>
                </a:solidFill>
                <a:effectLst/>
                <a:uLnTx/>
                <a:uFillTx/>
                <a:latin typeface="Helvetica" pitchFamily="2" charset="0"/>
              </a:rPr>
              <a:t> 112 to 225 × 10⁹ CFU/10 kg SID)</a:t>
            </a:r>
          </a:p>
          <a:p>
            <a:pPr marL="0" indent="0">
              <a:buNone/>
              <a:defRPr/>
            </a:pPr>
            <a:r>
              <a:rPr kumimoji="0" lang="it-IT" sz="2200" i="0" u="none" strike="noStrike" kern="1200" cap="none" spc="0" normalizeH="0" baseline="0" noProof="0" dirty="0" err="1">
                <a:ln>
                  <a:noFill/>
                </a:ln>
                <a:solidFill>
                  <a:srgbClr val="000000"/>
                </a:solidFill>
                <a:effectLst/>
                <a:uLnTx/>
                <a:uFillTx/>
                <a:latin typeface="Helvetica" pitchFamily="2" charset="0"/>
              </a:rPr>
              <a:t>Fecal</a:t>
            </a:r>
            <a:r>
              <a:rPr kumimoji="0" lang="it-IT" sz="2200" i="0" u="none" strike="noStrike" kern="1200" cap="none" spc="0" normalizeH="0" baseline="0" noProof="0" dirty="0">
                <a:ln>
                  <a:noFill/>
                </a:ln>
                <a:solidFill>
                  <a:srgbClr val="000000"/>
                </a:solidFill>
                <a:effectLst/>
                <a:uLnTx/>
                <a:uFillTx/>
                <a:latin typeface="Helvetica" pitchFamily="2" charset="0"/>
              </a:rPr>
              <a:t> microbiota </a:t>
            </a:r>
            <a:r>
              <a:rPr kumimoji="0" lang="it-IT" sz="2200" i="0" u="none" strike="noStrike" kern="1200" cap="none" spc="0" normalizeH="0" baseline="0" noProof="0" dirty="0" err="1">
                <a:ln>
                  <a:noFill/>
                </a:ln>
                <a:solidFill>
                  <a:srgbClr val="000000"/>
                </a:solidFill>
                <a:effectLst/>
                <a:uLnTx/>
                <a:uFillTx/>
                <a:latin typeface="Helvetica" pitchFamily="2" charset="0"/>
              </a:rPr>
              <a:t>sequencing</a:t>
            </a:r>
            <a:r>
              <a:rPr kumimoji="0" lang="it-IT" sz="2200" i="0" u="none" strike="noStrike" kern="1200" cap="none" spc="0" normalizeH="0" baseline="0" noProof="0" dirty="0">
                <a:ln>
                  <a:noFill/>
                </a:ln>
                <a:solidFill>
                  <a:srgbClr val="000000"/>
                </a:solidFill>
                <a:effectLst/>
                <a:uLnTx/>
                <a:uFillTx/>
                <a:latin typeface="Helvetica" pitchFamily="2" charset="0"/>
              </a:rPr>
              <a:t> (16S RNA) </a:t>
            </a:r>
            <a:r>
              <a:rPr kumimoji="0" lang="it-IT" sz="2200" i="0" u="none" strike="noStrike" kern="1200" cap="none" spc="0" normalizeH="0" baseline="0" noProof="0" dirty="0" err="1">
                <a:ln>
                  <a:noFill/>
                </a:ln>
                <a:solidFill>
                  <a:srgbClr val="000000"/>
                </a:solidFill>
                <a:effectLst/>
                <a:uLnTx/>
                <a:uFillTx/>
                <a:latin typeface="Helvetica" pitchFamily="2" charset="0"/>
              </a:rPr>
              <a:t>at</a:t>
            </a:r>
            <a:r>
              <a:rPr kumimoji="0" lang="it-IT" sz="2200" i="0" u="none" strike="noStrike" kern="1200" cap="none" spc="0" normalizeH="0" baseline="0" noProof="0" dirty="0">
                <a:ln>
                  <a:noFill/>
                </a:ln>
                <a:solidFill>
                  <a:srgbClr val="000000"/>
                </a:solidFill>
                <a:effectLst/>
                <a:uLnTx/>
                <a:uFillTx/>
                <a:latin typeface="Helvetica" pitchFamily="2" charset="0"/>
              </a:rPr>
              <a:t> baseline and </a:t>
            </a:r>
            <a:r>
              <a:rPr kumimoji="0" lang="it-IT" sz="2200" i="0" u="none" strike="noStrike" kern="1200" cap="none" spc="0" normalizeH="0" baseline="0" noProof="0" dirty="0" err="1">
                <a:ln>
                  <a:noFill/>
                </a:ln>
                <a:solidFill>
                  <a:srgbClr val="000000"/>
                </a:solidFill>
                <a:effectLst/>
                <a:uLnTx/>
                <a:uFillTx/>
                <a:latin typeface="Helvetica" pitchFamily="2" charset="0"/>
              </a:rPr>
              <a:t>at</a:t>
            </a:r>
            <a:r>
              <a:rPr kumimoji="0" lang="it-IT" sz="2200" i="0" u="none" strike="noStrike" kern="1200" cap="none" spc="0" normalizeH="0" baseline="0" noProof="0" dirty="0">
                <a:ln>
                  <a:noFill/>
                </a:ln>
                <a:solidFill>
                  <a:srgbClr val="000000"/>
                </a:solidFill>
                <a:effectLst/>
                <a:uLnTx/>
                <a:uFillTx/>
                <a:latin typeface="Helvetica" pitchFamily="2" charset="0"/>
              </a:rPr>
              <a:t> 90 days</a:t>
            </a:r>
          </a:p>
          <a:p>
            <a:pPr marL="0" indent="0">
              <a:buNone/>
              <a:defRPr/>
            </a:pPr>
            <a:r>
              <a:rPr kumimoji="0" lang="it-IT" sz="2200" i="0" u="none" strike="noStrike" kern="1200" cap="none" spc="0" normalizeH="0" baseline="0" noProof="0" dirty="0">
                <a:ln>
                  <a:noFill/>
                </a:ln>
                <a:solidFill>
                  <a:srgbClr val="000000"/>
                </a:solidFill>
                <a:effectLst/>
                <a:uLnTx/>
                <a:uFillTx/>
                <a:latin typeface="Helvetica" pitchFamily="2" charset="0"/>
              </a:rPr>
              <a:t>Return of </a:t>
            </a:r>
            <a:r>
              <a:rPr kumimoji="0" lang="it-IT" sz="2200" i="0" u="none" strike="noStrike" kern="1200" cap="none" spc="0" normalizeH="0" baseline="0" noProof="0" dirty="0" err="1">
                <a:ln>
                  <a:noFill/>
                </a:ln>
                <a:solidFill>
                  <a:srgbClr val="000000"/>
                </a:solidFill>
                <a:effectLst/>
                <a:uLnTx/>
                <a:uFillTx/>
                <a:latin typeface="Helvetica" pitchFamily="2" charset="0"/>
              </a:rPr>
              <a:t>Faecalibacterium</a:t>
            </a:r>
            <a:r>
              <a:rPr kumimoji="0" lang="it-IT" sz="2200" i="0" u="none" strike="noStrike" kern="1200" cap="none" spc="0" normalizeH="0" baseline="0" noProof="0" dirty="0">
                <a:ln>
                  <a:noFill/>
                </a:ln>
                <a:solidFill>
                  <a:srgbClr val="000000"/>
                </a:solidFill>
                <a:effectLst/>
                <a:uLnTx/>
                <a:uFillTx/>
                <a:latin typeface="Helvetica" pitchFamily="2" charset="0"/>
              </a:rPr>
              <a:t> spp. to </a:t>
            </a:r>
            <a:r>
              <a:rPr kumimoji="0" lang="it-IT" sz="2200" i="0" u="none" strike="noStrike" kern="1200" cap="none" spc="0" normalizeH="0" baseline="0" noProof="0" dirty="0" err="1">
                <a:ln>
                  <a:noFill/>
                </a:ln>
                <a:solidFill>
                  <a:srgbClr val="000000"/>
                </a:solidFill>
                <a:effectLst/>
                <a:uLnTx/>
                <a:uFillTx/>
                <a:latin typeface="Helvetica" pitchFamily="2" charset="0"/>
              </a:rPr>
              <a:t>normal</a:t>
            </a:r>
            <a:r>
              <a:rPr kumimoji="0" lang="it-IT" sz="2200" i="0" u="none" strike="noStrike" kern="1200" cap="none" spc="0" normalizeH="0" baseline="0" noProof="0" dirty="0">
                <a:ln>
                  <a:noFill/>
                </a:ln>
                <a:solidFill>
                  <a:srgbClr val="000000"/>
                </a:solidFill>
                <a:effectLst/>
                <a:uLnTx/>
                <a:uFillTx/>
                <a:latin typeface="Helvetica" pitchFamily="2" charset="0"/>
              </a:rPr>
              <a:t> </a:t>
            </a:r>
            <a:r>
              <a:rPr kumimoji="0" lang="it-IT" sz="2200" i="0" u="none" strike="noStrike" kern="1200" cap="none" spc="0" normalizeH="0" baseline="0" noProof="0" dirty="0" err="1">
                <a:ln>
                  <a:noFill/>
                </a:ln>
                <a:solidFill>
                  <a:srgbClr val="000000"/>
                </a:solidFill>
                <a:effectLst/>
                <a:uLnTx/>
                <a:uFillTx/>
                <a:latin typeface="Helvetica" pitchFamily="2" charset="0"/>
              </a:rPr>
              <a:t>levels</a:t>
            </a:r>
            <a:r>
              <a:rPr kumimoji="0" lang="it-IT" sz="2200" i="0" u="none" strike="noStrike" kern="1200" cap="none" spc="0" normalizeH="0" baseline="0" noProof="0" dirty="0">
                <a:ln>
                  <a:noFill/>
                </a:ln>
                <a:solidFill>
                  <a:srgbClr val="000000"/>
                </a:solidFill>
                <a:effectLst/>
                <a:uLnTx/>
                <a:uFillTx/>
                <a:latin typeface="Helvetica" pitchFamily="2" charset="0"/>
              </a:rPr>
              <a:t> </a:t>
            </a:r>
            <a:r>
              <a:rPr kumimoji="0" lang="it-IT" sz="2200" i="0" u="none" strike="noStrike" kern="1200" cap="none" spc="0" normalizeH="0" baseline="0" noProof="0" dirty="0" err="1">
                <a:ln>
                  <a:noFill/>
                </a:ln>
                <a:solidFill>
                  <a:srgbClr val="000000"/>
                </a:solidFill>
                <a:effectLst/>
                <a:uLnTx/>
                <a:uFillTx/>
                <a:latin typeface="Helvetica" pitchFamily="2" charset="0"/>
              </a:rPr>
              <a:t>at</a:t>
            </a:r>
            <a:r>
              <a:rPr kumimoji="0" lang="it-IT" sz="2200" i="0" u="none" strike="noStrike" kern="1200" cap="none" spc="0" normalizeH="0" baseline="0" noProof="0" dirty="0">
                <a:ln>
                  <a:noFill/>
                </a:ln>
                <a:solidFill>
                  <a:srgbClr val="000000"/>
                </a:solidFill>
                <a:effectLst/>
                <a:uLnTx/>
                <a:uFillTx/>
                <a:latin typeface="Helvetica" pitchFamily="2" charset="0"/>
              </a:rPr>
              <a:t> T90 in the VSL#3 group</a:t>
            </a:r>
            <a:endParaRPr kumimoji="0" lang="it-IT" sz="2200" i="0" u="none" strike="noStrike" kern="1200" cap="none" spc="0" normalizeH="0" baseline="0" noProof="0" dirty="0">
              <a:ln>
                <a:noFill/>
              </a:ln>
              <a:solidFill>
                <a:srgbClr val="000000"/>
              </a:solidFill>
              <a:effectLst/>
              <a:uLnTx/>
              <a:uFillTx/>
              <a:latin typeface="Calibri"/>
              <a:ea typeface="+mn-ea"/>
              <a:cs typeface="+mn-cs"/>
            </a:endParaRPr>
          </a:p>
        </p:txBody>
      </p:sp>
      <p:pic>
        <p:nvPicPr>
          <p:cNvPr id="13" name="Picture 12" descr="A screenshot of a cell phone&#10;&#10;Description automatically generated">
            <a:extLst>
              <a:ext uri="{FF2B5EF4-FFF2-40B4-BE49-F238E27FC236}">
                <a16:creationId xmlns:a16="http://schemas.microsoft.com/office/drawing/2014/main" id="{A1EB3E7E-D512-B04B-B1D0-6D1A878F5ED7}"/>
              </a:ext>
            </a:extLst>
          </p:cNvPr>
          <p:cNvPicPr>
            <a:picLocks noChangeAspect="1"/>
          </p:cNvPicPr>
          <p:nvPr/>
        </p:nvPicPr>
        <p:blipFill>
          <a:blip r:embed="rId3"/>
          <a:stretch>
            <a:fillRect/>
          </a:stretch>
        </p:blipFill>
        <p:spPr>
          <a:xfrm>
            <a:off x="6096000" y="4900955"/>
            <a:ext cx="4049099" cy="1505797"/>
          </a:xfrm>
          <a:prstGeom prst="rect">
            <a:avLst/>
          </a:prstGeom>
        </p:spPr>
      </p:pic>
      <p:sp>
        <p:nvSpPr>
          <p:cNvPr id="7" name="Title 4">
            <a:extLst>
              <a:ext uri="{FF2B5EF4-FFF2-40B4-BE49-F238E27FC236}">
                <a16:creationId xmlns:a16="http://schemas.microsoft.com/office/drawing/2014/main" id="{4DDD466B-C07F-597D-4F70-0C907DEE465F}"/>
              </a:ext>
            </a:extLst>
          </p:cNvPr>
          <p:cNvSpPr txBox="1">
            <a:spLocks/>
          </p:cNvSpPr>
          <p:nvPr/>
        </p:nvSpPr>
        <p:spPr>
          <a:xfrm>
            <a:off x="472773" y="462765"/>
            <a:ext cx="8542037"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a:solidFill>
                  <a:srgbClr val="0084CC"/>
                </a:solidFill>
              </a:rPr>
              <a:t>Chronic </a:t>
            </a:r>
            <a:r>
              <a:rPr lang="it-IT" sz="4000" b="1" dirty="0" err="1">
                <a:solidFill>
                  <a:srgbClr val="0084CC"/>
                </a:solidFill>
              </a:rPr>
              <a:t>enteropathy</a:t>
            </a:r>
            <a:endParaRPr lang="it-IT" sz="4000" b="1" dirty="0">
              <a:solidFill>
                <a:srgbClr val="0084CC"/>
              </a:solidFill>
            </a:endParaRPr>
          </a:p>
        </p:txBody>
      </p:sp>
      <p:pic>
        <p:nvPicPr>
          <p:cNvPr id="3" name="Graphic 2" descr="Dog with solid fill">
            <a:extLst>
              <a:ext uri="{FF2B5EF4-FFF2-40B4-BE49-F238E27FC236}">
                <a16:creationId xmlns:a16="http://schemas.microsoft.com/office/drawing/2014/main" id="{B28B71F6-04E0-5FE7-9EF0-FC2F7E07DFE8}"/>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10496068" y="132001"/>
            <a:ext cx="1223159" cy="1223159"/>
          </a:xfrm>
          <a:prstGeom prst="rect">
            <a:avLst/>
          </a:prstGeom>
        </p:spPr>
      </p:pic>
    </p:spTree>
    <p:extLst>
      <p:ext uri="{BB962C8B-B14F-4D97-AF65-F5344CB8AC3E}">
        <p14:creationId xmlns:p14="http://schemas.microsoft.com/office/powerpoint/2010/main" val="17863531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6322" y="353222"/>
            <a:ext cx="10651027" cy="1325563"/>
          </a:xfrm>
        </p:spPr>
        <p:txBody>
          <a:bodyPr anchor="t">
            <a:normAutofit/>
          </a:bodyPr>
          <a:lstStyle/>
          <a:p>
            <a:r>
              <a:rPr lang="it-IT" sz="4000" b="1" dirty="0">
                <a:solidFill>
                  <a:srgbClr val="0070C0"/>
                </a:solidFill>
                <a:latin typeface="Helvetica" pitchFamily="2" charset="0"/>
              </a:rPr>
              <a:t>Chronic </a:t>
            </a:r>
            <a:r>
              <a:rPr lang="it-IT" sz="4000" b="1" dirty="0" err="1">
                <a:solidFill>
                  <a:srgbClr val="0070C0"/>
                </a:solidFill>
                <a:latin typeface="Helvetica" pitchFamily="2" charset="0"/>
              </a:rPr>
              <a:t>diarrhea</a:t>
            </a:r>
            <a:r>
              <a:rPr lang="it-IT" sz="4000" b="1" dirty="0">
                <a:solidFill>
                  <a:srgbClr val="0070C0"/>
                </a:solidFill>
                <a:latin typeface="Helvetica" pitchFamily="2" charset="0"/>
              </a:rPr>
              <a:t> – clinical </a:t>
            </a:r>
            <a:r>
              <a:rPr lang="it-IT" sz="4000" b="1" dirty="0" err="1">
                <a:solidFill>
                  <a:srgbClr val="0070C0"/>
                </a:solidFill>
                <a:latin typeface="Helvetica" pitchFamily="2" charset="0"/>
              </a:rPr>
              <a:t>improvement</a:t>
            </a:r>
            <a:endParaRPr lang="it-IT" sz="4000" b="1" dirty="0">
              <a:solidFill>
                <a:srgbClr val="0070C0"/>
              </a:solidFill>
              <a:latin typeface="Helvetica" pitchFamily="2" charset="0"/>
            </a:endParaRPr>
          </a:p>
        </p:txBody>
      </p:sp>
      <p:sp>
        <p:nvSpPr>
          <p:cNvPr id="5" name="Content Placeholder 2">
            <a:extLst>
              <a:ext uri="{FF2B5EF4-FFF2-40B4-BE49-F238E27FC236}">
                <a16:creationId xmlns:a16="http://schemas.microsoft.com/office/drawing/2014/main" id="{EE02A5C4-94E6-5990-D3A0-98CF178EDAED}"/>
              </a:ext>
            </a:extLst>
          </p:cNvPr>
          <p:cNvSpPr txBox="1">
            <a:spLocks/>
          </p:cNvSpPr>
          <p:nvPr/>
        </p:nvSpPr>
        <p:spPr>
          <a:xfrm>
            <a:off x="964323" y="1320801"/>
            <a:ext cx="10349898" cy="2108199"/>
          </a:xfrm>
          <a:prstGeom prst="rect">
            <a:avLst/>
          </a:prstGeom>
        </p:spPr>
        <p:txBody>
          <a:bodyPr>
            <a:noAutofit/>
          </a:bodyPr>
          <a:lstStyle>
            <a:lvl1pPr marL="457200" indent="-457200" algn="l" defTabSz="914400" rtl="0" eaLnBrk="1" latinLnBrk="0" hangingPunct="1">
              <a:lnSpc>
                <a:spcPct val="90000"/>
              </a:lnSpc>
              <a:spcBef>
                <a:spcPts val="1000"/>
              </a:spcBef>
              <a:buClr>
                <a:srgbClr val="0070C0"/>
              </a:buClr>
              <a:buFont typeface="Arial" panose="020B0604020202020204" pitchFamily="34" charset="0"/>
              <a:buChar char="•"/>
              <a:defRPr sz="2800" kern="1200">
                <a:solidFill>
                  <a:schemeClr val="tx1"/>
                </a:solidFill>
                <a:latin typeface="Helvetica LT Std" panose="020B0504020202020204"/>
                <a:ea typeface="+mn-ea"/>
                <a:cs typeface="+mn-cs"/>
              </a:defRPr>
            </a:lvl1pPr>
            <a:lvl2pPr marL="800100" indent="-342900" algn="l" defTabSz="914400" rtl="0" eaLnBrk="1" latinLnBrk="0" hangingPunct="1">
              <a:lnSpc>
                <a:spcPct val="90000"/>
              </a:lnSpc>
              <a:spcBef>
                <a:spcPts val="500"/>
              </a:spcBef>
              <a:buClr>
                <a:srgbClr val="0070C0"/>
              </a:buClr>
              <a:buFont typeface="Arial" panose="020B0604020202020204" pitchFamily="34" charset="0"/>
              <a:buChar char="•"/>
              <a:defRPr sz="2400" kern="1200">
                <a:solidFill>
                  <a:schemeClr val="tx1"/>
                </a:solidFill>
                <a:latin typeface="Helvetica LT Std" panose="020B0504020202020204"/>
                <a:ea typeface="+mn-ea"/>
                <a:cs typeface="+mn-cs"/>
              </a:defRPr>
            </a:lvl2pPr>
            <a:lvl3pPr marL="1257300" indent="-342900" algn="l" defTabSz="914400" rtl="0" eaLnBrk="1" latinLnBrk="0" hangingPunct="1">
              <a:lnSpc>
                <a:spcPct val="90000"/>
              </a:lnSpc>
              <a:spcBef>
                <a:spcPts val="500"/>
              </a:spcBef>
              <a:buClr>
                <a:srgbClr val="0070C0"/>
              </a:buClr>
              <a:buFont typeface="Arial" panose="020B0604020202020204" pitchFamily="34" charset="0"/>
              <a:buChar char="•"/>
              <a:defRPr sz="2000" kern="1200">
                <a:solidFill>
                  <a:schemeClr val="tx1"/>
                </a:solidFill>
                <a:latin typeface="Helvetica LT Std" panose="020B0504020202020204"/>
                <a:ea typeface="+mn-ea"/>
                <a:cs typeface="+mn-cs"/>
              </a:defRPr>
            </a:lvl3pPr>
            <a:lvl4pPr marL="16573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4pPr>
            <a:lvl5pPr marL="21145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Helvetica" pitchFamily="2" charset="0"/>
                <a:ea typeface="+mn-ea"/>
                <a:cs typeface="+mn-cs"/>
              </a:rPr>
              <a:t>Hart et al, 2012</a:t>
            </a:r>
          </a:p>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53 cats with chronic diarrhea refractory to a dietary trial</a:t>
            </a:r>
          </a:p>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r>
              <a:rPr kumimoji="0" lang="en-US" sz="2600" b="0" i="0" u="none" strike="noStrike" kern="1200" cap="none" spc="0" normalizeH="0" baseline="0" noProof="0" dirty="0" err="1">
                <a:ln>
                  <a:noFill/>
                </a:ln>
                <a:solidFill>
                  <a:prstClr val="black"/>
                </a:solidFill>
                <a:effectLst/>
                <a:uLnTx/>
                <a:uFillTx/>
                <a:latin typeface="Helvetica" pitchFamily="2" charset="0"/>
                <a:ea typeface="+mn-ea"/>
                <a:cs typeface="+mn-cs"/>
              </a:rPr>
              <a:t>Multistrain</a:t>
            </a: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n-US" sz="2600" b="0" i="0" u="none" strike="noStrike" kern="1200" cap="none" spc="0" normalizeH="0" baseline="0" noProof="0" dirty="0" err="1">
                <a:ln>
                  <a:noFill/>
                </a:ln>
                <a:solidFill>
                  <a:prstClr val="black"/>
                </a:solidFill>
                <a:effectLst/>
                <a:uLnTx/>
                <a:uFillTx/>
                <a:latin typeface="Helvetica" pitchFamily="2" charset="0"/>
                <a:ea typeface="+mn-ea"/>
                <a:cs typeface="+mn-cs"/>
              </a:rPr>
              <a:t>synbiotic</a:t>
            </a: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n-US" sz="2600" b="0" i="0" u="none" strike="noStrike" kern="1200" cap="none" spc="0" normalizeH="0" baseline="0" noProof="0" dirty="0" err="1">
                <a:ln>
                  <a:noFill/>
                </a:ln>
                <a:solidFill>
                  <a:prstClr val="black"/>
                </a:solidFill>
                <a:effectLst/>
                <a:uLnTx/>
                <a:uFillTx/>
                <a:latin typeface="Helvetica" pitchFamily="2" charset="0"/>
                <a:ea typeface="+mn-ea"/>
                <a:cs typeface="+mn-cs"/>
              </a:rPr>
              <a:t>Proviable</a:t>
            </a: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-DC®) for 21 days</a:t>
            </a:r>
          </a:p>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endPar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72% of owners perceived an improvement in stool consistency</a:t>
            </a:r>
          </a:p>
          <a:p>
            <a:pPr marL="0" marR="0" lvl="0" indent="0" algn="l" defTabSz="914400" rtl="0" eaLnBrk="1" fontAlgn="auto" latinLnBrk="0" hangingPunct="1">
              <a:lnSpc>
                <a:spcPct val="90000"/>
              </a:lnSpc>
              <a:spcBef>
                <a:spcPts val="0"/>
              </a:spcBef>
              <a:spcAft>
                <a:spcPts val="1200"/>
              </a:spcAft>
              <a:buClr>
                <a:srgbClr val="0070C0"/>
              </a:buClr>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Median fecal score improved from 6.0 to 4.4 (P &lt; 0.001)</a:t>
            </a:r>
          </a:p>
        </p:txBody>
      </p:sp>
      <p:pic>
        <p:nvPicPr>
          <p:cNvPr id="6" name="Picture 5" descr="A close-up of a white background&#10;&#10;Description automatically generated">
            <a:extLst>
              <a:ext uri="{FF2B5EF4-FFF2-40B4-BE49-F238E27FC236}">
                <a16:creationId xmlns:a16="http://schemas.microsoft.com/office/drawing/2014/main" id="{F81B32C7-7C20-1D9A-8040-D4EA67EDE8C0}"/>
              </a:ext>
            </a:extLst>
          </p:cNvPr>
          <p:cNvPicPr>
            <a:picLocks noChangeAspect="1"/>
          </p:cNvPicPr>
          <p:nvPr/>
        </p:nvPicPr>
        <p:blipFill>
          <a:blip r:embed="rId3"/>
          <a:stretch>
            <a:fillRect/>
          </a:stretch>
        </p:blipFill>
        <p:spPr>
          <a:xfrm>
            <a:off x="4560710" y="4892720"/>
            <a:ext cx="5548582" cy="1466585"/>
          </a:xfrm>
          <a:prstGeom prst="rect">
            <a:avLst/>
          </a:prstGeom>
        </p:spPr>
      </p:pic>
      <p:pic>
        <p:nvPicPr>
          <p:cNvPr id="3" name="Graphic 2" descr="Cat with solid fill">
            <a:extLst>
              <a:ext uri="{FF2B5EF4-FFF2-40B4-BE49-F238E27FC236}">
                <a16:creationId xmlns:a16="http://schemas.microsoft.com/office/drawing/2014/main" id="{F4C79135-E94A-06D1-3775-8EA3CE4E9789}"/>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10630296" y="207369"/>
            <a:ext cx="954107" cy="954107"/>
          </a:xfrm>
          <a:prstGeom prst="rect">
            <a:avLst/>
          </a:prstGeom>
        </p:spPr>
      </p:pic>
    </p:spTree>
    <p:extLst>
      <p:ext uri="{BB962C8B-B14F-4D97-AF65-F5344CB8AC3E}">
        <p14:creationId xmlns:p14="http://schemas.microsoft.com/office/powerpoint/2010/main" val="305243195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827" y="532949"/>
            <a:ext cx="10313703" cy="1325563"/>
          </a:xfrm>
        </p:spPr>
        <p:txBody>
          <a:bodyPr anchor="t">
            <a:normAutofit/>
          </a:bodyPr>
          <a:lstStyle/>
          <a:p>
            <a:r>
              <a:rPr lang="it-IT" sz="4000" b="1" dirty="0" err="1">
                <a:solidFill>
                  <a:srgbClr val="0070C0"/>
                </a:solidFill>
                <a:latin typeface="Helvetica" pitchFamily="2" charset="0"/>
              </a:rPr>
              <a:t>Antibiotic-associated</a:t>
            </a:r>
            <a:r>
              <a:rPr lang="it-IT" sz="4000" b="1" dirty="0">
                <a:solidFill>
                  <a:srgbClr val="0070C0"/>
                </a:solidFill>
                <a:latin typeface="Helvetica" pitchFamily="2" charset="0"/>
              </a:rPr>
              <a:t> </a:t>
            </a:r>
            <a:r>
              <a:rPr lang="it-IT" sz="4000" b="1" err="1">
                <a:solidFill>
                  <a:srgbClr val="0070C0"/>
                </a:solidFill>
                <a:latin typeface="Helvetica" pitchFamily="2" charset="0"/>
              </a:rPr>
              <a:t>diarrhea</a:t>
            </a:r>
            <a:r>
              <a:rPr lang="it-IT" sz="4000" b="1">
                <a:solidFill>
                  <a:srgbClr val="0070C0"/>
                </a:solidFill>
                <a:latin typeface="Helvetica" pitchFamily="2" charset="0"/>
              </a:rPr>
              <a:t>  </a:t>
            </a:r>
            <a:endParaRPr lang="it-IT" sz="4000" b="1" dirty="0">
              <a:solidFill>
                <a:srgbClr val="0070C0"/>
              </a:solidFill>
              <a:latin typeface="Helvetica" pitchFamily="2" charset="0"/>
            </a:endParaRPr>
          </a:p>
        </p:txBody>
      </p:sp>
      <p:sp>
        <p:nvSpPr>
          <p:cNvPr id="3" name="Rectangle 2">
            <a:extLst>
              <a:ext uri="{FF2B5EF4-FFF2-40B4-BE49-F238E27FC236}">
                <a16:creationId xmlns:a16="http://schemas.microsoft.com/office/drawing/2014/main" id="{8608959F-680A-5DD6-91A3-2D9CA2AB748A}"/>
              </a:ext>
            </a:extLst>
          </p:cNvPr>
          <p:cNvSpPr/>
          <p:nvPr/>
        </p:nvSpPr>
        <p:spPr>
          <a:xfrm>
            <a:off x="539827" y="1642087"/>
            <a:ext cx="5474677" cy="4154984"/>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Helvetica" pitchFamily="2" charset="0"/>
                <a:ea typeface="+mn-ea"/>
                <a:cs typeface="+mn-cs"/>
              </a:rPr>
              <a:t>Torres-Henderson et al, 2017</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16 cats treated with AMC for 7 days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EF SF68 vs placebo</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EF SF68 induced a faster return to </a:t>
            </a:r>
            <a:r>
              <a:rPr kumimoji="0" lang="en-US" sz="2600" b="0" i="0" u="none" strike="noStrike" kern="1200" cap="none" spc="0" normalizeH="0" baseline="0" noProof="0" dirty="0" err="1">
                <a:ln>
                  <a:noFill/>
                </a:ln>
                <a:solidFill>
                  <a:prstClr val="black"/>
                </a:solidFill>
                <a:effectLst/>
                <a:uLnTx/>
                <a:uFillTx/>
                <a:latin typeface="Helvetica" pitchFamily="2" charset="0"/>
                <a:ea typeface="+mn-ea"/>
                <a:cs typeface="+mn-cs"/>
              </a:rPr>
              <a:t>eubiosis</a:t>
            </a:r>
            <a:endPar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rPr>
              <a:t>Diarrhea (FS &gt; 5) in 69% of the PRO group vs 85% of the placebo group</a:t>
            </a:r>
          </a:p>
        </p:txBody>
      </p:sp>
      <p:pic>
        <p:nvPicPr>
          <p:cNvPr id="4" name="Picture 3" descr="A graph of probiotics and probiotics&#10;&#10;Description automatically generated">
            <a:extLst>
              <a:ext uri="{FF2B5EF4-FFF2-40B4-BE49-F238E27FC236}">
                <a16:creationId xmlns:a16="http://schemas.microsoft.com/office/drawing/2014/main" id="{A12B7704-3588-6535-4C4D-28215C13D27C}"/>
              </a:ext>
            </a:extLst>
          </p:cNvPr>
          <p:cNvPicPr>
            <a:picLocks noChangeAspect="1"/>
          </p:cNvPicPr>
          <p:nvPr/>
        </p:nvPicPr>
        <p:blipFill rotWithShape="1">
          <a:blip r:embed="rId3"/>
          <a:srcRect t="2089" b="-1"/>
          <a:stretch/>
        </p:blipFill>
        <p:spPr>
          <a:xfrm>
            <a:off x="7050463" y="1234269"/>
            <a:ext cx="4749800" cy="4389461"/>
          </a:xfrm>
          <a:prstGeom prst="rect">
            <a:avLst/>
          </a:prstGeom>
        </p:spPr>
      </p:pic>
      <p:pic>
        <p:nvPicPr>
          <p:cNvPr id="7" name="Picture 6">
            <a:extLst>
              <a:ext uri="{FF2B5EF4-FFF2-40B4-BE49-F238E27FC236}">
                <a16:creationId xmlns:a16="http://schemas.microsoft.com/office/drawing/2014/main" id="{78FF6850-073D-CE57-E3DD-BC4F57157F81}"/>
              </a:ext>
            </a:extLst>
          </p:cNvPr>
          <p:cNvPicPr>
            <a:picLocks noChangeAspect="1"/>
          </p:cNvPicPr>
          <p:nvPr/>
        </p:nvPicPr>
        <p:blipFill>
          <a:blip r:embed="rId4"/>
          <a:stretch>
            <a:fillRect/>
          </a:stretch>
        </p:blipFill>
        <p:spPr>
          <a:xfrm>
            <a:off x="7442200" y="5245053"/>
            <a:ext cx="4749800" cy="1188244"/>
          </a:xfrm>
          <a:prstGeom prst="rect">
            <a:avLst/>
          </a:prstGeom>
        </p:spPr>
      </p:pic>
      <p:pic>
        <p:nvPicPr>
          <p:cNvPr id="5" name="Graphic 4" descr="Cat with solid fill">
            <a:extLst>
              <a:ext uri="{FF2B5EF4-FFF2-40B4-BE49-F238E27FC236}">
                <a16:creationId xmlns:a16="http://schemas.microsoft.com/office/drawing/2014/main" id="{4E761AA1-53CE-21B1-576D-BAC2E0FE9E6A}"/>
              </a:ext>
            </a:extLst>
          </p:cNvPr>
          <p:cNvPicPr>
            <a:picLocks noChangeAspect="1"/>
          </p:cNvPicPr>
          <p:nvPr/>
        </p:nvPicPr>
        <p:blipFill>
          <a:blip>
            <a:extLst>
              <a:ext uri="{96DAC541-7B7A-43D3-8B79-37D633B846F1}">
                <asvg:svgBlip xmlns:asvg="http://schemas.microsoft.com/office/drawing/2016/SVG/main" xmlns="" r:embed="rId5"/>
              </a:ext>
            </a:extLst>
          </a:blip>
          <a:stretch>
            <a:fillRect/>
          </a:stretch>
        </p:blipFill>
        <p:spPr>
          <a:xfrm>
            <a:off x="10630296" y="207369"/>
            <a:ext cx="954107" cy="954107"/>
          </a:xfrm>
          <a:prstGeom prst="rect">
            <a:avLst/>
          </a:prstGeom>
        </p:spPr>
      </p:pic>
    </p:spTree>
    <p:extLst>
      <p:ext uri="{BB962C8B-B14F-4D97-AF65-F5344CB8AC3E}">
        <p14:creationId xmlns:p14="http://schemas.microsoft.com/office/powerpoint/2010/main" val="261550564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964323"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a:t>Francisco</a:t>
            </a:r>
          </a:p>
        </p:txBody>
      </p:sp>
      <p:pic>
        <p:nvPicPr>
          <p:cNvPr id="4" name="Picture 3">
            <a:extLst>
              <a:ext uri="{FF2B5EF4-FFF2-40B4-BE49-F238E27FC236}">
                <a16:creationId xmlns:a16="http://schemas.microsoft.com/office/drawing/2014/main" id="{671DCB27-1F72-ECCB-B7EF-BA8AA9A864F8}"/>
              </a:ext>
            </a:extLst>
          </p:cNvPr>
          <p:cNvPicPr>
            <a:picLocks noChangeAspect="1"/>
          </p:cNvPicPr>
          <p:nvPr/>
        </p:nvPicPr>
        <p:blipFill rotWithShape="1">
          <a:blip r:embed="rId2"/>
          <a:srcRect l="8359" t="13022" r="27439" b="52793"/>
          <a:stretch/>
        </p:blipFill>
        <p:spPr>
          <a:xfrm>
            <a:off x="9135098" y="98426"/>
            <a:ext cx="2863236" cy="2032765"/>
          </a:xfrm>
          <a:prstGeom prst="rect">
            <a:avLst/>
          </a:prstGeom>
        </p:spPr>
      </p:pic>
      <p:sp>
        <p:nvSpPr>
          <p:cNvPr id="5" name="Rectangle 4">
            <a:extLst>
              <a:ext uri="{FF2B5EF4-FFF2-40B4-BE49-F238E27FC236}">
                <a16:creationId xmlns:a16="http://schemas.microsoft.com/office/drawing/2014/main" id="{1F762A4F-83C7-7901-66CA-0902EE719F9C}"/>
              </a:ext>
            </a:extLst>
          </p:cNvPr>
          <p:cNvSpPr/>
          <p:nvPr/>
        </p:nvSpPr>
        <p:spPr>
          <a:xfrm>
            <a:off x="964322" y="1310579"/>
            <a:ext cx="6832791" cy="461664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b="1" dirty="0">
                <a:solidFill>
                  <a:srgbClr val="000000"/>
                </a:solidFill>
                <a:latin typeface="Helvetica" pitchFamily="2" charset="0"/>
              </a:rPr>
              <a:t>Persian, 12 months old</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err="1">
                <a:solidFill>
                  <a:srgbClr val="000000"/>
                </a:solidFill>
                <a:latin typeface="Helvetica" pitchFamily="2" charset="0"/>
              </a:rPr>
              <a:t>Diarrhea</a:t>
            </a:r>
            <a:r>
              <a:rPr lang="en-GB" sz="2800" dirty="0">
                <a:solidFill>
                  <a:srgbClr val="000000"/>
                </a:solidFill>
                <a:latin typeface="Helvetica" pitchFamily="2" charset="0"/>
              </a:rPr>
              <a:t> – large intestine from the start</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a:solidFill>
                  <a:srgbClr val="000000"/>
                </a:solidFill>
                <a:latin typeface="Helvetica" pitchFamily="2" charset="0"/>
              </a:rPr>
              <a:t>Tenesmus</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a:solidFill>
                  <a:srgbClr val="000000"/>
                </a:solidFill>
                <a:latin typeface="Helvetica" pitchFamily="2" charset="0"/>
              </a:rPr>
              <a:t>Intermittent vomiting</a:t>
            </a:r>
          </a:p>
          <a:p>
            <a:pPr marL="0" marR="0" lvl="0" indent="0" algn="l" defTabSz="914400" rtl="0" eaLnBrk="1" fontAlgn="auto" latinLnBrk="0" hangingPunct="1">
              <a:lnSpc>
                <a:spcPct val="100000"/>
              </a:lnSpc>
              <a:spcBef>
                <a:spcPts val="0"/>
              </a:spcBef>
              <a:spcAft>
                <a:spcPts val="1200"/>
              </a:spcAft>
              <a:buClrTx/>
              <a:buSzTx/>
              <a:buFontTx/>
              <a:buNone/>
              <a:tabLst/>
              <a:defRPr/>
            </a:pPr>
            <a:endParaRPr lang="en-GB" sz="2800" dirty="0">
              <a:solidFill>
                <a:srgbClr val="000000"/>
              </a:solidFill>
              <a:latin typeface="Helvetica" pitchFamily="2" charset="0"/>
            </a:endParaRP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err="1">
                <a:solidFill>
                  <a:srgbClr val="000000"/>
                </a:solidFill>
                <a:latin typeface="Helvetica" pitchFamily="2" charset="0"/>
              </a:rPr>
              <a:t>Fecal</a:t>
            </a:r>
            <a:r>
              <a:rPr lang="en-GB" sz="2800" dirty="0">
                <a:solidFill>
                  <a:srgbClr val="000000"/>
                </a:solidFill>
                <a:latin typeface="Helvetica" pitchFamily="2" charset="0"/>
              </a:rPr>
              <a:t> PCR</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err="1">
                <a:solidFill>
                  <a:srgbClr val="000000"/>
                </a:solidFill>
                <a:latin typeface="Helvetica" pitchFamily="2" charset="0"/>
              </a:rPr>
              <a:t>Tritrichomonas</a:t>
            </a:r>
            <a:r>
              <a:rPr lang="en-GB" sz="2800" dirty="0">
                <a:solidFill>
                  <a:srgbClr val="000000"/>
                </a:solidFill>
                <a:latin typeface="Helvetica" pitchFamily="2" charset="0"/>
              </a:rPr>
              <a:t> (</a:t>
            </a:r>
            <a:r>
              <a:rPr lang="en-GB" sz="2800" dirty="0" err="1">
                <a:solidFill>
                  <a:srgbClr val="000000"/>
                </a:solidFill>
                <a:latin typeface="Helvetica" pitchFamily="2" charset="0"/>
              </a:rPr>
              <a:t>Blagburni</a:t>
            </a:r>
            <a:r>
              <a:rPr lang="en-GB" sz="2800" dirty="0">
                <a:solidFill>
                  <a:srgbClr val="000000"/>
                </a:solidFill>
                <a:latin typeface="Helvetica" pitchFamily="2" charset="0"/>
              </a:rPr>
              <a:t>) foetus positive</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sz="2800" dirty="0" err="1">
                <a:solidFill>
                  <a:srgbClr val="000000"/>
                </a:solidFill>
                <a:latin typeface="Helvetica" pitchFamily="2" charset="0"/>
              </a:rPr>
              <a:t>FCoV</a:t>
            </a:r>
            <a:r>
              <a:rPr lang="en-GB" sz="2800" dirty="0">
                <a:solidFill>
                  <a:srgbClr val="000000"/>
                </a:solidFill>
                <a:latin typeface="Helvetica" pitchFamily="2" charset="0"/>
              </a:rPr>
              <a:t> positive</a:t>
            </a:r>
          </a:p>
        </p:txBody>
      </p:sp>
      <p:pic>
        <p:nvPicPr>
          <p:cNvPr id="9" name="Picture 8" descr="A small gravel with a red substance on it&#10;&#10;Description automatically generated with medium confidence">
            <a:extLst>
              <a:ext uri="{FF2B5EF4-FFF2-40B4-BE49-F238E27FC236}">
                <a16:creationId xmlns:a16="http://schemas.microsoft.com/office/drawing/2014/main" id="{BC904B5B-8D2D-14B5-7C3E-B3A484234255}"/>
              </a:ext>
            </a:extLst>
          </p:cNvPr>
          <p:cNvPicPr>
            <a:picLocks noChangeAspect="1"/>
          </p:cNvPicPr>
          <p:nvPr/>
        </p:nvPicPr>
        <p:blipFill rotWithShape="1">
          <a:blip r:embed="rId3">
            <a:extLst>
              <a:ext uri="{28A0092B-C50C-407E-A947-70E740481C1C}">
                <a14:useLocalDpi xmlns:a14="http://schemas.microsoft.com/office/drawing/2010/main" val="0"/>
              </a:ext>
            </a:extLst>
          </a:blip>
          <a:srcRect t="37506" b="15449"/>
          <a:stretch/>
        </p:blipFill>
        <p:spPr>
          <a:xfrm>
            <a:off x="9135098" y="4187443"/>
            <a:ext cx="2480252" cy="1555748"/>
          </a:xfrm>
          <a:prstGeom prst="rect">
            <a:avLst/>
          </a:prstGeom>
        </p:spPr>
      </p:pic>
      <p:pic>
        <p:nvPicPr>
          <p:cNvPr id="11" name="Picture 10" descr="A pile of gravel with a brown substance&#10;&#10;Description automatically generated">
            <a:extLst>
              <a:ext uri="{FF2B5EF4-FFF2-40B4-BE49-F238E27FC236}">
                <a16:creationId xmlns:a16="http://schemas.microsoft.com/office/drawing/2014/main" id="{4431A74D-B56E-154E-C862-F45F97012E67}"/>
              </a:ext>
            </a:extLst>
          </p:cNvPr>
          <p:cNvPicPr>
            <a:picLocks noChangeAspect="1"/>
          </p:cNvPicPr>
          <p:nvPr/>
        </p:nvPicPr>
        <p:blipFill rotWithShape="1">
          <a:blip r:embed="rId4">
            <a:extLst>
              <a:ext uri="{28A0092B-C50C-407E-A947-70E740481C1C}">
                <a14:useLocalDpi xmlns:a14="http://schemas.microsoft.com/office/drawing/2010/main" val="0"/>
              </a:ext>
            </a:extLst>
          </a:blip>
          <a:srcRect t="28933" b="22685"/>
          <a:stretch/>
        </p:blipFill>
        <p:spPr>
          <a:xfrm>
            <a:off x="9135098" y="2259180"/>
            <a:ext cx="2480252" cy="1599985"/>
          </a:xfrm>
          <a:prstGeom prst="rect">
            <a:avLst/>
          </a:prstGeom>
        </p:spPr>
      </p:pic>
    </p:spTree>
    <p:extLst>
      <p:ext uri="{BB962C8B-B14F-4D97-AF65-F5344CB8AC3E}">
        <p14:creationId xmlns:p14="http://schemas.microsoft.com/office/powerpoint/2010/main" val="13194275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964323"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Previous</a:t>
            </a:r>
            <a:r>
              <a:rPr lang="it-IT" sz="4000" b="1" dirty="0"/>
              <a:t> treatments</a:t>
            </a:r>
          </a:p>
        </p:txBody>
      </p:sp>
      <p:sp>
        <p:nvSpPr>
          <p:cNvPr id="5" name="Rectangle 4">
            <a:extLst>
              <a:ext uri="{FF2B5EF4-FFF2-40B4-BE49-F238E27FC236}">
                <a16:creationId xmlns:a16="http://schemas.microsoft.com/office/drawing/2014/main" id="{1F762A4F-83C7-7901-66CA-0902EE719F9C}"/>
              </a:ext>
            </a:extLst>
          </p:cNvPr>
          <p:cNvSpPr/>
          <p:nvPr/>
        </p:nvSpPr>
        <p:spPr>
          <a:xfrm>
            <a:off x="621423" y="1308092"/>
            <a:ext cx="10094741" cy="5232202"/>
          </a:xfrm>
          <a:prstGeom prst="rect">
            <a:avLst/>
          </a:prstGeom>
        </p:spPr>
        <p:txBody>
          <a:bodyPr wrap="square">
            <a:spAutoFit/>
          </a:bodyPr>
          <a:lstStyle/>
          <a:p>
            <a:pPr lvl="0">
              <a:spcAft>
                <a:spcPts val="1200"/>
              </a:spcAft>
              <a:defRPr/>
            </a:pPr>
            <a:r>
              <a:rPr lang="en-GB" sz="2800" dirty="0" err="1">
                <a:solidFill>
                  <a:srgbClr val="000000"/>
                </a:solidFill>
                <a:latin typeface="Helvetica" pitchFamily="2" charset="0"/>
              </a:rPr>
              <a:t>Ronidazole</a:t>
            </a:r>
            <a:r>
              <a:rPr lang="en-GB" sz="2800" dirty="0">
                <a:solidFill>
                  <a:srgbClr val="000000"/>
                </a:solidFill>
                <a:latin typeface="Helvetica" pitchFamily="2" charset="0"/>
              </a:rPr>
              <a:t> 20 mg/kg q24h – 2 weeks</a:t>
            </a:r>
          </a:p>
          <a:p>
            <a:pPr lvl="0">
              <a:spcAft>
                <a:spcPts val="1200"/>
              </a:spcAft>
              <a:defRPr/>
            </a:pPr>
            <a:r>
              <a:rPr lang="en-GB" sz="2800" dirty="0">
                <a:solidFill>
                  <a:srgbClr val="000000"/>
                </a:solidFill>
                <a:latin typeface="Helvetica" pitchFamily="2" charset="0"/>
              </a:rPr>
              <a:t>Highly digestible kitten diet, dry and wet</a:t>
            </a:r>
          </a:p>
          <a:p>
            <a:pPr lvl="0">
              <a:spcAft>
                <a:spcPts val="1200"/>
              </a:spcAft>
              <a:defRPr/>
            </a:pPr>
            <a:r>
              <a:rPr lang="en-GB" sz="2800" dirty="0">
                <a:solidFill>
                  <a:srgbClr val="000000"/>
                </a:solidFill>
                <a:latin typeface="Helvetica" pitchFamily="2" charset="0"/>
              </a:rPr>
              <a:t> No response</a:t>
            </a:r>
          </a:p>
          <a:p>
            <a:pPr lvl="0">
              <a:spcAft>
                <a:spcPts val="1200"/>
              </a:spcAft>
              <a:defRPr/>
            </a:pPr>
            <a:endParaRPr lang="en-GB" sz="1000">
              <a:solidFill>
                <a:srgbClr val="000000"/>
              </a:solidFill>
              <a:latin typeface="Helvetica" pitchFamily="2" charset="0"/>
            </a:endParaRPr>
          </a:p>
          <a:p>
            <a:pPr lvl="0">
              <a:spcAft>
                <a:spcPts val="1200"/>
              </a:spcAft>
              <a:defRPr/>
            </a:pPr>
            <a:r>
              <a:rPr lang="en-GB" sz="2800">
                <a:solidFill>
                  <a:srgbClr val="000000"/>
                </a:solidFill>
                <a:latin typeface="Helvetica" pitchFamily="2" charset="0"/>
              </a:rPr>
              <a:t>Second </a:t>
            </a:r>
            <a:r>
              <a:rPr lang="en-GB" sz="2800" dirty="0">
                <a:solidFill>
                  <a:srgbClr val="000000"/>
                </a:solidFill>
                <a:latin typeface="Helvetica" pitchFamily="2" charset="0"/>
              </a:rPr>
              <a:t>trial with </a:t>
            </a:r>
            <a:r>
              <a:rPr lang="en-GB" sz="2800" dirty="0" err="1">
                <a:solidFill>
                  <a:srgbClr val="000000"/>
                </a:solidFill>
                <a:latin typeface="Helvetica" pitchFamily="2" charset="0"/>
              </a:rPr>
              <a:t>ronidazole</a:t>
            </a:r>
            <a:r>
              <a:rPr lang="en-GB" sz="2800" dirty="0">
                <a:solidFill>
                  <a:srgbClr val="000000"/>
                </a:solidFill>
                <a:latin typeface="Helvetica" pitchFamily="2" charset="0"/>
              </a:rPr>
              <a:t> 20 mg/kg q24h for 2 weeks</a:t>
            </a:r>
          </a:p>
          <a:p>
            <a:pPr lvl="0">
              <a:spcAft>
                <a:spcPts val="1200"/>
              </a:spcAft>
              <a:defRPr/>
            </a:pPr>
            <a:r>
              <a:rPr lang="en-GB" sz="2800" dirty="0">
                <a:solidFill>
                  <a:srgbClr val="000000"/>
                </a:solidFill>
                <a:latin typeface="Helvetica" pitchFamily="2" charset="0"/>
              </a:rPr>
              <a:t> </a:t>
            </a:r>
            <a:r>
              <a:rPr lang="en-GB" sz="2800">
                <a:solidFill>
                  <a:srgbClr val="000000"/>
                </a:solidFill>
                <a:latin typeface="Helvetica" pitchFamily="2" charset="0"/>
              </a:rPr>
              <a:t>No response</a:t>
            </a:r>
          </a:p>
          <a:p>
            <a:pPr lvl="0">
              <a:spcAft>
                <a:spcPts val="1200"/>
              </a:spcAft>
              <a:defRPr/>
            </a:pPr>
            <a:endParaRPr lang="en-GB" sz="1000" dirty="0">
              <a:solidFill>
                <a:srgbClr val="000000"/>
              </a:solidFill>
              <a:latin typeface="Helvetica" pitchFamily="2" charset="0"/>
            </a:endParaRPr>
          </a:p>
          <a:p>
            <a:pPr lvl="0">
              <a:spcAft>
                <a:spcPts val="1200"/>
              </a:spcAft>
              <a:defRPr/>
            </a:pPr>
            <a:r>
              <a:rPr lang="en-GB" sz="2800" dirty="0" err="1">
                <a:solidFill>
                  <a:srgbClr val="000000"/>
                </a:solidFill>
                <a:latin typeface="Helvetica" pitchFamily="2" charset="0"/>
              </a:rPr>
              <a:t>Tylosin</a:t>
            </a:r>
            <a:r>
              <a:rPr lang="en-GB" sz="2800" dirty="0">
                <a:solidFill>
                  <a:srgbClr val="000000"/>
                </a:solidFill>
                <a:latin typeface="Helvetica" pitchFamily="2" charset="0"/>
              </a:rPr>
              <a:t> 25 mg/kg q12h for 1 month</a:t>
            </a:r>
          </a:p>
          <a:p>
            <a:pPr lvl="0">
              <a:spcAft>
                <a:spcPts val="1200"/>
              </a:spcAft>
              <a:defRPr/>
            </a:pPr>
            <a:r>
              <a:rPr lang="en-GB" sz="2800" dirty="0">
                <a:solidFill>
                  <a:srgbClr val="000000"/>
                </a:solidFill>
                <a:latin typeface="Helvetica" pitchFamily="2" charset="0"/>
              </a:rPr>
              <a:t> </a:t>
            </a:r>
            <a:r>
              <a:rPr lang="en-GB" sz="2800">
                <a:solidFill>
                  <a:srgbClr val="000000"/>
                </a:solidFill>
                <a:latin typeface="Helvetica" pitchFamily="2" charset="0"/>
              </a:rPr>
              <a:t>No response</a:t>
            </a:r>
            <a:endParaRPr lang="en-GB" sz="2800" dirty="0">
              <a:solidFill>
                <a:srgbClr val="000000"/>
              </a:solidFill>
              <a:latin typeface="Helvetica" pitchFamily="2" charset="0"/>
            </a:endParaRPr>
          </a:p>
          <a:p>
            <a:pPr lvl="0">
              <a:spcAft>
                <a:spcPts val="1200"/>
              </a:spcAft>
              <a:defRPr/>
            </a:pPr>
            <a:r>
              <a:rPr lang="en-GB" sz="2800" dirty="0">
                <a:solidFill>
                  <a:srgbClr val="000000"/>
                </a:solidFill>
                <a:latin typeface="Helvetica" pitchFamily="2" charset="0"/>
              </a:rPr>
              <a:t>Repeat </a:t>
            </a:r>
            <a:r>
              <a:rPr lang="en-GB" sz="2800" dirty="0" err="1">
                <a:solidFill>
                  <a:srgbClr val="000000"/>
                </a:solidFill>
                <a:latin typeface="Helvetica" pitchFamily="2" charset="0"/>
              </a:rPr>
              <a:t>fecal</a:t>
            </a:r>
            <a:r>
              <a:rPr lang="en-GB" sz="2800" dirty="0">
                <a:solidFill>
                  <a:srgbClr val="000000"/>
                </a:solidFill>
                <a:latin typeface="Helvetica" pitchFamily="2" charset="0"/>
              </a:rPr>
              <a:t> PCR – T. foetus positive</a:t>
            </a:r>
            <a:endParaRPr lang="en-GB" sz="2800" u="sng" dirty="0">
              <a:solidFill>
                <a:srgbClr val="000000"/>
              </a:solidFill>
              <a:latin typeface="Helvetica" pitchFamily="2" charset="0"/>
            </a:endParaRPr>
          </a:p>
        </p:txBody>
      </p:sp>
    </p:spTree>
    <p:extLst>
      <p:ext uri="{BB962C8B-B14F-4D97-AF65-F5344CB8AC3E}">
        <p14:creationId xmlns:p14="http://schemas.microsoft.com/office/powerpoint/2010/main" val="34118153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463207"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Fecal</a:t>
            </a:r>
            <a:r>
              <a:rPr lang="it-IT" sz="4000" b="1" dirty="0"/>
              <a:t> </a:t>
            </a:r>
            <a:r>
              <a:rPr lang="it-IT" sz="4000" b="1" dirty="0" err="1"/>
              <a:t>Dysbiosis</a:t>
            </a:r>
            <a:r>
              <a:rPr lang="it-IT" sz="4000" b="1" dirty="0"/>
              <a:t> Index</a:t>
            </a:r>
          </a:p>
        </p:txBody>
      </p:sp>
      <p:pic>
        <p:nvPicPr>
          <p:cNvPr id="4" name="Picture 3" descr="Table&#10;&#10;Description automatically generated">
            <a:extLst>
              <a:ext uri="{FF2B5EF4-FFF2-40B4-BE49-F238E27FC236}">
                <a16:creationId xmlns:a16="http://schemas.microsoft.com/office/drawing/2014/main" id="{F70A330F-3A89-3CEA-0E99-9C6B7471B97F}"/>
              </a:ext>
            </a:extLst>
          </p:cNvPr>
          <p:cNvPicPr>
            <a:picLocks noChangeAspect="1"/>
          </p:cNvPicPr>
          <p:nvPr/>
        </p:nvPicPr>
        <p:blipFill rotWithShape="1">
          <a:blip r:embed="rId2"/>
          <a:srcRect r="11417"/>
          <a:stretch/>
        </p:blipFill>
        <p:spPr>
          <a:xfrm>
            <a:off x="463207" y="1346886"/>
            <a:ext cx="6696866" cy="4386650"/>
          </a:xfrm>
          <a:prstGeom prst="rect">
            <a:avLst/>
          </a:prstGeom>
        </p:spPr>
      </p:pic>
      <p:pic>
        <p:nvPicPr>
          <p:cNvPr id="5" name="Picture 4" descr="A black text with black letters&#10;&#10;Description automatically generated">
            <a:extLst>
              <a:ext uri="{FF2B5EF4-FFF2-40B4-BE49-F238E27FC236}">
                <a16:creationId xmlns:a16="http://schemas.microsoft.com/office/drawing/2014/main" id="{121BCB14-A0E4-C4B6-6E51-468CD6C9433F}"/>
              </a:ext>
            </a:extLst>
          </p:cNvPr>
          <p:cNvPicPr>
            <a:picLocks noChangeAspect="1"/>
          </p:cNvPicPr>
          <p:nvPr/>
        </p:nvPicPr>
        <p:blipFill>
          <a:blip r:embed="rId3"/>
          <a:stretch>
            <a:fillRect/>
          </a:stretch>
        </p:blipFill>
        <p:spPr>
          <a:xfrm>
            <a:off x="7930988" y="544534"/>
            <a:ext cx="3975100" cy="1092200"/>
          </a:xfrm>
          <a:prstGeom prst="rect">
            <a:avLst/>
          </a:prstGeom>
        </p:spPr>
      </p:pic>
      <p:pic>
        <p:nvPicPr>
          <p:cNvPr id="6" name="Picture 5" descr="A graph of a healthy and healthy food&#10;&#10;Description automatically generated with medium confidence">
            <a:extLst>
              <a:ext uri="{FF2B5EF4-FFF2-40B4-BE49-F238E27FC236}">
                <a16:creationId xmlns:a16="http://schemas.microsoft.com/office/drawing/2014/main" id="{0FD740BC-AF3D-7478-6E76-E6F883B3D08B}"/>
              </a:ext>
            </a:extLst>
          </p:cNvPr>
          <p:cNvPicPr>
            <a:picLocks noChangeAspect="1"/>
          </p:cNvPicPr>
          <p:nvPr/>
        </p:nvPicPr>
        <p:blipFill rotWithShape="1">
          <a:blip r:embed="rId4"/>
          <a:srcRect l="4181" r="15400"/>
          <a:stretch/>
        </p:blipFill>
        <p:spPr>
          <a:xfrm>
            <a:off x="7930988" y="1708766"/>
            <a:ext cx="3528026" cy="3440467"/>
          </a:xfrm>
          <a:prstGeom prst="rect">
            <a:avLst/>
          </a:prstGeom>
        </p:spPr>
      </p:pic>
      <p:sp>
        <p:nvSpPr>
          <p:cNvPr id="8" name="TextBox 7">
            <a:extLst>
              <a:ext uri="{FF2B5EF4-FFF2-40B4-BE49-F238E27FC236}">
                <a16:creationId xmlns:a16="http://schemas.microsoft.com/office/drawing/2014/main" id="{9E107C9D-6BC7-FDFF-9FFC-03568976242F}"/>
              </a:ext>
            </a:extLst>
          </p:cNvPr>
          <p:cNvSpPr txBox="1"/>
          <p:nvPr/>
        </p:nvSpPr>
        <p:spPr>
          <a:xfrm>
            <a:off x="8747735" y="5160409"/>
            <a:ext cx="2341605" cy="369332"/>
          </a:xfrm>
          <a:prstGeom prst="rect">
            <a:avLst/>
          </a:prstGeom>
          <a:noFill/>
        </p:spPr>
        <p:txBody>
          <a:bodyPr wrap="square">
            <a:spAutoFit/>
          </a:bodyPr>
          <a:lstStyle/>
          <a:p>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 Sung, JFMS,  2022</a:t>
            </a:r>
            <a:endParaRPr lang="en-GB" dirty="0"/>
          </a:p>
        </p:txBody>
      </p:sp>
    </p:spTree>
    <p:extLst>
      <p:ext uri="{BB962C8B-B14F-4D97-AF65-F5344CB8AC3E}">
        <p14:creationId xmlns:p14="http://schemas.microsoft.com/office/powerpoint/2010/main" val="95528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770486" y="431339"/>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Metabolic</a:t>
            </a:r>
            <a:r>
              <a:rPr lang="it-IT" sz="4000" b="1" dirty="0"/>
              <a:t> </a:t>
            </a:r>
            <a:r>
              <a:rPr lang="it-IT" sz="4000" b="1" dirty="0" err="1"/>
              <a:t>organ</a:t>
            </a:r>
            <a:endParaRPr lang="it-IT" sz="4000" b="1" dirty="0"/>
          </a:p>
        </p:txBody>
      </p:sp>
      <p:sp>
        <p:nvSpPr>
          <p:cNvPr id="3" name="Segnaposto testo 1">
            <a:extLst>
              <a:ext uri="{FF2B5EF4-FFF2-40B4-BE49-F238E27FC236}">
                <a16:creationId xmlns:a16="http://schemas.microsoft.com/office/drawing/2014/main" id="{A8242D14-F004-90E2-E9CD-C32525B27AF3}"/>
              </a:ext>
            </a:extLst>
          </p:cNvPr>
          <p:cNvSpPr txBox="1">
            <a:spLocks/>
          </p:cNvSpPr>
          <p:nvPr/>
        </p:nvSpPr>
        <p:spPr>
          <a:xfrm>
            <a:off x="810485" y="1261326"/>
            <a:ext cx="6881006" cy="5205985"/>
          </a:xfrm>
          <a:prstGeom prst="rect">
            <a:avLst/>
          </a:prstGeom>
        </p:spPr>
        <p:txBody>
          <a:bodyPr>
            <a:normAutofit/>
          </a:bodyPr>
          <a:lstStyle>
            <a:lvl1pPr marL="457200" indent="-457200" algn="l" defTabSz="914400" rtl="0" eaLnBrk="1" latinLnBrk="0" hangingPunct="1">
              <a:lnSpc>
                <a:spcPct val="90000"/>
              </a:lnSpc>
              <a:spcBef>
                <a:spcPts val="1000"/>
              </a:spcBef>
              <a:buClr>
                <a:srgbClr val="0070C0"/>
              </a:buClr>
              <a:buFont typeface="Arial" panose="020B0604020202020204" pitchFamily="34" charset="0"/>
              <a:buChar char="•"/>
              <a:defRPr sz="2800" kern="1200">
                <a:solidFill>
                  <a:schemeClr val="tx1"/>
                </a:solidFill>
                <a:latin typeface="Helvetica LT Std" panose="020B0504020202020204"/>
                <a:ea typeface="+mn-ea"/>
                <a:cs typeface="+mn-cs"/>
              </a:defRPr>
            </a:lvl1pPr>
            <a:lvl2pPr marL="800100" indent="-342900" algn="l" defTabSz="914400" rtl="0" eaLnBrk="1" latinLnBrk="0" hangingPunct="1">
              <a:lnSpc>
                <a:spcPct val="90000"/>
              </a:lnSpc>
              <a:spcBef>
                <a:spcPts val="500"/>
              </a:spcBef>
              <a:buClr>
                <a:srgbClr val="0070C0"/>
              </a:buClr>
              <a:buFont typeface="Arial" panose="020B0604020202020204" pitchFamily="34" charset="0"/>
              <a:buChar char="•"/>
              <a:defRPr sz="2400" kern="1200">
                <a:solidFill>
                  <a:schemeClr val="tx1"/>
                </a:solidFill>
                <a:latin typeface="Helvetica LT Std" panose="020B0504020202020204"/>
                <a:ea typeface="+mn-ea"/>
                <a:cs typeface="+mn-cs"/>
              </a:defRPr>
            </a:lvl2pPr>
            <a:lvl3pPr marL="1257300" indent="-342900" algn="l" defTabSz="914400" rtl="0" eaLnBrk="1" latinLnBrk="0" hangingPunct="1">
              <a:lnSpc>
                <a:spcPct val="90000"/>
              </a:lnSpc>
              <a:spcBef>
                <a:spcPts val="500"/>
              </a:spcBef>
              <a:buClr>
                <a:srgbClr val="0070C0"/>
              </a:buClr>
              <a:buFont typeface="Arial" panose="020B0604020202020204" pitchFamily="34" charset="0"/>
              <a:buChar char="•"/>
              <a:defRPr sz="2000" kern="1200">
                <a:solidFill>
                  <a:schemeClr val="tx1"/>
                </a:solidFill>
                <a:latin typeface="Helvetica LT Std" panose="020B0504020202020204"/>
                <a:ea typeface="+mn-ea"/>
                <a:cs typeface="+mn-cs"/>
              </a:defRPr>
            </a:lvl3pPr>
            <a:lvl4pPr marL="16573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4pPr>
            <a:lvl5pPr marL="2114550" indent="-285750" algn="l" defTabSz="914400" rtl="0" eaLnBrk="1" latinLnBrk="0" hangingPunct="1">
              <a:lnSpc>
                <a:spcPct val="90000"/>
              </a:lnSpc>
              <a:spcBef>
                <a:spcPts val="500"/>
              </a:spcBef>
              <a:buClr>
                <a:srgbClr val="0070C0"/>
              </a:buClr>
              <a:buFont typeface="Arial" panose="020B0604020202020204" pitchFamily="34" charset="0"/>
              <a:buChar char="•"/>
              <a:defRPr sz="1800" kern="1200">
                <a:solidFill>
                  <a:schemeClr val="tx1"/>
                </a:solidFill>
                <a:latin typeface="Helvetica LT Std" panose="020B0504020202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C" sz="2600" b="1" dirty="0"/>
              <a:t>Short-chain fatty acids </a:t>
            </a:r>
            <a:r>
              <a:rPr lang="it-IC" sz="2600" dirty="0"/>
              <a:t>– derived from dietary NFE/fiber</a:t>
            </a:r>
            <a:br>
              <a:rPr lang="it-IC" sz="2600" dirty="0"/>
            </a:br>
            <a:r>
              <a:rPr lang="it-IC" sz="2600" i="1" dirty="0"/>
              <a:t>Faecalibacterium prausnitzii</a:t>
            </a:r>
            <a:r>
              <a:rPr lang="it-IC" sz="2600" dirty="0"/>
              <a:t> &amp; others</a:t>
            </a:r>
          </a:p>
          <a:p>
            <a:pPr marL="0" indent="0">
              <a:buNone/>
            </a:pPr>
            <a:endParaRPr lang="it-IC" sz="2600" dirty="0"/>
          </a:p>
          <a:p>
            <a:pPr marL="0" indent="0">
              <a:buNone/>
            </a:pPr>
            <a:r>
              <a:rPr lang="it-IC" sz="2600" b="1" dirty="0"/>
              <a:t>Secondary bile acids (SBA) </a:t>
            </a:r>
            <a:r>
              <a:rPr lang="it-IC" sz="2600" dirty="0"/>
              <a:t>– derived from primary </a:t>
            </a:r>
            <a:r>
              <a:rPr lang="it-IC" sz="2600"/>
              <a:t>bile acids</a:t>
            </a:r>
            <a:r>
              <a:rPr lang="it-IT" sz="2600"/>
              <a:t> (PBA)</a:t>
            </a:r>
            <a:r>
              <a:rPr lang="it-IC" sz="2600" dirty="0"/>
              <a:t/>
            </a:r>
            <a:br>
              <a:rPr lang="it-IC" sz="2600" dirty="0"/>
            </a:br>
            <a:r>
              <a:rPr lang="it-IC" sz="2600" i="1" dirty="0"/>
              <a:t>Peptacetobacter hiranonis</a:t>
            </a:r>
            <a:r>
              <a:rPr lang="it-IC" sz="2600" dirty="0"/>
              <a:t> (dog &amp; cat)</a:t>
            </a:r>
          </a:p>
          <a:p>
            <a:pPr marL="0" indent="0">
              <a:buNone/>
            </a:pPr>
            <a:endParaRPr lang="it-IC" sz="2600" dirty="0"/>
          </a:p>
          <a:p>
            <a:pPr marL="0" indent="0">
              <a:buNone/>
            </a:pPr>
            <a:r>
              <a:rPr lang="it-IC" sz="2600" b="1" dirty="0"/>
              <a:t>Tryptophan + lipid metabolites </a:t>
            </a:r>
            <a:r>
              <a:rPr lang="it-IC" sz="2600" dirty="0"/>
              <a:t>(indoles, kynurenine and kynurenic acid, sphingolipids)</a:t>
            </a:r>
            <a:br>
              <a:rPr lang="it-IC" sz="2600" dirty="0"/>
            </a:br>
            <a:r>
              <a:rPr lang="it-IC" sz="2600" dirty="0"/>
              <a:t>Various </a:t>
            </a:r>
            <a:r>
              <a:rPr lang="it-IC" sz="2600"/>
              <a:t>bacterial </a:t>
            </a:r>
            <a:r>
              <a:rPr lang="it-IT" sz="2600"/>
              <a:t>groups</a:t>
            </a:r>
            <a:endParaRPr lang="it-IC" sz="2600" dirty="0"/>
          </a:p>
          <a:p>
            <a:pPr marL="0" indent="0">
              <a:buFont typeface="Arial" panose="020B0604020202020204" pitchFamily="34" charset="0"/>
              <a:buNone/>
            </a:pPr>
            <a:endParaRPr lang="it-IT" sz="3000" dirty="0"/>
          </a:p>
          <a:p>
            <a:pPr marL="0" indent="0">
              <a:buFont typeface="Arial" panose="020B0604020202020204" pitchFamily="34" charset="0"/>
              <a:buNone/>
            </a:pPr>
            <a:endParaRPr lang="it-IT" sz="3000" dirty="0"/>
          </a:p>
          <a:p>
            <a:pPr marL="0" indent="0">
              <a:buFont typeface="Arial" panose="020B0604020202020204" pitchFamily="34" charset="0"/>
              <a:buNone/>
            </a:pPr>
            <a:endParaRPr lang="it-IT" sz="3000" dirty="0"/>
          </a:p>
          <a:p>
            <a:pPr marL="0" indent="0">
              <a:buFont typeface="Arial" panose="020B0604020202020204" pitchFamily="34" charset="0"/>
              <a:buNone/>
            </a:pPr>
            <a:endParaRPr lang="it-IT" sz="3000" dirty="0"/>
          </a:p>
        </p:txBody>
      </p:sp>
      <p:pic>
        <p:nvPicPr>
          <p:cNvPr id="4" name="Picture 3">
            <a:extLst>
              <a:ext uri="{FF2B5EF4-FFF2-40B4-BE49-F238E27FC236}">
                <a16:creationId xmlns:a16="http://schemas.microsoft.com/office/drawing/2014/main" id="{FB5FEB76-F485-FE7E-549A-0B09973166A3}"/>
              </a:ext>
            </a:extLst>
          </p:cNvPr>
          <p:cNvPicPr>
            <a:picLocks noChangeAspect="1"/>
          </p:cNvPicPr>
          <p:nvPr/>
        </p:nvPicPr>
        <p:blipFill>
          <a:blip r:embed="rId2"/>
          <a:stretch>
            <a:fillRect/>
          </a:stretch>
        </p:blipFill>
        <p:spPr>
          <a:xfrm>
            <a:off x="8301391" y="5302712"/>
            <a:ext cx="3890609" cy="877330"/>
          </a:xfrm>
          <a:prstGeom prst="rect">
            <a:avLst/>
          </a:prstGeom>
        </p:spPr>
      </p:pic>
      <p:pic>
        <p:nvPicPr>
          <p:cNvPr id="7" name="Picture 6">
            <a:extLst>
              <a:ext uri="{FF2B5EF4-FFF2-40B4-BE49-F238E27FC236}">
                <a16:creationId xmlns:a16="http://schemas.microsoft.com/office/drawing/2014/main" id="{74EE2FFE-92C7-21B2-1B99-03EDB7249EE7}"/>
              </a:ext>
            </a:extLst>
          </p:cNvPr>
          <p:cNvPicPr>
            <a:picLocks noChangeAspect="1"/>
          </p:cNvPicPr>
          <p:nvPr/>
        </p:nvPicPr>
        <p:blipFill>
          <a:blip r:embed="rId3"/>
          <a:stretch>
            <a:fillRect/>
          </a:stretch>
        </p:blipFill>
        <p:spPr>
          <a:xfrm>
            <a:off x="7736648" y="601277"/>
            <a:ext cx="4095027" cy="4624754"/>
          </a:xfrm>
          <a:prstGeom prst="rect">
            <a:avLst/>
          </a:prstGeom>
        </p:spPr>
      </p:pic>
    </p:spTree>
    <p:extLst>
      <p:ext uri="{BB962C8B-B14F-4D97-AF65-F5344CB8AC3E}">
        <p14:creationId xmlns:p14="http://schemas.microsoft.com/office/powerpoint/2010/main" val="3339542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964323"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dirty="0" err="1"/>
              <a:t>Therapeutic</a:t>
            </a:r>
            <a:r>
              <a:rPr lang="it-IT" sz="4000" b="1" dirty="0"/>
              <a:t> </a:t>
            </a:r>
            <a:r>
              <a:rPr lang="it-IT" sz="4000" b="1" dirty="0" err="1"/>
              <a:t>approach</a:t>
            </a:r>
            <a:r>
              <a:rPr lang="it-IT" sz="4000" b="1" dirty="0"/>
              <a:t> and follow-up </a:t>
            </a:r>
          </a:p>
        </p:txBody>
      </p:sp>
      <p:sp>
        <p:nvSpPr>
          <p:cNvPr id="3" name="Rectangle 2">
            <a:extLst>
              <a:ext uri="{FF2B5EF4-FFF2-40B4-BE49-F238E27FC236}">
                <a16:creationId xmlns:a16="http://schemas.microsoft.com/office/drawing/2014/main" id="{FEF14F97-5F64-ABD3-05F8-BB77E5104B77}"/>
              </a:ext>
            </a:extLst>
          </p:cNvPr>
          <p:cNvSpPr/>
          <p:nvPr/>
        </p:nvSpPr>
        <p:spPr>
          <a:xfrm>
            <a:off x="1048629" y="1194408"/>
            <a:ext cx="10094741" cy="184665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lang="en-GB" sz="2800" b="1" dirty="0">
                <a:solidFill>
                  <a:srgbClr val="000000"/>
                </a:solidFill>
                <a:latin typeface="Helvetica" pitchFamily="2" charset="0"/>
              </a:rPr>
              <a:t>Multimodal strategy</a:t>
            </a:r>
          </a:p>
          <a:p>
            <a:pPr marL="0" marR="0" lvl="0" indent="0" algn="l" defTabSz="914400" rtl="0" eaLnBrk="1" fontAlgn="auto" latinLnBrk="0" hangingPunct="1">
              <a:lnSpc>
                <a:spcPct val="100000"/>
              </a:lnSpc>
              <a:spcBef>
                <a:spcPts val="0"/>
              </a:spcBef>
              <a:spcAft>
                <a:spcPts val="1800"/>
              </a:spcAft>
              <a:buClrTx/>
              <a:buSzTx/>
              <a:buFontTx/>
              <a:buNone/>
              <a:tabLst/>
              <a:defRPr/>
            </a:pPr>
            <a:r>
              <a:rPr lang="en-GB" sz="2800" dirty="0">
                <a:solidFill>
                  <a:srgbClr val="000000"/>
                </a:solidFill>
                <a:latin typeface="Helvetica" pitchFamily="2" charset="0"/>
              </a:rPr>
              <a:t>High-</a:t>
            </a:r>
            <a:r>
              <a:rPr lang="en-GB" sz="2800" dirty="0" err="1">
                <a:solidFill>
                  <a:srgbClr val="000000"/>
                </a:solidFill>
                <a:latin typeface="Helvetica" pitchFamily="2" charset="0"/>
              </a:rPr>
              <a:t>fiber</a:t>
            </a:r>
            <a:r>
              <a:rPr lang="en-GB" sz="2800" dirty="0">
                <a:solidFill>
                  <a:srgbClr val="000000"/>
                </a:solidFill>
                <a:latin typeface="Helvetica" pitchFamily="2" charset="0"/>
              </a:rPr>
              <a:t> diet</a:t>
            </a:r>
          </a:p>
          <a:p>
            <a:pPr marL="0" marR="0" lvl="0" indent="0" algn="l" defTabSz="914400" rtl="0" eaLnBrk="1" fontAlgn="auto" latinLnBrk="0" hangingPunct="1">
              <a:lnSpc>
                <a:spcPct val="100000"/>
              </a:lnSpc>
              <a:spcBef>
                <a:spcPts val="0"/>
              </a:spcBef>
              <a:spcAft>
                <a:spcPts val="1800"/>
              </a:spcAft>
              <a:buClrTx/>
              <a:buSzTx/>
              <a:buFontTx/>
              <a:buNone/>
              <a:tabLst/>
              <a:defRPr/>
            </a:pPr>
            <a:r>
              <a:rPr lang="en-GB" sz="2800" dirty="0">
                <a:solidFill>
                  <a:srgbClr val="000000"/>
                </a:solidFill>
                <a:latin typeface="Helvetica" pitchFamily="2" charset="0"/>
              </a:rPr>
              <a:t>Probiotic – multi-strain + high dose</a:t>
            </a:r>
          </a:p>
        </p:txBody>
      </p:sp>
      <p:pic>
        <p:nvPicPr>
          <p:cNvPr id="4" name="Picture 3">
            <a:extLst>
              <a:ext uri="{FF2B5EF4-FFF2-40B4-BE49-F238E27FC236}">
                <a16:creationId xmlns:a16="http://schemas.microsoft.com/office/drawing/2014/main" id="{FFBD3D64-6E77-EE76-D144-D893F4A7DC10}"/>
              </a:ext>
            </a:extLst>
          </p:cNvPr>
          <p:cNvPicPr>
            <a:picLocks noChangeAspect="1"/>
          </p:cNvPicPr>
          <p:nvPr/>
        </p:nvPicPr>
        <p:blipFill rotWithShape="1">
          <a:blip r:embed="rId2"/>
          <a:srcRect l="8359" t="13022" r="27439" b="52793"/>
          <a:stretch/>
        </p:blipFill>
        <p:spPr>
          <a:xfrm>
            <a:off x="9588273" y="1153028"/>
            <a:ext cx="2513589" cy="1784532"/>
          </a:xfrm>
          <a:prstGeom prst="rect">
            <a:avLst/>
          </a:prstGeom>
        </p:spPr>
      </p:pic>
      <p:pic>
        <p:nvPicPr>
          <p:cNvPr id="8" name="Picture 7" descr="A pile of poop on gravel&#10;&#10;Description automatically generated">
            <a:extLst>
              <a:ext uri="{FF2B5EF4-FFF2-40B4-BE49-F238E27FC236}">
                <a16:creationId xmlns:a16="http://schemas.microsoft.com/office/drawing/2014/main" id="{CEE3435C-DC04-859A-6058-33CD701E9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3900" y="3429001"/>
            <a:ext cx="2418722" cy="2780270"/>
          </a:xfrm>
          <a:prstGeom prst="rect">
            <a:avLst/>
          </a:prstGeom>
        </p:spPr>
      </p:pic>
      <p:pic>
        <p:nvPicPr>
          <p:cNvPr id="11" name="Picture 10" descr="A pile of poop on gravel&#10;&#10;Description automatically generated">
            <a:extLst>
              <a:ext uri="{FF2B5EF4-FFF2-40B4-BE49-F238E27FC236}">
                <a16:creationId xmlns:a16="http://schemas.microsoft.com/office/drawing/2014/main" id="{ECAB6AC7-EF00-8650-D5AD-5B35107D7C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131" y="3429000"/>
            <a:ext cx="2892041" cy="2780271"/>
          </a:xfrm>
          <a:prstGeom prst="rect">
            <a:avLst/>
          </a:prstGeom>
        </p:spPr>
      </p:pic>
      <p:pic>
        <p:nvPicPr>
          <p:cNvPr id="13" name="Picture 12" descr="A pile of feces on a white gravel&#10;&#10;Description automatically generated">
            <a:extLst>
              <a:ext uri="{FF2B5EF4-FFF2-40B4-BE49-F238E27FC236}">
                <a16:creationId xmlns:a16="http://schemas.microsoft.com/office/drawing/2014/main" id="{05368A4F-14FD-F3B9-C83D-B321877C40C4}"/>
              </a:ext>
            </a:extLst>
          </p:cNvPr>
          <p:cNvPicPr>
            <a:picLocks noChangeAspect="1"/>
          </p:cNvPicPr>
          <p:nvPr/>
        </p:nvPicPr>
        <p:blipFill rotWithShape="1">
          <a:blip r:embed="rId5">
            <a:extLst>
              <a:ext uri="{28A0092B-C50C-407E-A947-70E740481C1C}">
                <a14:useLocalDpi xmlns:a14="http://schemas.microsoft.com/office/drawing/2010/main" val="0"/>
              </a:ext>
            </a:extLst>
          </a:blip>
          <a:srcRect t="19020"/>
          <a:stretch/>
        </p:blipFill>
        <p:spPr>
          <a:xfrm>
            <a:off x="6952350" y="3429000"/>
            <a:ext cx="2635923" cy="2846067"/>
          </a:xfrm>
          <a:prstGeom prst="rect">
            <a:avLst/>
          </a:prstGeom>
        </p:spPr>
      </p:pic>
      <p:pic>
        <p:nvPicPr>
          <p:cNvPr id="5" name="Picture 4" descr="Reuteral Pet Gatto | NBF Lanes">
            <a:extLst>
              <a:ext uri="{FF2B5EF4-FFF2-40B4-BE49-F238E27FC236}">
                <a16:creationId xmlns:a16="http://schemas.microsoft.com/office/drawing/2014/main" id="{A9508BF5-903D-2D7A-D11F-BF6339D7B66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228" r="5942"/>
          <a:stretch/>
        </p:blipFill>
        <p:spPr bwMode="auto">
          <a:xfrm>
            <a:off x="9955065" y="3429000"/>
            <a:ext cx="1965854" cy="216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67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66E7EA-A31B-4FEE-A837-222C55D3C781}"/>
              </a:ext>
            </a:extLst>
          </p:cNvPr>
          <p:cNvSpPr>
            <a:spLocks noGrp="1"/>
          </p:cNvSpPr>
          <p:nvPr>
            <p:ph type="title" idx="4294967295"/>
          </p:nvPr>
        </p:nvSpPr>
        <p:spPr>
          <a:xfrm>
            <a:off x="654627" y="339284"/>
            <a:ext cx="9134818" cy="646112"/>
          </a:xfrm>
        </p:spPr>
        <p:txBody>
          <a:bodyPr>
            <a:noAutofit/>
          </a:bodyPr>
          <a:lstStyle/>
          <a:p>
            <a:r>
              <a:rPr lang="it-IT" sz="3600" b="1" dirty="0" err="1">
                <a:solidFill>
                  <a:srgbClr val="0070C0"/>
                </a:solidFill>
                <a:latin typeface="Helvetica" pitchFamily="2" charset="0"/>
              </a:rPr>
              <a:t>Fecal</a:t>
            </a:r>
            <a:r>
              <a:rPr lang="it-IT" sz="3600" b="1" dirty="0">
                <a:solidFill>
                  <a:srgbClr val="0070C0"/>
                </a:solidFill>
                <a:latin typeface="Helvetica" pitchFamily="2" charset="0"/>
              </a:rPr>
              <a:t> microbiota </a:t>
            </a:r>
            <a:r>
              <a:rPr lang="it-IT" sz="3600" b="1" dirty="0" err="1">
                <a:solidFill>
                  <a:srgbClr val="0070C0"/>
                </a:solidFill>
                <a:latin typeface="Helvetica" pitchFamily="2" charset="0"/>
              </a:rPr>
              <a:t>transplantation</a:t>
            </a:r>
            <a:r>
              <a:rPr lang="it-IT" sz="3600" b="1" dirty="0">
                <a:solidFill>
                  <a:srgbClr val="0070C0"/>
                </a:solidFill>
                <a:latin typeface="Helvetica" pitchFamily="2" charset="0"/>
              </a:rPr>
              <a:t> (FMT)</a:t>
            </a:r>
            <a:endParaRPr lang="en-SE" sz="3600" b="1">
              <a:solidFill>
                <a:srgbClr val="0070C0"/>
              </a:solidFill>
              <a:latin typeface="Helvetica" pitchFamily="2" charset="0"/>
            </a:endParaRPr>
          </a:p>
        </p:txBody>
      </p:sp>
      <p:sp>
        <p:nvSpPr>
          <p:cNvPr id="2" name="Rectangle 1">
            <a:extLst>
              <a:ext uri="{FF2B5EF4-FFF2-40B4-BE49-F238E27FC236}">
                <a16:creationId xmlns:a16="http://schemas.microsoft.com/office/drawing/2014/main" id="{618348A2-06B0-8D4B-B49D-07F20B11203F}"/>
              </a:ext>
            </a:extLst>
          </p:cNvPr>
          <p:cNvSpPr/>
          <p:nvPr/>
        </p:nvSpPr>
        <p:spPr>
          <a:xfrm>
            <a:off x="654627" y="1176436"/>
            <a:ext cx="11150969" cy="181588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Infusion</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of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fecal</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material</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from a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healthy</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donor</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into</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the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gastrointestinal</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tract</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of a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patient</a:t>
            </a:r>
            <a:r>
              <a:rPr lang="it-IT" sz="2800" dirty="0">
                <a:solidFill>
                  <a:prstClr val="black"/>
                </a:solidFill>
                <a:latin typeface="Arial" panose="020B0604020202020204" pitchFamily="34" charset="0"/>
                <a:cs typeface="Arial" panose="020B0604020202020204" pitchFamily="34" charset="0"/>
              </a:rPr>
              <a:t> </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introduce or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restore</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stable</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microbial</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community) in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order</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to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treat</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disease</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associated</a:t>
            </a:r>
            <a:r>
              <a:rPr kumimoji="0" 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with </a:t>
            </a:r>
            <a:r>
              <a:rPr kumimoji="0" lang="it-IT"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dysbiosis</a:t>
            </a:r>
            <a:endParaRPr kumimoji="0" lang="it-IT" sz="3000" b="0" i="0" u="none" strike="noStrike" kern="1200" cap="none" spc="0" normalizeH="0" baseline="0" noProof="0" dirty="0">
              <a:ln>
                <a:noFill/>
              </a:ln>
              <a:solidFill>
                <a:prstClr val="black"/>
              </a:solidFill>
              <a:effectLst/>
              <a:uLnTx/>
              <a:uFillTx/>
              <a:latin typeface="Helvetica" pitchFamily="2" charset="0"/>
              <a:ea typeface="+mn-ea"/>
              <a:cs typeface="+mn-cs"/>
            </a:endParaRPr>
          </a:p>
        </p:txBody>
      </p:sp>
      <p:pic>
        <p:nvPicPr>
          <p:cNvPr id="8" name="Picture 7" descr="A gold toilet with a toilet paper holder&#10;&#10;Description automatically generated">
            <a:extLst>
              <a:ext uri="{FF2B5EF4-FFF2-40B4-BE49-F238E27FC236}">
                <a16:creationId xmlns:a16="http://schemas.microsoft.com/office/drawing/2014/main" id="{B2A4164F-85CD-E58E-5EA0-32123C87DFAE}"/>
              </a:ext>
            </a:extLst>
          </p:cNvPr>
          <p:cNvPicPr>
            <a:picLocks noChangeAspect="1"/>
          </p:cNvPicPr>
          <p:nvPr/>
        </p:nvPicPr>
        <p:blipFill>
          <a:blip r:embed="rId3"/>
          <a:stretch>
            <a:fillRect/>
          </a:stretch>
        </p:blipFill>
        <p:spPr>
          <a:xfrm>
            <a:off x="1150470" y="3429000"/>
            <a:ext cx="3561604" cy="2944573"/>
          </a:xfrm>
          <a:prstGeom prst="rect">
            <a:avLst/>
          </a:prstGeom>
        </p:spPr>
      </p:pic>
      <p:pic>
        <p:nvPicPr>
          <p:cNvPr id="4" name="Picture 3" descr="A close-up of a medicine&#10;&#10;Description automatically generated">
            <a:extLst>
              <a:ext uri="{FF2B5EF4-FFF2-40B4-BE49-F238E27FC236}">
                <a16:creationId xmlns:a16="http://schemas.microsoft.com/office/drawing/2014/main" id="{D67457A8-4E1B-92D5-9F0B-01E6778C89F0}"/>
              </a:ext>
            </a:extLst>
          </p:cNvPr>
          <p:cNvPicPr>
            <a:picLocks noChangeAspect="1"/>
          </p:cNvPicPr>
          <p:nvPr/>
        </p:nvPicPr>
        <p:blipFill>
          <a:blip r:embed="rId4"/>
          <a:stretch>
            <a:fillRect/>
          </a:stretch>
        </p:blipFill>
        <p:spPr>
          <a:xfrm>
            <a:off x="7479927" y="3429000"/>
            <a:ext cx="4551793" cy="2252564"/>
          </a:xfrm>
          <a:prstGeom prst="rect">
            <a:avLst/>
          </a:prstGeom>
        </p:spPr>
      </p:pic>
    </p:spTree>
    <p:extLst>
      <p:ext uri="{BB962C8B-B14F-4D97-AF65-F5344CB8AC3E}">
        <p14:creationId xmlns:p14="http://schemas.microsoft.com/office/powerpoint/2010/main" val="26741738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9159C5-8699-C1D2-D108-085EA57449A0}"/>
              </a:ext>
            </a:extLst>
          </p:cNvPr>
          <p:cNvPicPr>
            <a:picLocks noChangeAspect="1"/>
          </p:cNvPicPr>
          <p:nvPr/>
        </p:nvPicPr>
        <p:blipFill rotWithShape="1">
          <a:blip r:embed="rId3"/>
          <a:srcRect l="51848" t="30692" r="25461" b="24319"/>
          <a:stretch/>
        </p:blipFill>
        <p:spPr>
          <a:xfrm>
            <a:off x="143083" y="1701171"/>
            <a:ext cx="6749028" cy="3763398"/>
          </a:xfrm>
          <a:prstGeom prst="rect">
            <a:avLst/>
          </a:prstGeom>
        </p:spPr>
      </p:pic>
      <p:sp>
        <p:nvSpPr>
          <p:cNvPr id="7" name="TextBox 6">
            <a:extLst>
              <a:ext uri="{FF2B5EF4-FFF2-40B4-BE49-F238E27FC236}">
                <a16:creationId xmlns:a16="http://schemas.microsoft.com/office/drawing/2014/main" id="{184A39DE-32E9-26F3-07AB-9AFB8D2B08E8}"/>
              </a:ext>
            </a:extLst>
          </p:cNvPr>
          <p:cNvSpPr txBox="1"/>
          <p:nvPr/>
        </p:nvSpPr>
        <p:spPr>
          <a:xfrm>
            <a:off x="4405792" y="2227512"/>
            <a:ext cx="2822746" cy="135535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descr="A screenshot of a medical information&#10;&#10;Description automatically generated">
            <a:extLst>
              <a:ext uri="{FF2B5EF4-FFF2-40B4-BE49-F238E27FC236}">
                <a16:creationId xmlns:a16="http://schemas.microsoft.com/office/drawing/2014/main" id="{A472BB1C-3035-C285-6E30-1BBEABC6BB06}"/>
              </a:ext>
            </a:extLst>
          </p:cNvPr>
          <p:cNvPicPr>
            <a:picLocks noChangeAspect="1"/>
          </p:cNvPicPr>
          <p:nvPr/>
        </p:nvPicPr>
        <p:blipFill rotWithShape="1">
          <a:blip r:embed="rId4"/>
          <a:srcRect l="8224" t="5854" r="5889"/>
          <a:stretch/>
        </p:blipFill>
        <p:spPr>
          <a:xfrm>
            <a:off x="7162269" y="1817839"/>
            <a:ext cx="4886648" cy="3646730"/>
          </a:xfrm>
          <a:prstGeom prst="rect">
            <a:avLst/>
          </a:prstGeom>
        </p:spPr>
      </p:pic>
      <p:sp>
        <p:nvSpPr>
          <p:cNvPr id="11" name="Title 4">
            <a:extLst>
              <a:ext uri="{FF2B5EF4-FFF2-40B4-BE49-F238E27FC236}">
                <a16:creationId xmlns:a16="http://schemas.microsoft.com/office/drawing/2014/main" id="{5E42491A-1290-28B4-DB37-13DC5F70A509}"/>
              </a:ext>
            </a:extLst>
          </p:cNvPr>
          <p:cNvSpPr txBox="1">
            <a:spLocks/>
          </p:cNvSpPr>
          <p:nvPr/>
        </p:nvSpPr>
        <p:spPr>
          <a:xfrm>
            <a:off x="-1091747" y="345813"/>
            <a:ext cx="8540750" cy="6461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Helvetica" pitchFamily="2" charset="0"/>
                <a:cs typeface="Arial" panose="020B0604020202020204" pitchFamily="34" charset="0"/>
              </a:rPr>
              <a:t>FMT Clinical Guidelines</a:t>
            </a:r>
          </a:p>
        </p:txBody>
      </p:sp>
    </p:spTree>
    <p:extLst>
      <p:ext uri="{BB962C8B-B14F-4D97-AF65-F5344CB8AC3E}">
        <p14:creationId xmlns:p14="http://schemas.microsoft.com/office/powerpoint/2010/main" val="1690167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MT dog ">
            <a:hlinkClick r:id="" action="ppaction://media"/>
            <a:extLst>
              <a:ext uri="{FF2B5EF4-FFF2-40B4-BE49-F238E27FC236}">
                <a16:creationId xmlns:a16="http://schemas.microsoft.com/office/drawing/2014/main" id="{AB84DB73-1455-D1F3-BF4F-825D43AB9549}"/>
              </a:ext>
            </a:extLst>
          </p:cNvPr>
          <p:cNvPicPr>
            <a:picLocks noChangeAspect="1"/>
          </p:cNvPicPr>
          <p:nvPr>
            <a:videoFile r:link="rId1"/>
            <p:extLst>
              <p:ext uri="{DAA4B4D4-6D71-4841-9C94-3DE7FCFB9230}">
                <p14:media xmlns:p14="http://schemas.microsoft.com/office/powerpoint/2010/main" r:embed="rId2">
                  <p14:trim end="15903.8176"/>
                </p14:media>
              </p:ext>
            </p:extLst>
          </p:nvPr>
        </p:nvPicPr>
        <p:blipFill>
          <a:blip r:embed="rId6"/>
          <a:stretch>
            <a:fillRect/>
          </a:stretch>
        </p:blipFill>
        <p:spPr>
          <a:xfrm>
            <a:off x="0" y="1950880"/>
            <a:ext cx="6224972" cy="3523570"/>
          </a:xfrm>
          <a:prstGeom prst="rect">
            <a:avLst/>
          </a:prstGeom>
        </p:spPr>
      </p:pic>
      <p:pic>
        <p:nvPicPr>
          <p:cNvPr id="2" name="ca5a5f55-839e-4c4b-bd9d-a029b5af2e0a">
            <a:hlinkClick r:id="" action="ppaction://media"/>
            <a:extLst>
              <a:ext uri="{FF2B5EF4-FFF2-40B4-BE49-F238E27FC236}">
                <a16:creationId xmlns:a16="http://schemas.microsoft.com/office/drawing/2014/main" id="{D2A8F8B5-3530-C45C-812A-5EE9DFF2C661}"/>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6224972" y="262098"/>
            <a:ext cx="5967028" cy="3377563"/>
          </a:xfrm>
          <a:prstGeom prst="rect">
            <a:avLst/>
          </a:prstGeom>
        </p:spPr>
      </p:pic>
    </p:spTree>
    <p:extLst>
      <p:ext uri="{BB962C8B-B14F-4D97-AF65-F5344CB8AC3E}">
        <p14:creationId xmlns:p14="http://schemas.microsoft.com/office/powerpoint/2010/main" val="293278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817" fill="hold"/>
                                        <p:tgtEl>
                                          <p:spTgt spid="4"/>
                                        </p:tgtEl>
                                      </p:cBhvr>
                                    </p:cmd>
                                  </p:childTnLst>
                                </p:cTn>
                              </p:par>
                            </p:childTnLst>
                          </p:cTn>
                        </p:par>
                        <p:par>
                          <p:cTn id="7" fill="hold">
                            <p:stCondLst>
                              <p:cond delay="74817"/>
                            </p:stCondLst>
                            <p:childTnLst>
                              <p:par>
                                <p:cTn id="8" presetID="1" presetClass="mediacall" presetSubtype="0" fill="hold" nodeType="afterEffect">
                                  <p:stCondLst>
                                    <p:cond delay="0"/>
                                  </p:stCondLst>
                                  <p:childTnLst>
                                    <p:cmd type="call" cmd="playFrom(0.0)">
                                      <p:cBhvr>
                                        <p:cTn id="9" dur="895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vol="20000" mute="1">
                <p:cTn id="15" repeatCount="indefinite"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mute="1">
                <p:cTn id="21" repeatCount="indefinite" fill="hold" display="0">
                  <p:stCondLst>
                    <p:cond delay="indefinite"/>
                  </p:stCondLst>
                </p:cTn>
                <p:tgtEl>
                  <p:spTgt spid="2"/>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4605205-1F5B-1D47-B182-C0803725517D}"/>
              </a:ext>
            </a:extLst>
          </p:cNvPr>
          <p:cNvSpPr txBox="1"/>
          <p:nvPr/>
        </p:nvSpPr>
        <p:spPr>
          <a:xfrm>
            <a:off x="1565564" y="1271283"/>
            <a:ext cx="332509" cy="418972"/>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3A2A6-4510-7843-B9BB-8BD6A85E644D}"/>
              </a:ext>
            </a:extLst>
          </p:cNvPr>
          <p:cNvSpPr txBox="1"/>
          <p:nvPr/>
        </p:nvSpPr>
        <p:spPr>
          <a:xfrm>
            <a:off x="6636327" y="1480769"/>
            <a:ext cx="429491" cy="514286"/>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92D981-3727-B04C-8658-5377A1708697}"/>
              </a:ext>
            </a:extLst>
          </p:cNvPr>
          <p:cNvSpPr txBox="1"/>
          <p:nvPr/>
        </p:nvSpPr>
        <p:spPr>
          <a:xfrm>
            <a:off x="1357745" y="1480769"/>
            <a:ext cx="374073" cy="389595"/>
          </a:xfrm>
          <a:prstGeom prst="rect">
            <a:avLst/>
          </a:prstGeom>
          <a:solidFill>
            <a:schemeClr val="bg1"/>
          </a:solidFill>
          <a:ln>
            <a:noFill/>
          </a:ln>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79D8EF5-56B1-C242-BF14-5C6462EF4863}"/>
              </a:ext>
            </a:extLst>
          </p:cNvPr>
          <p:cNvSpPr txBox="1"/>
          <p:nvPr/>
        </p:nvSpPr>
        <p:spPr>
          <a:xfrm>
            <a:off x="6456218" y="1477046"/>
            <a:ext cx="394854" cy="369332"/>
          </a:xfrm>
          <a:prstGeom prst="rect">
            <a:avLst/>
          </a:prstGeom>
          <a:solidFill>
            <a:schemeClr val="bg1"/>
          </a:solidFill>
        </p:spPr>
        <p:txBody>
          <a:bodyPr vert="horz" wrap="square" lIns="91440" tIns="45720" rIns="91440" bIns="4572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B253B"/>
              </a:solidFill>
              <a:effectLst/>
              <a:uLnTx/>
              <a:uFillTx/>
              <a:latin typeface="Calibri" panose="020F0502020204030204"/>
              <a:ea typeface="+mn-ea"/>
              <a:cs typeface="+mn-cs"/>
            </a:endParaRPr>
          </a:p>
        </p:txBody>
      </p:sp>
      <p:sp>
        <p:nvSpPr>
          <p:cNvPr id="11" name="Content Placeholder 2">
            <a:extLst>
              <a:ext uri="{FF2B5EF4-FFF2-40B4-BE49-F238E27FC236}">
                <a16:creationId xmlns:a16="http://schemas.microsoft.com/office/drawing/2014/main" id="{BE022E0C-02EB-BA43-8577-F45654B058D8}"/>
              </a:ext>
            </a:extLst>
          </p:cNvPr>
          <p:cNvSpPr txBox="1">
            <a:spLocks/>
          </p:cNvSpPr>
          <p:nvPr/>
        </p:nvSpPr>
        <p:spPr>
          <a:xfrm>
            <a:off x="193400" y="1128856"/>
            <a:ext cx="8104855" cy="5392016"/>
          </a:xfrm>
          <a:prstGeom prst="rect">
            <a:avLst/>
          </a:prstGeom>
        </p:spPr>
        <p:txBody>
          <a:bodyPr vert="horz" lIns="91440" tIns="45720" rIns="91440" bIns="45720" rtlCol="0">
            <a:noAutofit/>
          </a:bodyPr>
          <a:lstStyle>
            <a:lvl1pPr marL="342878" indent="-342878" algn="l" defTabSz="457170" rtl="0" eaLnBrk="1" latinLnBrk="0" hangingPunct="1">
              <a:spcBef>
                <a:spcPct val="20000"/>
              </a:spcBef>
              <a:buFont typeface="Arial"/>
              <a:buChar char="•"/>
              <a:defRPr sz="3200" kern="1200">
                <a:solidFill>
                  <a:schemeClr val="tx1"/>
                </a:solidFill>
                <a:latin typeface="+mn-lt"/>
                <a:ea typeface="+mn-ea"/>
                <a:cs typeface="+mn-cs"/>
              </a:defRPr>
            </a:lvl1pPr>
            <a:lvl2pPr marL="742900" indent="-285732" algn="l" defTabSz="457170" rtl="0" eaLnBrk="1" latinLnBrk="0" hangingPunct="1">
              <a:spcBef>
                <a:spcPct val="20000"/>
              </a:spcBef>
              <a:buFont typeface="Arial"/>
              <a:buChar char="–"/>
              <a:defRPr sz="2800" kern="1200">
                <a:solidFill>
                  <a:schemeClr val="tx1"/>
                </a:solidFill>
                <a:latin typeface="+mn-lt"/>
                <a:ea typeface="+mn-ea"/>
                <a:cs typeface="+mn-cs"/>
              </a:defRPr>
            </a:lvl2pPr>
            <a:lvl3pPr marL="1142923" indent="-228585" algn="l" defTabSz="457170" rtl="0" eaLnBrk="1" latinLnBrk="0" hangingPunct="1">
              <a:spcBef>
                <a:spcPct val="20000"/>
              </a:spcBef>
              <a:buFont typeface="Arial"/>
              <a:buChar char="•"/>
              <a:defRPr sz="2400" kern="1200">
                <a:solidFill>
                  <a:schemeClr val="tx1"/>
                </a:solidFill>
                <a:latin typeface="+mn-lt"/>
                <a:ea typeface="+mn-ea"/>
                <a:cs typeface="+mn-cs"/>
              </a:defRPr>
            </a:lvl3pPr>
            <a:lvl4pPr marL="1600093" indent="-228585" algn="l" defTabSz="457170" rtl="0" eaLnBrk="1" latinLnBrk="0" hangingPunct="1">
              <a:spcBef>
                <a:spcPct val="20000"/>
              </a:spcBef>
              <a:buFont typeface="Arial"/>
              <a:buChar char="–"/>
              <a:defRPr sz="2000" kern="1200">
                <a:solidFill>
                  <a:schemeClr val="tx1"/>
                </a:solidFill>
                <a:latin typeface="+mn-lt"/>
                <a:ea typeface="+mn-ea"/>
                <a:cs typeface="+mn-cs"/>
              </a:defRPr>
            </a:lvl4pPr>
            <a:lvl5pPr marL="2057262" indent="-228585" algn="l" defTabSz="457170" rtl="0" eaLnBrk="1" latinLnBrk="0" hangingPunct="1">
              <a:spcBef>
                <a:spcPct val="20000"/>
              </a:spcBef>
              <a:buFont typeface="Arial"/>
              <a:buChar char="»"/>
              <a:defRPr sz="2000" kern="1200">
                <a:solidFill>
                  <a:schemeClr val="tx1"/>
                </a:solidFill>
                <a:latin typeface="+mn-lt"/>
                <a:ea typeface="+mn-ea"/>
                <a:cs typeface="+mn-cs"/>
              </a:defRPr>
            </a:lvl5pPr>
            <a:lvl6pPr marL="2514432" indent="-228585" algn="l" defTabSz="457170" rtl="0" eaLnBrk="1" latinLnBrk="0" hangingPunct="1">
              <a:spcBef>
                <a:spcPct val="20000"/>
              </a:spcBef>
              <a:buFont typeface="Arial"/>
              <a:buChar char="•"/>
              <a:defRPr sz="2000" kern="1200">
                <a:solidFill>
                  <a:schemeClr val="tx1"/>
                </a:solidFill>
                <a:latin typeface="+mn-lt"/>
                <a:ea typeface="+mn-ea"/>
                <a:cs typeface="+mn-cs"/>
              </a:defRPr>
            </a:lvl6pPr>
            <a:lvl7pPr marL="2971602" indent="-228585" algn="l" defTabSz="457170" rtl="0" eaLnBrk="1" latinLnBrk="0" hangingPunct="1">
              <a:spcBef>
                <a:spcPct val="20000"/>
              </a:spcBef>
              <a:buFont typeface="Arial"/>
              <a:buChar char="•"/>
              <a:defRPr sz="2000" kern="1200">
                <a:solidFill>
                  <a:schemeClr val="tx1"/>
                </a:solidFill>
                <a:latin typeface="+mn-lt"/>
                <a:ea typeface="+mn-ea"/>
                <a:cs typeface="+mn-cs"/>
              </a:defRPr>
            </a:lvl7pPr>
            <a:lvl8pPr marL="3428772" indent="-228585" algn="l" defTabSz="457170" rtl="0" eaLnBrk="1" latinLnBrk="0" hangingPunct="1">
              <a:spcBef>
                <a:spcPct val="20000"/>
              </a:spcBef>
              <a:buFont typeface="Arial"/>
              <a:buChar char="•"/>
              <a:defRPr sz="2000" kern="1200">
                <a:solidFill>
                  <a:schemeClr val="tx1"/>
                </a:solidFill>
                <a:latin typeface="+mn-lt"/>
                <a:ea typeface="+mn-ea"/>
                <a:cs typeface="+mn-cs"/>
              </a:defRPr>
            </a:lvl8pPr>
            <a:lvl9pPr marL="3885940" indent="-228585" algn="l" defTabSz="45717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Vecchiato C et al. – 2025</a:t>
            </a:r>
            <a:endPar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 dogs with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idiopathic</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chronic</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GI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signs</a:t>
            </a:r>
            <a:endPar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response</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to a 2-week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dietary</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trial with a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monoprotein</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homemade</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or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hydrolyzed</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diet</a:t>
            </a:r>
            <a:endPar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 8 dogs × 1 FMT – 12 dogs × 2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FMTs</a:t>
            </a:r>
            <a:endPar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170" rtl="0" eaLnBrk="1" fontAlgn="auto" latinLnBrk="0" hangingPunct="1">
              <a:lnSpc>
                <a:spcPct val="100000"/>
              </a:lnSpc>
              <a:spcBef>
                <a:spcPts val="0"/>
              </a:spcBef>
              <a:spcAft>
                <a:spcPts val="1200"/>
              </a:spcAft>
              <a:buClrTx/>
              <a:buSzTx/>
              <a:buFont typeface="Arial"/>
              <a:buNone/>
              <a:tabLst/>
              <a:defRPr/>
            </a:pPr>
            <a:endPar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Clinical </a:t>
            </a:r>
            <a:r>
              <a:rPr kumimoji="0" lang="it-IT" sz="2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response</a:t>
            </a:r>
            <a:r>
              <a:rPr kumimoji="0" lang="it-IT"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in 20/20 dogs</a:t>
            </a: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FCS from 4 (1–7) to 2 (1–5)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at</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day 60</a:t>
            </a: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CIBDAI from 5 (1–9) to 1 (0–3) </a:t>
            </a:r>
            <a:r>
              <a:rPr kumimoji="0" lang="it-IT" sz="240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at</a:t>
            </a: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day 90</a:t>
            </a:r>
          </a:p>
          <a:p>
            <a:pPr marL="0" marR="0" lvl="0" indent="0" algn="l" defTabSz="457170" rtl="0" eaLnBrk="1" fontAlgn="auto" latinLnBrk="0" hangingPunct="1">
              <a:lnSpc>
                <a:spcPct val="100000"/>
              </a:lnSpc>
              <a:spcBef>
                <a:spcPts val="0"/>
              </a:spcBef>
              <a:spcAft>
                <a:spcPts val="1200"/>
              </a:spcAft>
              <a:buClrTx/>
              <a:buSzTx/>
              <a:buFont typeface="Arial"/>
              <a:buNone/>
              <a:tabLst/>
              <a:defRPr/>
            </a:pPr>
            <a:r>
              <a:rPr kumimoji="0" lang="it-IT" sz="240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 from 0.1 (range −5.6 to 3.8) to −2.1 (range −5.7 to 4.7)</a:t>
            </a:r>
          </a:p>
        </p:txBody>
      </p:sp>
      <p:sp>
        <p:nvSpPr>
          <p:cNvPr id="6" name="Title 4">
            <a:extLst>
              <a:ext uri="{FF2B5EF4-FFF2-40B4-BE49-F238E27FC236}">
                <a16:creationId xmlns:a16="http://schemas.microsoft.com/office/drawing/2014/main" id="{116BA6D2-52BF-4D8C-AA9C-43C6B8DD6EEF}"/>
              </a:ext>
            </a:extLst>
          </p:cNvPr>
          <p:cNvSpPr txBox="1">
            <a:spLocks/>
          </p:cNvSpPr>
          <p:nvPr/>
        </p:nvSpPr>
        <p:spPr>
          <a:xfrm>
            <a:off x="-446809" y="236461"/>
            <a:ext cx="11263745"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3600" b="1" i="0" u="none" strike="noStrike" kern="1200" cap="none" spc="0" normalizeH="0" baseline="0" noProof="0">
                <a:ln>
                  <a:noFill/>
                </a:ln>
                <a:effectLst/>
                <a:uLnTx/>
                <a:uFillTx/>
                <a:latin typeface="Helvetica" pitchFamily="2" charset="0"/>
                <a:ea typeface="Roboto" panose="02000000000000000000" pitchFamily="2" charset="0"/>
                <a:cs typeface="Calibri" panose="020F0502020204030204" pitchFamily="34" charset="0"/>
              </a:rPr>
              <a:t>Food refractory chronic </a:t>
            </a:r>
            <a:r>
              <a:rPr kumimoji="0" lang="it-IT" sz="3600" b="1" i="0" u="none" strike="noStrike" kern="1200" cap="none" spc="0" normalizeH="0" baseline="0" noProof="0" dirty="0" err="1">
                <a:ln>
                  <a:noFill/>
                </a:ln>
                <a:effectLst/>
                <a:uLnTx/>
                <a:uFillTx/>
                <a:latin typeface="Helvetica" pitchFamily="2" charset="0"/>
                <a:ea typeface="Roboto" panose="02000000000000000000" pitchFamily="2" charset="0"/>
                <a:cs typeface="Calibri" panose="020F0502020204030204" pitchFamily="34" charset="0"/>
              </a:rPr>
              <a:t>enteropathy</a:t>
            </a:r>
            <a:r>
              <a:rPr kumimoji="0" lang="it-IT" sz="3600" b="1" i="0" u="none" strike="noStrike" kern="1200" cap="none" spc="0" normalizeH="0" baseline="0" noProof="0" dirty="0">
                <a:ln>
                  <a:noFill/>
                </a:ln>
                <a:effectLst/>
                <a:uLnTx/>
                <a:uFillTx/>
                <a:latin typeface="Helvetica" pitchFamily="2" charset="0"/>
                <a:ea typeface="Roboto" panose="02000000000000000000" pitchFamily="2" charset="0"/>
                <a:cs typeface="Calibri" panose="020F0502020204030204" pitchFamily="34" charset="0"/>
              </a:rPr>
              <a:t> in dogs</a:t>
            </a:r>
          </a:p>
        </p:txBody>
      </p:sp>
      <p:sp>
        <p:nvSpPr>
          <p:cNvPr id="14" name="TextBox 13">
            <a:extLst>
              <a:ext uri="{FF2B5EF4-FFF2-40B4-BE49-F238E27FC236}">
                <a16:creationId xmlns:a16="http://schemas.microsoft.com/office/drawing/2014/main" id="{E0F123B8-7AD4-362A-DBC6-37D81E2A39F1}"/>
              </a:ext>
            </a:extLst>
          </p:cNvPr>
          <p:cNvSpPr txBox="1"/>
          <p:nvPr/>
        </p:nvSpPr>
        <p:spPr>
          <a:xfrm>
            <a:off x="8095488" y="2649730"/>
            <a:ext cx="1060704"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descr="A picture containing diagram, font, line, text&#10;&#10;Description automatically generated">
            <a:extLst>
              <a:ext uri="{FF2B5EF4-FFF2-40B4-BE49-F238E27FC236}">
                <a16:creationId xmlns:a16="http://schemas.microsoft.com/office/drawing/2014/main" id="{5A5F630F-182B-3C72-93D4-962DCAF6C835}"/>
              </a:ext>
            </a:extLst>
          </p:cNvPr>
          <p:cNvPicPr>
            <a:picLocks noChangeAspect="1"/>
          </p:cNvPicPr>
          <p:nvPr/>
        </p:nvPicPr>
        <p:blipFill>
          <a:blip r:embed="rId3"/>
          <a:stretch>
            <a:fillRect/>
          </a:stretch>
        </p:blipFill>
        <p:spPr>
          <a:xfrm>
            <a:off x="8554412" y="2373058"/>
            <a:ext cx="3469832" cy="4484942"/>
          </a:xfrm>
          <a:prstGeom prst="rect">
            <a:avLst/>
          </a:prstGeom>
        </p:spPr>
      </p:pic>
      <p:pic>
        <p:nvPicPr>
          <p:cNvPr id="20" name="Picture 19" descr="A picture containing diagram, line, font, technical drawing&#10;&#10;Description automatically generated">
            <a:extLst>
              <a:ext uri="{FF2B5EF4-FFF2-40B4-BE49-F238E27FC236}">
                <a16:creationId xmlns:a16="http://schemas.microsoft.com/office/drawing/2014/main" id="{5F739712-4D8A-B526-C007-10BEA1CEED57}"/>
              </a:ext>
            </a:extLst>
          </p:cNvPr>
          <p:cNvPicPr>
            <a:picLocks noChangeAspect="1"/>
          </p:cNvPicPr>
          <p:nvPr/>
        </p:nvPicPr>
        <p:blipFill>
          <a:blip r:embed="rId4"/>
          <a:stretch>
            <a:fillRect/>
          </a:stretch>
        </p:blipFill>
        <p:spPr>
          <a:xfrm>
            <a:off x="8554413" y="2311802"/>
            <a:ext cx="3311682" cy="4432559"/>
          </a:xfrm>
          <a:prstGeom prst="rect">
            <a:avLst/>
          </a:prstGeom>
        </p:spPr>
      </p:pic>
      <p:pic>
        <p:nvPicPr>
          <p:cNvPr id="16" name="Picture 15" descr="A picture containing text, screenshot, font, diagram&#10;&#10;Description automatically generated">
            <a:extLst>
              <a:ext uri="{FF2B5EF4-FFF2-40B4-BE49-F238E27FC236}">
                <a16:creationId xmlns:a16="http://schemas.microsoft.com/office/drawing/2014/main" id="{87025EB6-29DA-6D63-2125-91647952E93C}"/>
              </a:ext>
            </a:extLst>
          </p:cNvPr>
          <p:cNvPicPr>
            <a:picLocks noChangeAspect="1"/>
          </p:cNvPicPr>
          <p:nvPr/>
        </p:nvPicPr>
        <p:blipFill>
          <a:blip r:embed="rId5"/>
          <a:stretch>
            <a:fillRect/>
          </a:stretch>
        </p:blipFill>
        <p:spPr>
          <a:xfrm>
            <a:off x="8042099" y="2085700"/>
            <a:ext cx="4149901" cy="4199750"/>
          </a:xfrm>
          <a:prstGeom prst="rect">
            <a:avLst/>
          </a:prstGeom>
        </p:spPr>
      </p:pic>
    </p:spTree>
    <p:extLst>
      <p:ext uri="{BB962C8B-B14F-4D97-AF65-F5344CB8AC3E}">
        <p14:creationId xmlns:p14="http://schemas.microsoft.com/office/powerpoint/2010/main" val="10678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E09CBE4-14A3-5E19-D47B-1C991E0CF282}"/>
              </a:ext>
            </a:extLst>
          </p:cNvPr>
          <p:cNvPicPr>
            <a:picLocks noGrp="1" noChangeAspect="1"/>
          </p:cNvPicPr>
          <p:nvPr>
            <p:ph idx="1"/>
          </p:nvPr>
        </p:nvPicPr>
        <p:blipFill>
          <a:blip r:embed="rId3"/>
          <a:stretch>
            <a:fillRect/>
          </a:stretch>
        </p:blipFill>
        <p:spPr>
          <a:xfrm>
            <a:off x="3888651" y="2852778"/>
            <a:ext cx="7060439" cy="4005222"/>
          </a:xfrm>
          <a:prstGeom prst="rect">
            <a:avLst/>
          </a:prstGeom>
        </p:spPr>
      </p:pic>
      <p:sp>
        <p:nvSpPr>
          <p:cNvPr id="5" name="TextBox 4">
            <a:extLst>
              <a:ext uri="{FF2B5EF4-FFF2-40B4-BE49-F238E27FC236}">
                <a16:creationId xmlns:a16="http://schemas.microsoft.com/office/drawing/2014/main" id="{62046ECA-8629-B785-615F-E2B74BDF09B7}"/>
              </a:ext>
            </a:extLst>
          </p:cNvPr>
          <p:cNvSpPr txBox="1"/>
          <p:nvPr/>
        </p:nvSpPr>
        <p:spPr>
          <a:xfrm>
            <a:off x="8648701" y="6381690"/>
            <a:ext cx="3543299" cy="400110"/>
          </a:xfrm>
          <a:prstGeom prst="rect">
            <a:avLst/>
          </a:prstGeom>
          <a:noFill/>
        </p:spPr>
        <p:txBody>
          <a:bodyPr wrap="square" rtlCol="0">
            <a:spAutoFit/>
          </a:bodyPr>
          <a:lstStyle/>
          <a:p>
            <a:pPr defTabSz="457178">
              <a:defRPr/>
            </a:pPr>
            <a:r>
              <a:rPr lang="en-US" sz="2000" b="1" dirty="0">
                <a:solidFill>
                  <a:prstClr val="black"/>
                </a:solidFill>
                <a:cs typeface="Calibri" panose="020F0502020204030204" pitchFamily="34" charset="0"/>
              </a:rPr>
              <a:t>J Hui, </a:t>
            </a:r>
            <a:r>
              <a:rPr lang="en-US" altLang="zh-TW" sz="2000" b="1" dirty="0">
                <a:solidFill>
                  <a:prstClr val="black"/>
                </a:solidFill>
                <a:ea typeface="新細明體" panose="02020500000000000000" pitchFamily="18" charset="-120"/>
                <a:cs typeface="Calibri" panose="020F0502020204030204" pitchFamily="34" charset="0"/>
              </a:rPr>
              <a:t>F</a:t>
            </a:r>
            <a:r>
              <a:rPr lang="zh-TW" altLang="en-US" sz="2000" b="1" dirty="0">
                <a:solidFill>
                  <a:prstClr val="black"/>
                </a:solidFill>
                <a:ea typeface="新細明體" panose="02020500000000000000" pitchFamily="18" charset="-120"/>
                <a:cs typeface="Calibri" panose="020F0502020204030204" pitchFamily="34" charset="0"/>
              </a:rPr>
              <a:t> </a:t>
            </a:r>
            <a:r>
              <a:rPr lang="en-US" altLang="zh-TW" sz="2000" b="1" dirty="0">
                <a:solidFill>
                  <a:prstClr val="black"/>
                </a:solidFill>
                <a:ea typeface="新細明體" panose="02020500000000000000" pitchFamily="18" charset="-120"/>
                <a:cs typeface="Calibri" panose="020F0502020204030204" pitchFamily="34" charset="0"/>
              </a:rPr>
              <a:t>Gaschen, ACVIM 2022</a:t>
            </a:r>
            <a:endParaRPr lang="en-US" sz="2000" b="1" dirty="0">
              <a:solidFill>
                <a:prstClr val="black"/>
              </a:solidFill>
              <a:cs typeface="Calibri" panose="020F0502020204030204" pitchFamily="34" charset="0"/>
            </a:endParaRPr>
          </a:p>
        </p:txBody>
      </p:sp>
      <p:sp>
        <p:nvSpPr>
          <p:cNvPr id="2" name="Rectangle 1">
            <a:extLst>
              <a:ext uri="{FF2B5EF4-FFF2-40B4-BE49-F238E27FC236}">
                <a16:creationId xmlns:a16="http://schemas.microsoft.com/office/drawing/2014/main" id="{62D6E043-2B1E-4B68-9B56-DEB5E13D48C0}"/>
              </a:ext>
            </a:extLst>
          </p:cNvPr>
          <p:cNvSpPr/>
          <p:nvPr/>
        </p:nvSpPr>
        <p:spPr>
          <a:xfrm>
            <a:off x="282413" y="1084829"/>
            <a:ext cx="11628538" cy="1692771"/>
          </a:xfrm>
          <a:prstGeom prst="rect">
            <a:avLst/>
          </a:prstGeom>
        </p:spPr>
        <p:txBody>
          <a:bodyPr wrap="square">
            <a:spAutoFit/>
          </a:bodyPr>
          <a:lstStyle/>
          <a:p>
            <a:pPr defTabSz="1219140">
              <a:defRPr/>
            </a:pPr>
            <a:r>
              <a:rPr lang="en-US" sz="2600" dirty="0">
                <a:solidFill>
                  <a:prstClr val="black"/>
                </a:solidFill>
                <a:latin typeface="Helvetica" pitchFamily="2" charset="0"/>
              </a:rPr>
              <a:t>Healthy cats receiving amoxicillin-clavulanate for 10 days</a:t>
            </a:r>
          </a:p>
          <a:p>
            <a:pPr defTabSz="1219140">
              <a:defRPr/>
            </a:pPr>
            <a:endParaRPr lang="en-US" sz="2600" dirty="0">
              <a:solidFill>
                <a:prstClr val="black"/>
              </a:solidFill>
              <a:latin typeface="Helvetica" pitchFamily="2" charset="0"/>
            </a:endParaRPr>
          </a:p>
          <a:p>
            <a:pPr defTabSz="1219140">
              <a:defRPr/>
            </a:pPr>
            <a:r>
              <a:rPr lang="en-US" sz="2600" dirty="0">
                <a:solidFill>
                  <a:prstClr val="black"/>
                </a:solidFill>
                <a:latin typeface="Helvetica" pitchFamily="2" charset="0"/>
              </a:rPr>
              <a:t>After the last antibiotic dose, they received autologous FMT at 2 g feces/kg (red) or placebo (black)</a:t>
            </a:r>
            <a:endParaRPr lang="en-US" sz="2600" dirty="0">
              <a:solidFill>
                <a:prstClr val="black"/>
              </a:solidFill>
              <a:latin typeface="Calibri" panose="020F0502020204030204"/>
            </a:endParaRPr>
          </a:p>
        </p:txBody>
      </p:sp>
      <p:sp>
        <p:nvSpPr>
          <p:cNvPr id="3" name="Title 4">
            <a:extLst>
              <a:ext uri="{FF2B5EF4-FFF2-40B4-BE49-F238E27FC236}">
                <a16:creationId xmlns:a16="http://schemas.microsoft.com/office/drawing/2014/main" id="{96535CEF-45B0-B954-54C2-A782A99E1759}"/>
              </a:ext>
            </a:extLst>
          </p:cNvPr>
          <p:cNvSpPr txBox="1">
            <a:spLocks/>
          </p:cNvSpPr>
          <p:nvPr/>
        </p:nvSpPr>
        <p:spPr>
          <a:xfrm>
            <a:off x="282412" y="292289"/>
            <a:ext cx="10666677" cy="593689"/>
          </a:xfrm>
          <a:prstGeom prst="rect">
            <a:avLst/>
          </a:prstGeom>
        </p:spPr>
        <p:txBody>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it-IT" sz="3600" b="1" i="0" u="none" strike="noStrike" kern="1200" cap="none" spc="0" normalizeH="0" baseline="0" noProof="0">
                <a:ln>
                  <a:noFill/>
                </a:ln>
                <a:effectLst/>
                <a:uLnTx/>
                <a:uFillTx/>
                <a:latin typeface="Helvetica" pitchFamily="2" charset="0"/>
                <a:ea typeface="Roboto" panose="02000000000000000000" pitchFamily="2" charset="0"/>
                <a:cs typeface="Roboto" panose="02000000000000000000" pitchFamily="2" charset="0"/>
              </a:rPr>
              <a:t>Antibiotic-induced </a:t>
            </a:r>
            <a:r>
              <a:rPr kumimoji="0" lang="it-IT" sz="3600" b="1" i="0" u="none" strike="noStrike" kern="1200" cap="none" spc="0" normalizeH="0" baseline="0" noProof="0" dirty="0" err="1">
                <a:ln>
                  <a:noFill/>
                </a:ln>
                <a:effectLst/>
                <a:uLnTx/>
                <a:uFillTx/>
                <a:latin typeface="Helvetica" pitchFamily="2" charset="0"/>
                <a:ea typeface="Roboto" panose="02000000000000000000" pitchFamily="2" charset="0"/>
                <a:cs typeface="Roboto" panose="02000000000000000000" pitchFamily="2" charset="0"/>
              </a:rPr>
              <a:t>dysbiosis</a:t>
            </a:r>
            <a:r>
              <a:rPr kumimoji="0" lang="it-IT" sz="3600" b="1" i="0" u="none" strike="noStrike" kern="1200" cap="none" spc="0" normalizeH="0" baseline="0" noProof="0" dirty="0">
                <a:ln>
                  <a:noFill/>
                </a:ln>
                <a:effectLst/>
                <a:uLnTx/>
                <a:uFillTx/>
                <a:latin typeface="Helvetica" pitchFamily="2" charset="0"/>
                <a:ea typeface="Roboto" panose="02000000000000000000" pitchFamily="2" charset="0"/>
                <a:cs typeface="Roboto" panose="02000000000000000000" pitchFamily="2" charset="0"/>
              </a:rPr>
              <a:t> in </a:t>
            </a:r>
            <a:r>
              <a:rPr kumimoji="0" lang="it-IT" sz="3600" b="1" i="0" u="none" strike="noStrike" kern="1200" cap="none" spc="0" normalizeH="0" baseline="0" noProof="0" dirty="0" err="1">
                <a:ln>
                  <a:noFill/>
                </a:ln>
                <a:effectLst/>
                <a:uLnTx/>
                <a:uFillTx/>
                <a:latin typeface="Helvetica" pitchFamily="2" charset="0"/>
                <a:ea typeface="Roboto" panose="02000000000000000000" pitchFamily="2" charset="0"/>
                <a:cs typeface="Roboto" panose="02000000000000000000" pitchFamily="2" charset="0"/>
              </a:rPr>
              <a:t>cats</a:t>
            </a:r>
            <a:endParaRPr kumimoji="0" lang="it-IT" sz="3600" b="1" i="0" u="none" strike="noStrike" kern="1200" cap="none" spc="0" normalizeH="0" baseline="0" noProof="0" dirty="0">
              <a:ln>
                <a:noFill/>
              </a:ln>
              <a:effectLst/>
              <a:uLnTx/>
              <a:uFillTx/>
              <a:latin typeface="Helvetica"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731559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magine 4">
            <a:extLst>
              <a:ext uri="{FF2B5EF4-FFF2-40B4-BE49-F238E27FC236}">
                <a16:creationId xmlns:a16="http://schemas.microsoft.com/office/drawing/2014/main" id="{7E06B960-0EFE-2B2C-78B3-DD08BC3AC6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3540" y="583691"/>
            <a:ext cx="2595938" cy="3461251"/>
          </a:xfrm>
          <a:prstGeom prst="rect">
            <a:avLst/>
          </a:prstGeom>
          <a:effectLst>
            <a:outerShdw blurRad="50800" dist="38100" dir="2700000" algn="tl" rotWithShape="0">
              <a:prstClr val="black">
                <a:alpha val="40000"/>
              </a:prstClr>
            </a:outerShdw>
          </a:effectLst>
        </p:spPr>
      </p:pic>
      <p:pic>
        <p:nvPicPr>
          <p:cNvPr id="9" name="Picture 2" descr="Le feci dei nostri animali - Alimentazione a 4 Zampe">
            <a:extLst>
              <a:ext uri="{FF2B5EF4-FFF2-40B4-BE49-F238E27FC236}">
                <a16:creationId xmlns:a16="http://schemas.microsoft.com/office/drawing/2014/main" id="{7812D637-CC1A-51B8-88A9-DD98DC1756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4249" y="4543683"/>
            <a:ext cx="2877413" cy="215528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3">
            <a:extLst>
              <a:ext uri="{FF2B5EF4-FFF2-40B4-BE49-F238E27FC236}">
                <a16:creationId xmlns:a16="http://schemas.microsoft.com/office/drawing/2014/main" id="{36C7DDAA-F2B9-901A-5F63-4E4A146BE164}"/>
              </a:ext>
            </a:extLst>
          </p:cNvPr>
          <p:cNvSpPr txBox="1">
            <a:spLocks noChangeArrowheads="1"/>
          </p:cNvSpPr>
          <p:nvPr/>
        </p:nvSpPr>
        <p:spPr>
          <a:xfrm>
            <a:off x="600952" y="1004199"/>
            <a:ext cx="8533911" cy="608148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Chronic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diarrhea</a:t>
            </a:r>
            <a:endPar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No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identifiable</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causes</a:t>
            </a: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Refractory</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to</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fiber-enriched</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intestinal, and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hydrolyzed</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diets</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probiotic</a:t>
            </a:r>
            <a:endPar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endPar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Responsive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to</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amoxicillin-clavulanate</a:t>
            </a:r>
            <a:endPar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Relapse after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discontinuation</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remission</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upon</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reintroduction</a:t>
            </a:r>
            <a:endPar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1200"/>
              </a:spcAft>
              <a:buClrTx/>
              <a:buSzTx/>
              <a:buFont typeface="Arial" panose="020B0604020202020204" pitchFamily="34" charset="0"/>
              <a:buNone/>
              <a:tabLst/>
              <a:defRPr/>
            </a:pP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Loss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of</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responsiveness</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a:t>
            </a:r>
            <a:r>
              <a:rPr kumimoji="0" lang="es-ES_tradnl" altLang="en-US" sz="2800" b="0" i="0" u="none" strike="noStrike" kern="1200" cap="none" spc="0" normalizeH="0" baseline="0" noProof="0" dirty="0" err="1">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over</a:t>
            </a:r>
            <a:r>
              <a:rPr kumimoji="0" lang="es-ES_tradnl" altLang="en-US" sz="2800" b="0" i="0" u="none" strike="noStrike" kern="1200" cap="none" spc="0" normalizeH="0" baseline="0" noProof="0" dirty="0">
                <a:ln>
                  <a:noFill/>
                </a:ln>
                <a:solidFill>
                  <a:prstClr val="black"/>
                </a:solidFill>
                <a:effectLst/>
                <a:uLnTx/>
                <a:uFillTx/>
                <a:latin typeface="Arial" panose="020B0604020202020204" pitchFamily="34" charset="0"/>
                <a:ea typeface="Roboto" panose="02000000000000000000" pitchFamily="2" charset="0"/>
                <a:cs typeface="Arial" panose="020B0604020202020204" pitchFamily="34" charset="0"/>
              </a:rPr>
              <a:t> time</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Google Shape;66;p15">
            <a:extLst>
              <a:ext uri="{FF2B5EF4-FFF2-40B4-BE49-F238E27FC236}">
                <a16:creationId xmlns:a16="http://schemas.microsoft.com/office/drawing/2014/main" id="{9EFF4E5E-A8D1-070D-4CC9-C5FF8B442876}"/>
              </a:ext>
            </a:extLst>
          </p:cNvPr>
          <p:cNvSpPr txBox="1">
            <a:spLocks noGrp="1"/>
          </p:cNvSpPr>
          <p:nvPr>
            <p:ph type="title"/>
          </p:nvPr>
        </p:nvSpPr>
        <p:spPr>
          <a:xfrm>
            <a:off x="600952" y="148553"/>
            <a:ext cx="11360800" cy="763600"/>
          </a:xfrm>
          <a:prstGeom prst="rect">
            <a:avLst/>
          </a:prstGeom>
        </p:spPr>
        <p:txBody>
          <a:bodyPr spcFirstLastPara="1" wrap="square" lIns="121900" tIns="121900" rIns="121900" bIns="121900" anchor="t" anchorCtr="0">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4000" b="1" dirty="0">
                <a:solidFill>
                  <a:srgbClr val="0070C0"/>
                </a:solidFill>
                <a:latin typeface="Helvetica" pitchFamily="2" charset="0"/>
              </a:rPr>
              <a:t>Lupin – 2aa MC Ce</a:t>
            </a:r>
            <a:endParaRPr kumimoji="0" lang="en-SE" sz="4000" b="1" i="0" u="none" strike="noStrike" kern="1200" cap="none" spc="0" normalizeH="0" baseline="0" noProof="0">
              <a:ln>
                <a:noFill/>
              </a:ln>
              <a:solidFill>
                <a:srgbClr val="0070C0"/>
              </a:solidFill>
              <a:effectLst/>
              <a:uLnTx/>
              <a:uFillTx/>
              <a:latin typeface="Helvetica" pitchFamily="2" charset="0"/>
              <a:ea typeface="Roboto" panose="02000000000000000000" pitchFamily="2" charset="0"/>
              <a:cs typeface="Arial" panose="020B0604020202020204" pitchFamily="34" charset="0"/>
            </a:endParaRPr>
          </a:p>
        </p:txBody>
      </p:sp>
    </p:spTree>
    <p:extLst>
      <p:ext uri="{BB962C8B-B14F-4D97-AF65-F5344CB8AC3E}">
        <p14:creationId xmlns:p14="http://schemas.microsoft.com/office/powerpoint/2010/main" val="13318327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36C7DDAA-F2B9-901A-5F63-4E4A146BE164}"/>
              </a:ext>
            </a:extLst>
          </p:cNvPr>
          <p:cNvSpPr txBox="1">
            <a:spLocks noChangeArrowheads="1"/>
          </p:cNvSpPr>
          <p:nvPr/>
        </p:nvSpPr>
        <p:spPr>
          <a:xfrm>
            <a:off x="337494" y="1238311"/>
            <a:ext cx="8087177" cy="546065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t"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Tabella 7">
            <a:extLst>
              <a:ext uri="{FF2B5EF4-FFF2-40B4-BE49-F238E27FC236}">
                <a16:creationId xmlns:a16="http://schemas.microsoft.com/office/drawing/2014/main" id="{317FFBDC-E033-760F-465D-FEE5730627CF}"/>
              </a:ext>
            </a:extLst>
          </p:cNvPr>
          <p:cNvGraphicFramePr>
            <a:graphicFrameLocks noGrp="1"/>
          </p:cNvGraphicFramePr>
          <p:nvPr/>
        </p:nvGraphicFramePr>
        <p:xfrm>
          <a:off x="379677" y="2260711"/>
          <a:ext cx="5673162" cy="3551824"/>
        </p:xfrm>
        <a:graphic>
          <a:graphicData uri="http://schemas.openxmlformats.org/drawingml/2006/table">
            <a:tbl>
              <a:tblPr firstRow="1" bandRow="1">
                <a:tableStyleId>{22838BEF-8BB2-4498-84A7-C5851F593DF1}</a:tableStyleId>
              </a:tblPr>
              <a:tblGrid>
                <a:gridCol w="2272092">
                  <a:extLst>
                    <a:ext uri="{9D8B030D-6E8A-4147-A177-3AD203B41FA5}">
                      <a16:colId xmlns:a16="http://schemas.microsoft.com/office/drawing/2014/main" val="1936366466"/>
                    </a:ext>
                  </a:extLst>
                </a:gridCol>
                <a:gridCol w="664627">
                  <a:extLst>
                    <a:ext uri="{9D8B030D-6E8A-4147-A177-3AD203B41FA5}">
                      <a16:colId xmlns:a16="http://schemas.microsoft.com/office/drawing/2014/main" val="357535503"/>
                    </a:ext>
                  </a:extLst>
                </a:gridCol>
                <a:gridCol w="2736443">
                  <a:extLst>
                    <a:ext uri="{9D8B030D-6E8A-4147-A177-3AD203B41FA5}">
                      <a16:colId xmlns:a16="http://schemas.microsoft.com/office/drawing/2014/main" val="1479570680"/>
                    </a:ext>
                  </a:extLst>
                </a:gridCol>
              </a:tblGrid>
              <a:tr h="443978">
                <a:tc>
                  <a:txBody>
                    <a:bodyPr/>
                    <a:lstStyle/>
                    <a:p>
                      <a:pPr algn="ctr"/>
                      <a:r>
                        <a:rPr lang="it-IT" sz="1600" b="1" dirty="0">
                          <a:solidFill>
                            <a:srgbClr val="FF0000"/>
                          </a:solidFill>
                        </a:rPr>
                        <a:t>DI</a:t>
                      </a:r>
                    </a:p>
                  </a:txBody>
                  <a:tcPr/>
                </a:tc>
                <a:tc>
                  <a:txBody>
                    <a:bodyPr/>
                    <a:lstStyle/>
                    <a:p>
                      <a:pPr algn="ctr"/>
                      <a:r>
                        <a:rPr lang="it-IT" sz="1600" b="1" dirty="0">
                          <a:solidFill>
                            <a:srgbClr val="FF0000"/>
                          </a:solidFill>
                        </a:rPr>
                        <a:t>2.2</a:t>
                      </a:r>
                    </a:p>
                  </a:txBody>
                  <a:tcPr/>
                </a:tc>
                <a:tc>
                  <a:txBody>
                    <a:bodyPr/>
                    <a:lstStyle/>
                    <a:p>
                      <a:pPr algn="ctr"/>
                      <a:r>
                        <a:rPr lang="it-IT" sz="1600" dirty="0"/>
                        <a:t>&lt; 0</a:t>
                      </a:r>
                    </a:p>
                  </a:txBody>
                  <a:tcPr/>
                </a:tc>
                <a:extLst>
                  <a:ext uri="{0D108BD9-81ED-4DB2-BD59-A6C34878D82A}">
                    <a16:rowId xmlns:a16="http://schemas.microsoft.com/office/drawing/2014/main" val="1247797258"/>
                  </a:ext>
                </a:extLst>
              </a:tr>
              <a:tr h="443978">
                <a:tc>
                  <a:txBody>
                    <a:bodyPr/>
                    <a:lstStyle/>
                    <a:p>
                      <a:pPr algn="ctr"/>
                      <a:r>
                        <a:rPr lang="it-IT" sz="1600" b="1" dirty="0">
                          <a:solidFill>
                            <a:srgbClr val="FF0000"/>
                          </a:solidFill>
                        </a:rPr>
                        <a:t>Clostridium hiranonis</a:t>
                      </a:r>
                    </a:p>
                  </a:txBody>
                  <a:tcPr/>
                </a:tc>
                <a:tc>
                  <a:txBody>
                    <a:bodyPr/>
                    <a:lstStyle/>
                    <a:p>
                      <a:pPr algn="ctr"/>
                      <a:r>
                        <a:rPr lang="it-IT" sz="1600" b="1" dirty="0">
                          <a:solidFill>
                            <a:srgbClr val="FF0000"/>
                          </a:solidFill>
                        </a:rPr>
                        <a:t>0.8</a:t>
                      </a:r>
                    </a:p>
                  </a:txBody>
                  <a:tcPr/>
                </a:tc>
                <a:tc>
                  <a:txBody>
                    <a:bodyPr/>
                    <a:lstStyle/>
                    <a:p>
                      <a:pPr algn="ctr"/>
                      <a:r>
                        <a:rPr lang="it-IT" sz="1600" dirty="0"/>
                        <a:t>4.5-7.1</a:t>
                      </a:r>
                    </a:p>
                  </a:txBody>
                  <a:tcPr/>
                </a:tc>
                <a:extLst>
                  <a:ext uri="{0D108BD9-81ED-4DB2-BD59-A6C34878D82A}">
                    <a16:rowId xmlns:a16="http://schemas.microsoft.com/office/drawing/2014/main" val="3665749728"/>
                  </a:ext>
                </a:extLst>
              </a:tr>
              <a:tr h="443978">
                <a:tc>
                  <a:txBody>
                    <a:bodyPr/>
                    <a:lstStyle/>
                    <a:p>
                      <a:pPr algn="ctr"/>
                      <a:r>
                        <a:rPr lang="it-IT" sz="1600" dirty="0"/>
                        <a:t>Bacteroides</a:t>
                      </a:r>
                    </a:p>
                  </a:txBody>
                  <a:tcPr/>
                </a:tc>
                <a:tc>
                  <a:txBody>
                    <a:bodyPr/>
                    <a:lstStyle/>
                    <a:p>
                      <a:pPr algn="ctr"/>
                      <a:r>
                        <a:rPr lang="it-IT" sz="1600" dirty="0"/>
                        <a:t>5.9</a:t>
                      </a:r>
                    </a:p>
                  </a:txBody>
                  <a:tcPr/>
                </a:tc>
                <a:tc>
                  <a:txBody>
                    <a:bodyPr/>
                    <a:lstStyle/>
                    <a:p>
                      <a:pPr algn="ctr"/>
                      <a:r>
                        <a:rPr lang="it-IT" sz="1600" dirty="0"/>
                        <a:t>4.0-7.5</a:t>
                      </a:r>
                    </a:p>
                  </a:txBody>
                  <a:tcPr/>
                </a:tc>
                <a:extLst>
                  <a:ext uri="{0D108BD9-81ED-4DB2-BD59-A6C34878D82A}">
                    <a16:rowId xmlns:a16="http://schemas.microsoft.com/office/drawing/2014/main" val="4036283289"/>
                  </a:ext>
                </a:extLst>
              </a:tr>
              <a:tr h="443978">
                <a:tc>
                  <a:txBody>
                    <a:bodyPr/>
                    <a:lstStyle/>
                    <a:p>
                      <a:pPr algn="ctr"/>
                      <a:r>
                        <a:rPr lang="it-IT" sz="1600" dirty="0"/>
                        <a:t>Bifidobacterium</a:t>
                      </a:r>
                    </a:p>
                  </a:txBody>
                  <a:tcPr/>
                </a:tc>
                <a:tc>
                  <a:txBody>
                    <a:bodyPr/>
                    <a:lstStyle/>
                    <a:p>
                      <a:pPr algn="ctr"/>
                      <a:r>
                        <a:rPr lang="it-IT" sz="1600" dirty="0"/>
                        <a:t>6.2</a:t>
                      </a:r>
                    </a:p>
                  </a:txBody>
                  <a:tcPr/>
                </a:tc>
                <a:tc>
                  <a:txBody>
                    <a:bodyPr/>
                    <a:lstStyle/>
                    <a:p>
                      <a:pPr algn="ctr"/>
                      <a:r>
                        <a:rPr lang="it-IT" sz="1600" dirty="0"/>
                        <a:t>3.2-8.7</a:t>
                      </a:r>
                    </a:p>
                  </a:txBody>
                  <a:tcPr/>
                </a:tc>
                <a:extLst>
                  <a:ext uri="{0D108BD9-81ED-4DB2-BD59-A6C34878D82A}">
                    <a16:rowId xmlns:a16="http://schemas.microsoft.com/office/drawing/2014/main" val="2742568307"/>
                  </a:ext>
                </a:extLst>
              </a:tr>
              <a:tr h="443978">
                <a:tc>
                  <a:txBody>
                    <a:bodyPr/>
                    <a:lstStyle/>
                    <a:p>
                      <a:pPr algn="ctr"/>
                      <a:r>
                        <a:rPr lang="it-IT" sz="1600" b="0" dirty="0">
                          <a:solidFill>
                            <a:schemeClr val="tx1"/>
                          </a:solidFill>
                        </a:rPr>
                        <a:t>Turicibacter</a:t>
                      </a:r>
                    </a:p>
                  </a:txBody>
                  <a:tcPr/>
                </a:tc>
                <a:tc>
                  <a:txBody>
                    <a:bodyPr/>
                    <a:lstStyle/>
                    <a:p>
                      <a:pPr algn="ctr"/>
                      <a:r>
                        <a:rPr lang="it-IT" sz="1600" b="0" dirty="0">
                          <a:solidFill>
                            <a:schemeClr val="tx1"/>
                          </a:solidFill>
                        </a:rPr>
                        <a:t>4.8</a:t>
                      </a:r>
                    </a:p>
                  </a:txBody>
                  <a:tcPr/>
                </a:tc>
                <a:tc>
                  <a:txBody>
                    <a:bodyPr/>
                    <a:lstStyle/>
                    <a:p>
                      <a:pPr algn="ctr"/>
                      <a:r>
                        <a:rPr lang="it-IT" sz="1600" dirty="0"/>
                        <a:t>4.4-9.0</a:t>
                      </a:r>
                    </a:p>
                  </a:txBody>
                  <a:tcPr/>
                </a:tc>
                <a:extLst>
                  <a:ext uri="{0D108BD9-81ED-4DB2-BD59-A6C34878D82A}">
                    <a16:rowId xmlns:a16="http://schemas.microsoft.com/office/drawing/2014/main" val="1790569872"/>
                  </a:ext>
                </a:extLst>
              </a:tr>
              <a:tr h="443978">
                <a:tc>
                  <a:txBody>
                    <a:bodyPr/>
                    <a:lstStyle/>
                    <a:p>
                      <a:pPr algn="ctr"/>
                      <a:r>
                        <a:rPr lang="it-IT" sz="1600" dirty="0"/>
                        <a:t>Faecalibacterium</a:t>
                      </a:r>
                    </a:p>
                  </a:txBody>
                  <a:tcPr/>
                </a:tc>
                <a:tc>
                  <a:txBody>
                    <a:bodyPr/>
                    <a:lstStyle/>
                    <a:p>
                      <a:pPr algn="ctr"/>
                      <a:r>
                        <a:rPr lang="it-IT" sz="1600" dirty="0"/>
                        <a:t>3.9</a:t>
                      </a:r>
                    </a:p>
                  </a:txBody>
                  <a:tcPr/>
                </a:tc>
                <a:tc>
                  <a:txBody>
                    <a:bodyPr/>
                    <a:lstStyle/>
                    <a:p>
                      <a:pPr algn="ctr"/>
                      <a:r>
                        <a:rPr lang="it-IT" sz="1600" dirty="0"/>
                        <a:t>3.8-8.4</a:t>
                      </a:r>
                    </a:p>
                  </a:txBody>
                  <a:tcPr/>
                </a:tc>
                <a:extLst>
                  <a:ext uri="{0D108BD9-81ED-4DB2-BD59-A6C34878D82A}">
                    <a16:rowId xmlns:a16="http://schemas.microsoft.com/office/drawing/2014/main" val="1890187205"/>
                  </a:ext>
                </a:extLst>
              </a:tr>
              <a:tr h="443978">
                <a:tc>
                  <a:txBody>
                    <a:bodyPr/>
                    <a:lstStyle/>
                    <a:p>
                      <a:pPr algn="ctr"/>
                      <a:r>
                        <a:rPr lang="it-IT" sz="1600" dirty="0"/>
                        <a:t>Streptococcus</a:t>
                      </a:r>
                    </a:p>
                  </a:txBody>
                  <a:tcPr/>
                </a:tc>
                <a:tc>
                  <a:txBody>
                    <a:bodyPr/>
                    <a:lstStyle/>
                    <a:p>
                      <a:pPr algn="ctr"/>
                      <a:r>
                        <a:rPr lang="it-IT" sz="1600" dirty="0"/>
                        <a:t>2.8</a:t>
                      </a:r>
                    </a:p>
                  </a:txBody>
                  <a:tcPr/>
                </a:tc>
                <a:tc>
                  <a:txBody>
                    <a:bodyPr/>
                    <a:lstStyle/>
                    <a:p>
                      <a:pPr algn="ctr"/>
                      <a:r>
                        <a:rPr lang="it-IT" sz="1600" dirty="0"/>
                        <a:t>1.6-5.2</a:t>
                      </a:r>
                    </a:p>
                  </a:txBody>
                  <a:tcPr/>
                </a:tc>
                <a:extLst>
                  <a:ext uri="{0D108BD9-81ED-4DB2-BD59-A6C34878D82A}">
                    <a16:rowId xmlns:a16="http://schemas.microsoft.com/office/drawing/2014/main" val="972224284"/>
                  </a:ext>
                </a:extLst>
              </a:tr>
              <a:tr h="443978">
                <a:tc>
                  <a:txBody>
                    <a:bodyPr/>
                    <a:lstStyle/>
                    <a:p>
                      <a:pPr algn="ctr" fontAlgn="t"/>
                      <a:r>
                        <a:rPr lang="it-IT" sz="1600" b="0" dirty="0"/>
                        <a:t>E. coli</a:t>
                      </a:r>
                      <a:endParaRPr lang="en-GB" sz="1600" b="0" dirty="0"/>
                    </a:p>
                  </a:txBody>
                  <a:tcPr/>
                </a:tc>
                <a:tc>
                  <a:txBody>
                    <a:bodyPr/>
                    <a:lstStyle/>
                    <a:p>
                      <a:pPr algn="ctr"/>
                      <a:r>
                        <a:rPr lang="it-IT" sz="1600" dirty="0"/>
                        <a:t>3.9</a:t>
                      </a:r>
                    </a:p>
                  </a:txBody>
                  <a:tcPr/>
                </a:tc>
                <a:tc>
                  <a:txBody>
                    <a:bodyPr/>
                    <a:lstStyle/>
                    <a:p>
                      <a:pPr algn="ctr"/>
                      <a:r>
                        <a:rPr lang="it-IT" sz="1600" dirty="0"/>
                        <a:t>1.4-7.0</a:t>
                      </a:r>
                    </a:p>
                  </a:txBody>
                  <a:tcPr/>
                </a:tc>
                <a:extLst>
                  <a:ext uri="{0D108BD9-81ED-4DB2-BD59-A6C34878D82A}">
                    <a16:rowId xmlns:a16="http://schemas.microsoft.com/office/drawing/2014/main" val="1505974771"/>
                  </a:ext>
                </a:extLst>
              </a:tr>
            </a:tbl>
          </a:graphicData>
        </a:graphic>
      </p:graphicFrame>
      <p:pic>
        <p:nvPicPr>
          <p:cNvPr id="13" name="Picture 12">
            <a:extLst>
              <a:ext uri="{FF2B5EF4-FFF2-40B4-BE49-F238E27FC236}">
                <a16:creationId xmlns:a16="http://schemas.microsoft.com/office/drawing/2014/main" id="{422ACBA7-D985-FC91-29D2-B859526EA0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880" y="2400653"/>
            <a:ext cx="2472076" cy="2944131"/>
          </a:xfrm>
          <a:prstGeom prst="rect">
            <a:avLst/>
          </a:prstGeom>
        </p:spPr>
      </p:pic>
      <p:pic>
        <p:nvPicPr>
          <p:cNvPr id="14" name="Picture 13" descr="Chart, scatter chart&#10;&#10;Description automatically generated">
            <a:extLst>
              <a:ext uri="{FF2B5EF4-FFF2-40B4-BE49-F238E27FC236}">
                <a16:creationId xmlns:a16="http://schemas.microsoft.com/office/drawing/2014/main" id="{D0288E07-6A27-C52D-338C-FF47C7853385}"/>
              </a:ext>
            </a:extLst>
          </p:cNvPr>
          <p:cNvPicPr>
            <a:picLocks noChangeAspect="1"/>
          </p:cNvPicPr>
          <p:nvPr/>
        </p:nvPicPr>
        <p:blipFill>
          <a:blip r:embed="rId3"/>
          <a:stretch>
            <a:fillRect/>
          </a:stretch>
        </p:blipFill>
        <p:spPr>
          <a:xfrm>
            <a:off x="9027883" y="2260711"/>
            <a:ext cx="2354199" cy="3131200"/>
          </a:xfrm>
          <a:prstGeom prst="rect">
            <a:avLst/>
          </a:prstGeom>
        </p:spPr>
      </p:pic>
      <p:sp>
        <p:nvSpPr>
          <p:cNvPr id="16" name="Oval 15">
            <a:extLst>
              <a:ext uri="{FF2B5EF4-FFF2-40B4-BE49-F238E27FC236}">
                <a16:creationId xmlns:a16="http://schemas.microsoft.com/office/drawing/2014/main" id="{C93A9D56-3B5C-1504-B353-BCA33F315CB7}"/>
              </a:ext>
            </a:extLst>
          </p:cNvPr>
          <p:cNvSpPr/>
          <p:nvPr/>
        </p:nvSpPr>
        <p:spPr>
          <a:xfrm>
            <a:off x="8071104" y="3348225"/>
            <a:ext cx="146304" cy="1615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52F91C73-6F3F-4CA2-4AE0-CEA29DDA2A5E}"/>
              </a:ext>
            </a:extLst>
          </p:cNvPr>
          <p:cNvSpPr/>
          <p:nvPr/>
        </p:nvSpPr>
        <p:spPr>
          <a:xfrm>
            <a:off x="10655808" y="4721241"/>
            <a:ext cx="146304" cy="14325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Google Shape;66;p15">
            <a:extLst>
              <a:ext uri="{FF2B5EF4-FFF2-40B4-BE49-F238E27FC236}">
                <a16:creationId xmlns:a16="http://schemas.microsoft.com/office/drawing/2014/main" id="{C24D57BA-9602-7FE0-D087-F265563210E8}"/>
              </a:ext>
            </a:extLst>
          </p:cNvPr>
          <p:cNvSpPr txBox="1">
            <a:spLocks noGrp="1"/>
          </p:cNvSpPr>
          <p:nvPr>
            <p:ph type="title"/>
          </p:nvPr>
        </p:nvSpPr>
        <p:spPr>
          <a:xfrm>
            <a:off x="600952" y="148553"/>
            <a:ext cx="11360800" cy="763600"/>
          </a:xfrm>
          <a:prstGeom prst="rect">
            <a:avLst/>
          </a:prstGeom>
        </p:spPr>
        <p:txBody>
          <a:bodyPr spcFirstLastPara="1" wrap="square" lIns="121900" tIns="121900" rIns="121900" bIns="121900" anchor="t" anchorCtr="0">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600" b="1" dirty="0">
                <a:solidFill>
                  <a:srgbClr val="0070C0"/>
                </a:solidFill>
                <a:latin typeface="Helvetica" pitchFamily="2" charset="0"/>
              </a:rPr>
              <a:t>Fecal culture – 1 month off antibiotics</a:t>
            </a:r>
            <a:endParaRPr kumimoji="0" lang="en-SE" sz="3600" b="1" i="0" u="none" strike="noStrike" kern="1200" cap="none" spc="0" normalizeH="0" baseline="0" noProof="0">
              <a:ln>
                <a:noFill/>
              </a:ln>
              <a:solidFill>
                <a:srgbClr val="0070C0"/>
              </a:solidFill>
              <a:effectLst/>
              <a:uLnTx/>
              <a:uFillTx/>
              <a:latin typeface="Helvetica" pitchFamily="2" charset="0"/>
              <a:ea typeface="Roboto" panose="02000000000000000000" pitchFamily="2" charset="0"/>
              <a:cs typeface="Arial" panose="020B0604020202020204" pitchFamily="34" charset="0"/>
            </a:endParaRPr>
          </a:p>
        </p:txBody>
      </p:sp>
      <p:pic>
        <p:nvPicPr>
          <p:cNvPr id="3" name="Picture 2" descr="A close up of a word&#10;&#10;Description automatically generated">
            <a:extLst>
              <a:ext uri="{FF2B5EF4-FFF2-40B4-BE49-F238E27FC236}">
                <a16:creationId xmlns:a16="http://schemas.microsoft.com/office/drawing/2014/main" id="{C0F0CAE1-F39F-CCD1-4FEC-F4D0DBB8AD19}"/>
              </a:ext>
            </a:extLst>
          </p:cNvPr>
          <p:cNvPicPr>
            <a:picLocks noChangeAspect="1"/>
          </p:cNvPicPr>
          <p:nvPr/>
        </p:nvPicPr>
        <p:blipFill>
          <a:blip r:embed="rId4"/>
          <a:stretch>
            <a:fillRect/>
          </a:stretch>
        </p:blipFill>
        <p:spPr>
          <a:xfrm>
            <a:off x="6906799" y="5871917"/>
            <a:ext cx="3530929" cy="467566"/>
          </a:xfrm>
          <a:prstGeom prst="rect">
            <a:avLst/>
          </a:prstGeom>
        </p:spPr>
      </p:pic>
    </p:spTree>
    <p:extLst>
      <p:ext uri="{BB962C8B-B14F-4D97-AF65-F5344CB8AC3E}">
        <p14:creationId xmlns:p14="http://schemas.microsoft.com/office/powerpoint/2010/main" val="9539090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36C7DDAA-F2B9-901A-5F63-4E4A146BE164}"/>
              </a:ext>
            </a:extLst>
          </p:cNvPr>
          <p:cNvSpPr txBox="1">
            <a:spLocks noChangeArrowheads="1"/>
          </p:cNvSpPr>
          <p:nvPr/>
        </p:nvSpPr>
        <p:spPr>
          <a:xfrm>
            <a:off x="337494" y="1238311"/>
            <a:ext cx="8087177" cy="546065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t"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E11C850-432B-E3AF-3C27-5E734C047272}"/>
              </a:ext>
            </a:extLst>
          </p:cNvPr>
          <p:cNvSpPr txBox="1"/>
          <p:nvPr/>
        </p:nvSpPr>
        <p:spPr>
          <a:xfrm>
            <a:off x="1949725" y="5915526"/>
            <a:ext cx="385683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Helvetica" pitchFamily="2" charset="0"/>
                <a:ea typeface="+mn-ea"/>
                <a:cs typeface="+mn-cs"/>
              </a:rPr>
              <a:t>1 + 4  weeks post FMT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dirty="0">
              <a:ln>
                <a:noFill/>
              </a:ln>
              <a:solidFill>
                <a:prstClr val="black"/>
              </a:solidFill>
              <a:effectLst/>
              <a:uLnTx/>
              <a:uFillTx/>
              <a:latin typeface="Helvetica" pitchFamily="2" charset="0"/>
              <a:ea typeface="+mn-ea"/>
              <a:cs typeface="+mn-cs"/>
            </a:endParaRPr>
          </a:p>
        </p:txBody>
      </p:sp>
      <p:pic>
        <p:nvPicPr>
          <p:cNvPr id="5" name="Immagine 7">
            <a:extLst>
              <a:ext uri="{FF2B5EF4-FFF2-40B4-BE49-F238E27FC236}">
                <a16:creationId xmlns:a16="http://schemas.microsoft.com/office/drawing/2014/main" id="{99D5CFB9-FE0A-ABC2-D55D-8A36232C5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00683" y="3776354"/>
            <a:ext cx="1885638" cy="1875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EA2EBE1-9294-ED95-F2C4-3E06F8DDF9F0}"/>
              </a:ext>
            </a:extLst>
          </p:cNvPr>
          <p:cNvSpPr txBox="1"/>
          <p:nvPr/>
        </p:nvSpPr>
        <p:spPr>
          <a:xfrm>
            <a:off x="6907723" y="648248"/>
            <a:ext cx="513915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Helvetica" pitchFamily="2" charset="0"/>
                <a:ea typeface="+mn-ea"/>
                <a:cs typeface="+mn-cs"/>
              </a:rPr>
              <a:t>DI Pre- and post-FMT</a:t>
            </a:r>
          </a:p>
        </p:txBody>
      </p:sp>
      <p:graphicFrame>
        <p:nvGraphicFramePr>
          <p:cNvPr id="3" name="Tabella 7">
            <a:extLst>
              <a:ext uri="{FF2B5EF4-FFF2-40B4-BE49-F238E27FC236}">
                <a16:creationId xmlns:a16="http://schemas.microsoft.com/office/drawing/2014/main" id="{70EB546F-3C7C-8991-C461-5AA7C970D8D4}"/>
              </a:ext>
            </a:extLst>
          </p:cNvPr>
          <p:cNvGraphicFramePr>
            <a:graphicFrameLocks noGrp="1"/>
          </p:cNvGraphicFramePr>
          <p:nvPr/>
        </p:nvGraphicFramePr>
        <p:xfrm>
          <a:off x="6994833" y="1446540"/>
          <a:ext cx="4964937" cy="3311423"/>
        </p:xfrm>
        <a:graphic>
          <a:graphicData uri="http://schemas.openxmlformats.org/drawingml/2006/table">
            <a:tbl>
              <a:tblPr firstRow="1" bandRow="1">
                <a:tableStyleId>{22838BEF-8BB2-4498-84A7-C5851F593DF1}</a:tableStyleId>
              </a:tblPr>
              <a:tblGrid>
                <a:gridCol w="1779926">
                  <a:extLst>
                    <a:ext uri="{9D8B030D-6E8A-4147-A177-3AD203B41FA5}">
                      <a16:colId xmlns:a16="http://schemas.microsoft.com/office/drawing/2014/main" val="1936366466"/>
                    </a:ext>
                  </a:extLst>
                </a:gridCol>
                <a:gridCol w="520659">
                  <a:extLst>
                    <a:ext uri="{9D8B030D-6E8A-4147-A177-3AD203B41FA5}">
                      <a16:colId xmlns:a16="http://schemas.microsoft.com/office/drawing/2014/main" val="357535503"/>
                    </a:ext>
                  </a:extLst>
                </a:gridCol>
                <a:gridCol w="520659">
                  <a:extLst>
                    <a:ext uri="{9D8B030D-6E8A-4147-A177-3AD203B41FA5}">
                      <a16:colId xmlns:a16="http://schemas.microsoft.com/office/drawing/2014/main" val="3920733713"/>
                    </a:ext>
                  </a:extLst>
                </a:gridCol>
                <a:gridCol w="2143693">
                  <a:extLst>
                    <a:ext uri="{9D8B030D-6E8A-4147-A177-3AD203B41FA5}">
                      <a16:colId xmlns:a16="http://schemas.microsoft.com/office/drawing/2014/main" val="1479570680"/>
                    </a:ext>
                  </a:extLst>
                </a:gridCol>
              </a:tblGrid>
              <a:tr h="390329">
                <a:tc>
                  <a:txBody>
                    <a:bodyPr/>
                    <a:lstStyle/>
                    <a:p>
                      <a:pPr algn="ctr"/>
                      <a:r>
                        <a:rPr lang="it-IT" sz="1600" b="1" dirty="0">
                          <a:solidFill>
                            <a:srgbClr val="FF0000"/>
                          </a:solidFill>
                        </a:rPr>
                        <a:t>DI</a:t>
                      </a:r>
                    </a:p>
                  </a:txBody>
                  <a:tcPr/>
                </a:tc>
                <a:tc>
                  <a:txBody>
                    <a:bodyPr/>
                    <a:lstStyle/>
                    <a:p>
                      <a:pPr algn="ctr"/>
                      <a:r>
                        <a:rPr lang="it-IT" sz="1600" b="1" dirty="0">
                          <a:solidFill>
                            <a:srgbClr val="FF0000"/>
                          </a:solidFill>
                        </a:rPr>
                        <a:t>2.2</a:t>
                      </a:r>
                    </a:p>
                  </a:txBody>
                  <a:tcPr/>
                </a:tc>
                <a:tc>
                  <a:txBody>
                    <a:bodyPr/>
                    <a:lstStyle/>
                    <a:p>
                      <a:pPr algn="ctr"/>
                      <a:r>
                        <a:rPr lang="it-IT" sz="1600" b="1" dirty="0">
                          <a:solidFill>
                            <a:srgbClr val="FF0000"/>
                          </a:solidFill>
                        </a:rPr>
                        <a:t>0.8</a:t>
                      </a:r>
                    </a:p>
                  </a:txBody>
                  <a:tcPr/>
                </a:tc>
                <a:tc>
                  <a:txBody>
                    <a:bodyPr/>
                    <a:lstStyle/>
                    <a:p>
                      <a:pPr algn="ctr"/>
                      <a:r>
                        <a:rPr lang="it-IT" sz="1600" dirty="0"/>
                        <a:t>&lt; 0</a:t>
                      </a:r>
                    </a:p>
                  </a:txBody>
                  <a:tcPr/>
                </a:tc>
                <a:extLst>
                  <a:ext uri="{0D108BD9-81ED-4DB2-BD59-A6C34878D82A}">
                    <a16:rowId xmlns:a16="http://schemas.microsoft.com/office/drawing/2014/main" val="1247797258"/>
                  </a:ext>
                </a:extLst>
              </a:tr>
              <a:tr h="390329">
                <a:tc>
                  <a:txBody>
                    <a:bodyPr/>
                    <a:lstStyle/>
                    <a:p>
                      <a:pPr algn="ctr"/>
                      <a:r>
                        <a:rPr lang="it-IT" sz="1600" b="1" dirty="0">
                          <a:solidFill>
                            <a:srgbClr val="FF0000"/>
                          </a:solidFill>
                        </a:rPr>
                        <a:t>Clostridium hiranonis</a:t>
                      </a:r>
                    </a:p>
                  </a:txBody>
                  <a:tcPr/>
                </a:tc>
                <a:tc>
                  <a:txBody>
                    <a:bodyPr/>
                    <a:lstStyle/>
                    <a:p>
                      <a:pPr algn="ctr"/>
                      <a:r>
                        <a:rPr lang="it-IT" sz="1600" b="1" dirty="0">
                          <a:solidFill>
                            <a:srgbClr val="FF0000"/>
                          </a:solidFill>
                        </a:rPr>
                        <a:t>0.8</a:t>
                      </a:r>
                    </a:p>
                  </a:txBody>
                  <a:tcPr/>
                </a:tc>
                <a:tc>
                  <a:txBody>
                    <a:bodyPr/>
                    <a:lstStyle/>
                    <a:p>
                      <a:pPr algn="ctr"/>
                      <a:r>
                        <a:rPr lang="it-IT" sz="1600" b="1" dirty="0">
                          <a:solidFill>
                            <a:srgbClr val="FF0000"/>
                          </a:solidFill>
                        </a:rPr>
                        <a:t>4,4</a:t>
                      </a:r>
                    </a:p>
                  </a:txBody>
                  <a:tcPr/>
                </a:tc>
                <a:tc>
                  <a:txBody>
                    <a:bodyPr/>
                    <a:lstStyle/>
                    <a:p>
                      <a:pPr algn="ctr"/>
                      <a:r>
                        <a:rPr lang="it-IT" sz="1600" dirty="0"/>
                        <a:t>4.5-7.1</a:t>
                      </a:r>
                    </a:p>
                  </a:txBody>
                  <a:tcPr/>
                </a:tc>
                <a:extLst>
                  <a:ext uri="{0D108BD9-81ED-4DB2-BD59-A6C34878D82A}">
                    <a16:rowId xmlns:a16="http://schemas.microsoft.com/office/drawing/2014/main" val="3665749728"/>
                  </a:ext>
                </a:extLst>
              </a:tr>
              <a:tr h="390329">
                <a:tc>
                  <a:txBody>
                    <a:bodyPr/>
                    <a:lstStyle/>
                    <a:p>
                      <a:pPr algn="ctr"/>
                      <a:r>
                        <a:rPr lang="it-IT" sz="1600" dirty="0"/>
                        <a:t>Bacteroides</a:t>
                      </a:r>
                    </a:p>
                  </a:txBody>
                  <a:tcPr/>
                </a:tc>
                <a:tc>
                  <a:txBody>
                    <a:bodyPr/>
                    <a:lstStyle/>
                    <a:p>
                      <a:pPr algn="ctr"/>
                      <a:r>
                        <a:rPr lang="it-IT" sz="1600" dirty="0"/>
                        <a:t>5.9</a:t>
                      </a:r>
                    </a:p>
                  </a:txBody>
                  <a:tcPr/>
                </a:tc>
                <a:tc>
                  <a:txBody>
                    <a:bodyPr/>
                    <a:lstStyle/>
                    <a:p>
                      <a:pPr algn="ctr"/>
                      <a:r>
                        <a:rPr lang="it-IT" sz="1600" dirty="0"/>
                        <a:t>5.3</a:t>
                      </a:r>
                    </a:p>
                  </a:txBody>
                  <a:tcPr/>
                </a:tc>
                <a:tc>
                  <a:txBody>
                    <a:bodyPr/>
                    <a:lstStyle/>
                    <a:p>
                      <a:pPr algn="ctr"/>
                      <a:r>
                        <a:rPr lang="it-IT" sz="1600" dirty="0"/>
                        <a:t>4.0-7.5</a:t>
                      </a:r>
                    </a:p>
                  </a:txBody>
                  <a:tcPr/>
                </a:tc>
                <a:extLst>
                  <a:ext uri="{0D108BD9-81ED-4DB2-BD59-A6C34878D82A}">
                    <a16:rowId xmlns:a16="http://schemas.microsoft.com/office/drawing/2014/main" val="4036283289"/>
                  </a:ext>
                </a:extLst>
              </a:tr>
              <a:tr h="390329">
                <a:tc>
                  <a:txBody>
                    <a:bodyPr/>
                    <a:lstStyle/>
                    <a:p>
                      <a:pPr algn="ctr"/>
                      <a:r>
                        <a:rPr lang="it-IT" sz="1600" dirty="0"/>
                        <a:t>Bifidobacterium</a:t>
                      </a:r>
                    </a:p>
                  </a:txBody>
                  <a:tcPr/>
                </a:tc>
                <a:tc>
                  <a:txBody>
                    <a:bodyPr/>
                    <a:lstStyle/>
                    <a:p>
                      <a:pPr algn="ctr"/>
                      <a:r>
                        <a:rPr lang="it-IT" sz="1600" dirty="0"/>
                        <a:t>6.2</a:t>
                      </a:r>
                    </a:p>
                  </a:txBody>
                  <a:tcPr/>
                </a:tc>
                <a:tc>
                  <a:txBody>
                    <a:bodyPr/>
                    <a:lstStyle/>
                    <a:p>
                      <a:pPr algn="ctr"/>
                      <a:r>
                        <a:rPr lang="it-IT" sz="1600" dirty="0"/>
                        <a:t>7.1</a:t>
                      </a:r>
                    </a:p>
                  </a:txBody>
                  <a:tcPr/>
                </a:tc>
                <a:tc>
                  <a:txBody>
                    <a:bodyPr/>
                    <a:lstStyle/>
                    <a:p>
                      <a:pPr algn="ctr"/>
                      <a:r>
                        <a:rPr lang="it-IT" sz="1600" dirty="0"/>
                        <a:t>3.2-8.7</a:t>
                      </a:r>
                    </a:p>
                  </a:txBody>
                  <a:tcPr/>
                </a:tc>
                <a:extLst>
                  <a:ext uri="{0D108BD9-81ED-4DB2-BD59-A6C34878D82A}">
                    <a16:rowId xmlns:a16="http://schemas.microsoft.com/office/drawing/2014/main" val="2742568307"/>
                  </a:ext>
                </a:extLst>
              </a:tr>
              <a:tr h="390329">
                <a:tc>
                  <a:txBody>
                    <a:bodyPr/>
                    <a:lstStyle/>
                    <a:p>
                      <a:pPr algn="ctr"/>
                      <a:r>
                        <a:rPr lang="it-IT" sz="1600" b="0" dirty="0">
                          <a:solidFill>
                            <a:schemeClr val="tx1"/>
                          </a:solidFill>
                        </a:rPr>
                        <a:t>Turicibacter</a:t>
                      </a:r>
                    </a:p>
                  </a:txBody>
                  <a:tcPr/>
                </a:tc>
                <a:tc>
                  <a:txBody>
                    <a:bodyPr/>
                    <a:lstStyle/>
                    <a:p>
                      <a:pPr algn="ctr"/>
                      <a:r>
                        <a:rPr lang="it-IT" sz="1600" b="0" dirty="0">
                          <a:solidFill>
                            <a:schemeClr val="tx1"/>
                          </a:solidFill>
                        </a:rPr>
                        <a:t>4.8</a:t>
                      </a:r>
                    </a:p>
                  </a:txBody>
                  <a:tcPr/>
                </a:tc>
                <a:tc>
                  <a:txBody>
                    <a:bodyPr/>
                    <a:lstStyle/>
                    <a:p>
                      <a:pPr algn="ctr"/>
                      <a:r>
                        <a:rPr lang="it-IT" sz="1600" b="0" dirty="0">
                          <a:solidFill>
                            <a:schemeClr val="tx1"/>
                          </a:solidFill>
                        </a:rPr>
                        <a:t>6.4</a:t>
                      </a:r>
                    </a:p>
                  </a:txBody>
                  <a:tcPr/>
                </a:tc>
                <a:tc>
                  <a:txBody>
                    <a:bodyPr/>
                    <a:lstStyle/>
                    <a:p>
                      <a:pPr algn="ctr"/>
                      <a:r>
                        <a:rPr lang="it-IT" sz="1600" dirty="0"/>
                        <a:t>4.4-9.0</a:t>
                      </a:r>
                    </a:p>
                  </a:txBody>
                  <a:tcPr/>
                </a:tc>
                <a:extLst>
                  <a:ext uri="{0D108BD9-81ED-4DB2-BD59-A6C34878D82A}">
                    <a16:rowId xmlns:a16="http://schemas.microsoft.com/office/drawing/2014/main" val="1790569872"/>
                  </a:ext>
                </a:extLst>
              </a:tr>
              <a:tr h="390329">
                <a:tc>
                  <a:txBody>
                    <a:bodyPr/>
                    <a:lstStyle/>
                    <a:p>
                      <a:pPr algn="ctr"/>
                      <a:r>
                        <a:rPr lang="it-IT" sz="1600" dirty="0"/>
                        <a:t>Faecalibacterium</a:t>
                      </a:r>
                    </a:p>
                  </a:txBody>
                  <a:tcPr/>
                </a:tc>
                <a:tc>
                  <a:txBody>
                    <a:bodyPr/>
                    <a:lstStyle/>
                    <a:p>
                      <a:pPr algn="ctr"/>
                      <a:r>
                        <a:rPr lang="it-IT" sz="1600" dirty="0"/>
                        <a:t>3.9</a:t>
                      </a:r>
                    </a:p>
                  </a:txBody>
                  <a:tcPr/>
                </a:tc>
                <a:tc>
                  <a:txBody>
                    <a:bodyPr/>
                    <a:lstStyle/>
                    <a:p>
                      <a:pPr algn="ctr"/>
                      <a:r>
                        <a:rPr lang="it-IT" sz="1600" dirty="0"/>
                        <a:t>4.0</a:t>
                      </a:r>
                    </a:p>
                  </a:txBody>
                  <a:tcPr/>
                </a:tc>
                <a:tc>
                  <a:txBody>
                    <a:bodyPr/>
                    <a:lstStyle/>
                    <a:p>
                      <a:pPr algn="ctr"/>
                      <a:r>
                        <a:rPr lang="it-IT" sz="1600" dirty="0"/>
                        <a:t>3.8-8.4</a:t>
                      </a:r>
                    </a:p>
                  </a:txBody>
                  <a:tcPr/>
                </a:tc>
                <a:extLst>
                  <a:ext uri="{0D108BD9-81ED-4DB2-BD59-A6C34878D82A}">
                    <a16:rowId xmlns:a16="http://schemas.microsoft.com/office/drawing/2014/main" val="1890187205"/>
                  </a:ext>
                </a:extLst>
              </a:tr>
              <a:tr h="390329">
                <a:tc>
                  <a:txBody>
                    <a:bodyPr/>
                    <a:lstStyle/>
                    <a:p>
                      <a:pPr algn="ctr"/>
                      <a:r>
                        <a:rPr lang="it-IT" sz="1600" dirty="0"/>
                        <a:t>Streptococcus</a:t>
                      </a:r>
                    </a:p>
                  </a:txBody>
                  <a:tcPr/>
                </a:tc>
                <a:tc>
                  <a:txBody>
                    <a:bodyPr/>
                    <a:lstStyle/>
                    <a:p>
                      <a:pPr algn="ctr"/>
                      <a:r>
                        <a:rPr lang="it-IT" sz="1600" dirty="0"/>
                        <a:t>2.8</a:t>
                      </a:r>
                    </a:p>
                  </a:txBody>
                  <a:tcPr/>
                </a:tc>
                <a:tc>
                  <a:txBody>
                    <a:bodyPr/>
                    <a:lstStyle/>
                    <a:p>
                      <a:pPr algn="ctr"/>
                      <a:r>
                        <a:rPr lang="it-IT" sz="1600" dirty="0"/>
                        <a:t>2.2</a:t>
                      </a:r>
                    </a:p>
                  </a:txBody>
                  <a:tcPr/>
                </a:tc>
                <a:tc>
                  <a:txBody>
                    <a:bodyPr/>
                    <a:lstStyle/>
                    <a:p>
                      <a:pPr algn="ctr"/>
                      <a:r>
                        <a:rPr lang="it-IT" sz="1600" dirty="0"/>
                        <a:t>1.6-5.2</a:t>
                      </a:r>
                    </a:p>
                  </a:txBody>
                  <a:tcPr/>
                </a:tc>
                <a:extLst>
                  <a:ext uri="{0D108BD9-81ED-4DB2-BD59-A6C34878D82A}">
                    <a16:rowId xmlns:a16="http://schemas.microsoft.com/office/drawing/2014/main" val="972224284"/>
                  </a:ext>
                </a:extLst>
              </a:tr>
              <a:tr h="390329">
                <a:tc>
                  <a:txBody>
                    <a:bodyPr/>
                    <a:lstStyle/>
                    <a:p>
                      <a:pPr algn="ctr" fontAlgn="t"/>
                      <a:r>
                        <a:rPr lang="it-IT" sz="1600" b="0" dirty="0"/>
                        <a:t>E. coli</a:t>
                      </a:r>
                      <a:endParaRPr lang="en-GB" sz="1600" b="0" dirty="0"/>
                    </a:p>
                  </a:txBody>
                  <a:tcPr/>
                </a:tc>
                <a:tc>
                  <a:txBody>
                    <a:bodyPr/>
                    <a:lstStyle/>
                    <a:p>
                      <a:pPr algn="ctr"/>
                      <a:r>
                        <a:rPr lang="it-IT" sz="1600" dirty="0"/>
                        <a:t>3.9</a:t>
                      </a:r>
                    </a:p>
                  </a:txBody>
                  <a:tcPr/>
                </a:tc>
                <a:tc>
                  <a:txBody>
                    <a:bodyPr/>
                    <a:lstStyle/>
                    <a:p>
                      <a:pPr algn="ctr"/>
                      <a:r>
                        <a:rPr lang="it-IT" sz="1600" dirty="0"/>
                        <a:t>5.4</a:t>
                      </a:r>
                    </a:p>
                  </a:txBody>
                  <a:tcPr/>
                </a:tc>
                <a:tc>
                  <a:txBody>
                    <a:bodyPr/>
                    <a:lstStyle/>
                    <a:p>
                      <a:pPr algn="ctr"/>
                      <a:r>
                        <a:rPr lang="it-IT" sz="1600" dirty="0"/>
                        <a:t>1.4-7.0</a:t>
                      </a:r>
                    </a:p>
                  </a:txBody>
                  <a:tcPr/>
                </a:tc>
                <a:extLst>
                  <a:ext uri="{0D108BD9-81ED-4DB2-BD59-A6C34878D82A}">
                    <a16:rowId xmlns:a16="http://schemas.microsoft.com/office/drawing/2014/main" val="1505974771"/>
                  </a:ext>
                </a:extLst>
              </a:tr>
            </a:tbl>
          </a:graphicData>
        </a:graphic>
      </p:graphicFrame>
      <p:pic>
        <p:nvPicPr>
          <p:cNvPr id="11" name="Grafik 4">
            <a:extLst>
              <a:ext uri="{FF2B5EF4-FFF2-40B4-BE49-F238E27FC236}">
                <a16:creationId xmlns:a16="http://schemas.microsoft.com/office/drawing/2014/main" id="{3E6B85AC-E2AC-26A5-DE03-79C1133D2639}"/>
              </a:ext>
            </a:extLst>
          </p:cNvPr>
          <p:cNvPicPr>
            <a:picLocks noChangeAspect="1"/>
          </p:cNvPicPr>
          <p:nvPr/>
        </p:nvPicPr>
        <p:blipFill rotWithShape="1">
          <a:blip r:embed="rId5"/>
          <a:srcRect t="46609"/>
          <a:stretch/>
        </p:blipFill>
        <p:spPr>
          <a:xfrm rot="10800000">
            <a:off x="3754439" y="3896236"/>
            <a:ext cx="2420998" cy="17234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ca5a5f55-839e-4c4b-bd9d-a029b5af2e0a">
            <a:hlinkClick r:id="" action="ppaction://media"/>
            <a:extLst>
              <a:ext uri="{FF2B5EF4-FFF2-40B4-BE49-F238E27FC236}">
                <a16:creationId xmlns:a16="http://schemas.microsoft.com/office/drawing/2014/main" id="{C255DCE7-CB98-0ACA-9CAF-106B38775DA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79275" y="159035"/>
            <a:ext cx="5760917" cy="3260896"/>
          </a:xfrm>
          <a:prstGeom prst="rect">
            <a:avLst/>
          </a:prstGeom>
        </p:spPr>
      </p:pic>
    </p:spTree>
    <p:extLst>
      <p:ext uri="{BB962C8B-B14F-4D97-AF65-F5344CB8AC3E}">
        <p14:creationId xmlns:p14="http://schemas.microsoft.com/office/powerpoint/2010/main" val="228142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51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21" repeatCount="indefinite" fill="hold" display="0">
                  <p:stCondLst>
                    <p:cond delay="indefinite"/>
                  </p:stCondLst>
                </p:cTn>
                <p:tgtEl>
                  <p:spTgt spid="2"/>
                </p:tgtEl>
              </p:cMediaNode>
            </p:vide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
                                        </p:tgtEl>
                                      </p:cBhvr>
                                    </p:cmd>
                                  </p:childTnLst>
                                </p:cTn>
                              </p:par>
                            </p:childTnLst>
                          </p:cTn>
                        </p:par>
                      </p:childTnLst>
                    </p:cTn>
                  </p:par>
                </p:childTnLst>
              </p:cTn>
              <p:nextCondLst>
                <p:cond evt="onClick" delay="0">
                  <p:tgtEl>
                    <p:spTgt spid="2"/>
                  </p:tgtEl>
                </p:cond>
              </p:nextCondLst>
            </p:seq>
          </p:childTnLst>
        </p:cTn>
      </p:par>
    </p:tnLst>
    <p:bldLst>
      <p:bldP spid="4"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76E22C51-2FFD-3840-87AF-A92C1E67E4F4}"/>
              </a:ext>
            </a:extLst>
          </p:cNvPr>
          <p:cNvSpPr>
            <a:spLocks noGrp="1"/>
          </p:cNvSpPr>
          <p:nvPr>
            <p:ph idx="1"/>
          </p:nvPr>
        </p:nvSpPr>
        <p:spPr>
          <a:xfrm>
            <a:off x="269354" y="1128113"/>
            <a:ext cx="10515600" cy="5714508"/>
          </a:xfrm>
        </p:spPr>
        <p:txBody>
          <a:bodyPr>
            <a:normAutofit/>
          </a:bodyPr>
          <a:lstStyle/>
          <a:p>
            <a:pPr marL="0" indent="0">
              <a:buNone/>
            </a:pPr>
            <a:r>
              <a:rPr lang="en-US" sz="2600" b="1" dirty="0">
                <a:solidFill>
                  <a:schemeClr val="tx1"/>
                </a:solidFill>
                <a:latin typeface="Arial" panose="020B0604020202020204" pitchFamily="34" charset="0"/>
                <a:cs typeface="Arial" panose="020B0604020202020204" pitchFamily="34" charset="0"/>
              </a:rPr>
              <a:t>Torresson et al</a:t>
            </a:r>
            <a:r>
              <a:rPr lang="en-US" sz="2600" b="1">
                <a:solidFill>
                  <a:schemeClr val="tx1"/>
                </a:solidFill>
                <a:latin typeface="Arial" panose="020B0604020202020204" pitchFamily="34" charset="0"/>
                <a:cs typeface="Arial" panose="020B0604020202020204" pitchFamily="34" charset="0"/>
              </a:rPr>
              <a:t>, 2026 – JAVMA</a:t>
            </a:r>
            <a:endParaRPr lang="en-US" sz="2600" b="1" dirty="0">
              <a:solidFill>
                <a:schemeClr val="tx1"/>
              </a:solidFill>
              <a:latin typeface="Arial" panose="020B0604020202020204" pitchFamily="34" charset="0"/>
              <a:cs typeface="Arial" panose="020B0604020202020204" pitchFamily="34" charset="0"/>
            </a:endParaRPr>
          </a:p>
          <a:p>
            <a:pPr marL="0" indent="0">
              <a:buNone/>
            </a:pPr>
            <a:r>
              <a:rPr lang="en-US" sz="2600" dirty="0">
                <a:solidFill>
                  <a:schemeClr val="tx1"/>
                </a:solidFill>
                <a:latin typeface="Arial" panose="020B0604020202020204" pitchFamily="34" charset="0"/>
                <a:cs typeface="Arial" panose="020B0604020202020204" pitchFamily="34" charset="0"/>
              </a:rPr>
              <a:t>CE phenotype: partial IRE /NRE</a:t>
            </a:r>
          </a:p>
          <a:p>
            <a:pPr marL="0" indent="0">
              <a:buNone/>
            </a:pPr>
            <a:r>
              <a:rPr lang="en-US" sz="2600" dirty="0">
                <a:solidFill>
                  <a:schemeClr val="tx1"/>
                </a:solidFill>
                <a:latin typeface="Arial" panose="020B0604020202020204" pitchFamily="34" charset="0"/>
                <a:cs typeface="Arial" panose="020B0604020202020204" pitchFamily="34" charset="0"/>
              </a:rPr>
              <a:t>41 dogs, 0.5-11.7 yrs (median 5.8 yrs)</a:t>
            </a:r>
          </a:p>
          <a:p>
            <a:pPr marL="0" indent="0">
              <a:buNone/>
            </a:pPr>
            <a:r>
              <a:rPr lang="en-US" sz="2600" dirty="0">
                <a:solidFill>
                  <a:schemeClr val="tx1"/>
                </a:solidFill>
                <a:latin typeface="Arial" panose="020B0604020202020204" pitchFamily="34" charset="0"/>
                <a:cs typeface="Arial" panose="020B0604020202020204" pitchFamily="34" charset="0"/>
              </a:rPr>
              <a:t>23 breeds: mixed (5/41) and Labrador Retriever (4/41) most common</a:t>
            </a:r>
          </a:p>
          <a:p>
            <a:pPr marL="0" indent="0">
              <a:buNone/>
            </a:pPr>
            <a:endParaRPr lang="en-US" sz="2600" dirty="0">
              <a:solidFill>
                <a:schemeClr val="tx1"/>
              </a:solidFill>
              <a:latin typeface="Arial" panose="020B0604020202020204" pitchFamily="34" charset="0"/>
              <a:cs typeface="Arial" panose="020B0604020202020204" pitchFamily="34" charset="0"/>
            </a:endParaRPr>
          </a:p>
          <a:p>
            <a:pPr marL="0" indent="0">
              <a:buNone/>
            </a:pPr>
            <a:endParaRPr lang="en-US" sz="2600" dirty="0">
              <a:solidFill>
                <a:schemeClr val="tx1"/>
              </a:solidFill>
              <a:latin typeface="Arial" panose="020B0604020202020204" pitchFamily="34" charset="0"/>
              <a:cs typeface="Arial" panose="020B0604020202020204" pitchFamily="34" charset="0"/>
            </a:endParaRPr>
          </a:p>
          <a:p>
            <a:pPr marL="0" indent="0">
              <a:buNone/>
            </a:pPr>
            <a:r>
              <a:rPr lang="en-US" sz="2600" b="1" dirty="0">
                <a:solidFill>
                  <a:schemeClr val="tx1"/>
                </a:solidFill>
                <a:latin typeface="Arial" panose="020B0604020202020204" pitchFamily="34" charset="0"/>
                <a:cs typeface="Arial" panose="020B0604020202020204" pitchFamily="34" charset="0"/>
              </a:rPr>
              <a:t>Main reasons for trying FMT: </a:t>
            </a:r>
          </a:p>
          <a:p>
            <a:pPr marL="0" indent="0">
              <a:buNone/>
            </a:pPr>
            <a:r>
              <a:rPr lang="en-US" sz="2600" dirty="0">
                <a:solidFill>
                  <a:schemeClr val="tx1"/>
                </a:solidFill>
                <a:latin typeface="Arial" panose="020B0604020202020204" pitchFamily="34" charset="0"/>
                <a:cs typeface="Arial" panose="020B0604020202020204" pitchFamily="34" charset="0"/>
              </a:rPr>
              <a:t>Persistent chronic diarrhoea</a:t>
            </a:r>
          </a:p>
          <a:p>
            <a:pPr marL="0" indent="0">
              <a:buNone/>
            </a:pPr>
            <a:r>
              <a:rPr lang="en-US" sz="2600" dirty="0">
                <a:solidFill>
                  <a:schemeClr val="tx1"/>
                </a:solidFill>
                <a:latin typeface="Arial" panose="020B0604020202020204" pitchFamily="34" charset="0"/>
                <a:cs typeface="Arial" panose="020B0604020202020204" pitchFamily="34" charset="0"/>
              </a:rPr>
              <a:t>Hyporexia and increased frequency of relapses</a:t>
            </a:r>
          </a:p>
          <a:p>
            <a:pPr marL="0" indent="0">
              <a:buNone/>
            </a:pPr>
            <a:r>
              <a:rPr lang="en-US" sz="2600" dirty="0">
                <a:solidFill>
                  <a:schemeClr val="tx1"/>
                </a:solidFill>
                <a:latin typeface="Arial" panose="020B0604020202020204" pitchFamily="34" charset="0"/>
                <a:cs typeface="Arial" panose="020B0604020202020204" pitchFamily="34" charset="0"/>
              </a:rPr>
              <a:t>Difficulty in reducing glucocorticoids dose</a:t>
            </a:r>
          </a:p>
          <a:p>
            <a:pPr marL="0" indent="0">
              <a:buNone/>
            </a:pPr>
            <a:endParaRPr lang="sv-SE" sz="2600" dirty="0">
              <a:cs typeface="Arial" panose="020B0604020202020204" pitchFamily="34" charset="0"/>
            </a:endParaRPr>
          </a:p>
          <a:p>
            <a:endParaRPr lang="sv-SE"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783CF840-79D8-604B-BB31-630BFAD4D2DB}"/>
              </a:ext>
            </a:extLst>
          </p:cNvPr>
          <p:cNvSpPr txBox="1">
            <a:spLocks/>
          </p:cNvSpPr>
          <p:nvPr/>
        </p:nvSpPr>
        <p:spPr>
          <a:xfrm>
            <a:off x="269354" y="-16930"/>
            <a:ext cx="8070573" cy="1150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sv-SE" sz="3800" b="1" i="0" u="none" strike="noStrike" kern="1200" cap="none" spc="0" normalizeH="0" baseline="0" noProof="0">
                <a:ln>
                  <a:noFill/>
                </a:ln>
                <a:solidFill>
                  <a:srgbClr val="0070C0"/>
                </a:solidFill>
                <a:effectLst/>
                <a:uLnTx/>
                <a:uFillTx/>
                <a:latin typeface="Helvetica" pitchFamily="2" charset="0"/>
                <a:ea typeface="+mj-ea"/>
                <a:cs typeface="Arial" panose="020B0604020202020204" pitchFamily="34" charset="0"/>
              </a:rPr>
              <a:t>NRE in dogs</a:t>
            </a:r>
            <a:endParaRPr kumimoji="0" lang="en-US" sz="3800" b="1" i="0" u="none" strike="noStrike" kern="1200" cap="none" spc="0" normalizeH="0" baseline="0" noProof="0" dirty="0">
              <a:ln>
                <a:noFill/>
              </a:ln>
              <a:solidFill>
                <a:srgbClr val="0070C0"/>
              </a:solidFill>
              <a:effectLst/>
              <a:uLnTx/>
              <a:uFillTx/>
              <a:latin typeface="Helvetica" pitchFamily="2" charset="0"/>
              <a:ea typeface="+mj-ea"/>
              <a:cs typeface="+mj-cs"/>
            </a:endParaRPr>
          </a:p>
        </p:txBody>
      </p:sp>
    </p:spTree>
    <p:extLst>
      <p:ext uri="{BB962C8B-B14F-4D97-AF65-F5344CB8AC3E}">
        <p14:creationId xmlns:p14="http://schemas.microsoft.com/office/powerpoint/2010/main" val="1937224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668AFE-DC9E-DD4B-8DCE-4CDD4F64E82A}"/>
              </a:ext>
            </a:extLst>
          </p:cNvPr>
          <p:cNvSpPr>
            <a:spLocks noGrp="1"/>
          </p:cNvSpPr>
          <p:nvPr>
            <p:ph type="title"/>
          </p:nvPr>
        </p:nvSpPr>
        <p:spPr/>
        <p:txBody>
          <a:bodyPr/>
          <a:lstStyle/>
          <a:p>
            <a:r>
              <a:rPr lang="en-US" sz="4000" b="1">
                <a:solidFill>
                  <a:srgbClr val="0070C0"/>
                </a:solidFill>
                <a:latin typeface="Helvetica" pitchFamily="2" charset="0"/>
              </a:rPr>
              <a:t>Patterns of dysbiosis</a:t>
            </a:r>
            <a:endParaRPr lang="en-US" sz="4000" b="1" dirty="0">
              <a:solidFill>
                <a:srgbClr val="0070C0"/>
              </a:solidFill>
              <a:latin typeface="Helvetica" pitchFamily="2" charset="0"/>
            </a:endParaRPr>
          </a:p>
        </p:txBody>
      </p:sp>
      <p:graphicFrame>
        <p:nvGraphicFramePr>
          <p:cNvPr id="4" name="Diagramm 3">
            <a:extLst>
              <a:ext uri="{FF2B5EF4-FFF2-40B4-BE49-F238E27FC236}">
                <a16:creationId xmlns:a16="http://schemas.microsoft.com/office/drawing/2014/main" id="{043A7560-45B5-4843-B46D-2644A68208B9}"/>
              </a:ext>
            </a:extLst>
          </p:cNvPr>
          <p:cNvGraphicFramePr/>
          <p:nvPr>
            <p:extLst>
              <p:ext uri="{D42A27DB-BD31-4B8C-83A1-F6EECF244321}">
                <p14:modId xmlns:p14="http://schemas.microsoft.com/office/powerpoint/2010/main" val="2770762906"/>
              </p:ext>
            </p:extLst>
          </p:nvPr>
        </p:nvGraphicFramePr>
        <p:xfrm>
          <a:off x="609600" y="1234016"/>
          <a:ext cx="108204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Grafik 5" descr="Marke 1">
            <a:extLst>
              <a:ext uri="{FF2B5EF4-FFF2-40B4-BE49-F238E27FC236}">
                <a16:creationId xmlns:a16="http://schemas.microsoft.com/office/drawing/2014/main" id="{3EB2B153-5826-E74C-B7BE-E763B435CE2D}"/>
              </a:ext>
            </a:extLst>
          </p:cNvPr>
          <p:cNvPicPr>
            <a:picLocks noChangeAspect="1"/>
          </p:cNvPicPr>
          <p:nvPr/>
        </p:nvPicPr>
        <p:blipFill>
          <a:blip>
            <a:extLst>
              <a:ext uri="{96DAC541-7B7A-43D3-8B79-37D633B846F1}">
                <asvg:svgBlip xmlns:asvg="http://schemas.microsoft.com/office/drawing/2016/SVG/main" xmlns="" r:embed="rId7"/>
              </a:ext>
            </a:extLst>
          </a:blip>
          <a:stretch>
            <a:fillRect/>
          </a:stretch>
        </p:blipFill>
        <p:spPr>
          <a:xfrm>
            <a:off x="2933698" y="1337183"/>
            <a:ext cx="781049" cy="781049"/>
          </a:xfrm>
          <a:prstGeom prst="rect">
            <a:avLst/>
          </a:prstGeom>
        </p:spPr>
      </p:pic>
      <p:pic>
        <p:nvPicPr>
          <p:cNvPr id="8" name="Grafik 7" descr="Abzeichen">
            <a:extLst>
              <a:ext uri="{FF2B5EF4-FFF2-40B4-BE49-F238E27FC236}">
                <a16:creationId xmlns:a16="http://schemas.microsoft.com/office/drawing/2014/main" id="{349063C8-36AF-AF45-A55D-CB9EA53C5024}"/>
              </a:ext>
            </a:extLst>
          </p:cNvPr>
          <p:cNvPicPr>
            <a:picLocks noChangeAspect="1"/>
          </p:cNvPicPr>
          <p:nvPr/>
        </p:nvPicPr>
        <p:blipFill>
          <a:blip>
            <a:extLst>
              <a:ext uri="{96DAC541-7B7A-43D3-8B79-37D633B846F1}">
                <asvg:svgBlip xmlns:asvg="http://schemas.microsoft.com/office/drawing/2016/SVG/main" xmlns="" r:embed="rId8"/>
              </a:ext>
            </a:extLst>
          </a:blip>
          <a:stretch>
            <a:fillRect/>
          </a:stretch>
        </p:blipFill>
        <p:spPr>
          <a:xfrm>
            <a:off x="8162925" y="1310215"/>
            <a:ext cx="781050" cy="781050"/>
          </a:xfrm>
          <a:prstGeom prst="rect">
            <a:avLst/>
          </a:prstGeom>
        </p:spPr>
      </p:pic>
      <p:pic>
        <p:nvPicPr>
          <p:cNvPr id="10" name="Grafik 9" descr="Marke 3">
            <a:extLst>
              <a:ext uri="{FF2B5EF4-FFF2-40B4-BE49-F238E27FC236}">
                <a16:creationId xmlns:a16="http://schemas.microsoft.com/office/drawing/2014/main" id="{DD7FFB5D-0798-9446-8C4F-5837B4967FC4}"/>
              </a:ext>
            </a:extLst>
          </p:cNvPr>
          <p:cNvPicPr>
            <a:picLocks noChangeAspect="1"/>
          </p:cNvPicPr>
          <p:nvPr/>
        </p:nvPicPr>
        <p:blipFill>
          <a:blip>
            <a:extLst>
              <a:ext uri="{96DAC541-7B7A-43D3-8B79-37D633B846F1}">
                <asvg:svgBlip xmlns:asvg="http://schemas.microsoft.com/office/drawing/2016/SVG/main" xmlns="" r:embed="rId9"/>
              </a:ext>
            </a:extLst>
          </a:blip>
          <a:stretch>
            <a:fillRect/>
          </a:stretch>
        </p:blipFill>
        <p:spPr>
          <a:xfrm>
            <a:off x="2933699" y="3985687"/>
            <a:ext cx="781049" cy="781049"/>
          </a:xfrm>
          <a:prstGeom prst="rect">
            <a:avLst/>
          </a:prstGeom>
        </p:spPr>
      </p:pic>
      <p:pic>
        <p:nvPicPr>
          <p:cNvPr id="12" name="Grafik 11" descr="Marke 4">
            <a:extLst>
              <a:ext uri="{FF2B5EF4-FFF2-40B4-BE49-F238E27FC236}">
                <a16:creationId xmlns:a16="http://schemas.microsoft.com/office/drawing/2014/main" id="{36BBA7F6-230C-1C44-97C2-4CDF2F5C1EB4}"/>
              </a:ext>
            </a:extLst>
          </p:cNvPr>
          <p:cNvPicPr>
            <a:picLocks noChangeAspect="1"/>
          </p:cNvPicPr>
          <p:nvPr/>
        </p:nvPicPr>
        <p:blipFill>
          <a:blip>
            <a:extLst>
              <a:ext uri="{96DAC541-7B7A-43D3-8B79-37D633B846F1}">
                <asvg:svgBlip xmlns:asvg="http://schemas.microsoft.com/office/drawing/2016/SVG/main" xmlns="" r:embed="rId10"/>
              </a:ext>
            </a:extLst>
          </a:blip>
          <a:stretch>
            <a:fillRect/>
          </a:stretch>
        </p:blipFill>
        <p:spPr>
          <a:xfrm>
            <a:off x="8162925" y="3985688"/>
            <a:ext cx="781049" cy="781049"/>
          </a:xfrm>
          <a:prstGeom prst="rect">
            <a:avLst/>
          </a:prstGeom>
        </p:spPr>
      </p:pic>
    </p:spTree>
    <p:extLst>
      <p:ext uri="{BB962C8B-B14F-4D97-AF65-F5344CB8AC3E}">
        <p14:creationId xmlns:p14="http://schemas.microsoft.com/office/powerpoint/2010/main" val="10263730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CA456B14-117B-354F-B291-D32C1CD97480}"/>
              </a:ext>
            </a:extLst>
          </p:cNvPr>
          <p:cNvSpPr>
            <a:spLocks noGrp="1"/>
          </p:cNvSpPr>
          <p:nvPr>
            <p:ph idx="1"/>
          </p:nvPr>
        </p:nvSpPr>
        <p:spPr>
          <a:xfrm>
            <a:off x="257265" y="1241979"/>
            <a:ext cx="11253258" cy="5616021"/>
          </a:xfrm>
        </p:spPr>
        <p:txBody>
          <a:bodyPr>
            <a:normAutofit/>
          </a:bodyPr>
          <a:lstStyle/>
          <a:p>
            <a:pPr marL="0" indent="0">
              <a:buNone/>
            </a:pPr>
            <a:r>
              <a:rPr lang="sv-SE" dirty="0">
                <a:solidFill>
                  <a:schemeClr val="tx1"/>
                </a:solidFill>
                <a:latin typeface="Arial" panose="020B0604020202020204" pitchFamily="34" charset="0"/>
                <a:cs typeface="Arial" panose="020B0604020202020204" pitchFamily="34" charset="0"/>
              </a:rPr>
              <a:t>Duration of CE treatment 3 -101 months (median 29 months)</a:t>
            </a:r>
          </a:p>
          <a:p>
            <a:pPr marL="0" indent="0">
              <a:buNone/>
            </a:pPr>
            <a:r>
              <a:rPr lang="sv-SE" dirty="0">
                <a:solidFill>
                  <a:schemeClr val="tx1"/>
                </a:solidFill>
                <a:latin typeface="Arial" panose="020B0604020202020204" pitchFamily="34" charset="0"/>
                <a:cs typeface="Arial" panose="020B0604020202020204" pitchFamily="34" charset="0"/>
              </a:rPr>
              <a:t>Most commonly </a:t>
            </a:r>
            <a:r>
              <a:rPr lang="sv-SE" dirty="0" err="1">
                <a:solidFill>
                  <a:schemeClr val="tx1"/>
                </a:solidFill>
                <a:latin typeface="Arial" panose="020B0604020202020204" pitchFamily="34" charset="0"/>
                <a:cs typeface="Arial" panose="020B0604020202020204" pitchFamily="34" charset="0"/>
              </a:rPr>
              <a:t>fed</a:t>
            </a:r>
            <a:r>
              <a:rPr lang="sv-SE" dirty="0">
                <a:solidFill>
                  <a:schemeClr val="tx1"/>
                </a:solidFill>
                <a:latin typeface="Arial" panose="020B0604020202020204" pitchFamily="34" charset="0"/>
                <a:cs typeface="Arial" panose="020B0604020202020204" pitchFamily="34" charset="0"/>
              </a:rPr>
              <a:t> diet: hydrolysed protein (19/41)</a:t>
            </a:r>
          </a:p>
          <a:p>
            <a:pPr marL="0" indent="0">
              <a:buNone/>
            </a:pPr>
            <a:r>
              <a:rPr lang="sv-SE" dirty="0">
                <a:solidFill>
                  <a:schemeClr val="tx1"/>
                </a:solidFill>
                <a:latin typeface="Arial" panose="020B0604020202020204" pitchFamily="34" charset="0"/>
                <a:cs typeface="Arial" panose="020B0604020202020204" pitchFamily="34" charset="0"/>
              </a:rPr>
              <a:t>Median number of previous diet trials 4 (3-7)</a:t>
            </a:r>
          </a:p>
          <a:p>
            <a:pPr marL="0" indent="0">
              <a:buNone/>
            </a:pPr>
            <a:endParaRPr lang="sv-SE" dirty="0">
              <a:solidFill>
                <a:schemeClr val="tx1"/>
              </a:solidFill>
              <a:latin typeface="Arial" panose="020B0604020202020204" pitchFamily="34" charset="0"/>
              <a:cs typeface="Arial" panose="020B0604020202020204" pitchFamily="34" charset="0"/>
            </a:endParaRPr>
          </a:p>
          <a:p>
            <a:pPr marL="0" indent="0">
              <a:buNone/>
            </a:pPr>
            <a:r>
              <a:rPr lang="sv-SE" dirty="0">
                <a:solidFill>
                  <a:schemeClr val="tx1"/>
                </a:solidFill>
                <a:latin typeface="Arial" panose="020B0604020202020204" pitchFamily="34" charset="0"/>
                <a:cs typeface="Arial" panose="020B0604020202020204" pitchFamily="34" charset="0"/>
              </a:rPr>
              <a:t>Concurrent </a:t>
            </a:r>
            <a:r>
              <a:rPr lang="sv-SE" dirty="0" err="1">
                <a:solidFill>
                  <a:schemeClr val="tx1"/>
                </a:solidFill>
                <a:latin typeface="Arial" panose="020B0604020202020204" pitchFamily="34" charset="0"/>
                <a:cs typeface="Arial" panose="020B0604020202020204" pitchFamily="34" charset="0"/>
              </a:rPr>
              <a:t>treatments</a:t>
            </a:r>
            <a:r>
              <a:rPr lang="sv-SE" dirty="0">
                <a:solidFill>
                  <a:schemeClr val="tx1"/>
                </a:solidFill>
                <a:latin typeface="Arial" panose="020B0604020202020204" pitchFamily="34" charset="0"/>
                <a:cs typeface="Arial" panose="020B0604020202020204" pitchFamily="34" charset="0"/>
              </a:rPr>
              <a:t>: </a:t>
            </a:r>
          </a:p>
          <a:p>
            <a:pPr marL="457200" lvl="1" indent="0">
              <a:buNone/>
            </a:pPr>
            <a:r>
              <a:rPr lang="sv-SE" sz="2800" dirty="0">
                <a:solidFill>
                  <a:schemeClr val="tx1"/>
                </a:solidFill>
                <a:latin typeface="Arial" panose="020B0604020202020204" pitchFamily="34" charset="0"/>
                <a:cs typeface="Arial" panose="020B0604020202020204" pitchFamily="34" charset="0"/>
              </a:rPr>
              <a:t>Glucocorticoids 36/41</a:t>
            </a:r>
          </a:p>
          <a:p>
            <a:pPr marL="457200" lvl="1" indent="0">
              <a:buNone/>
            </a:pPr>
            <a:r>
              <a:rPr lang="sv-SE" sz="2800" dirty="0">
                <a:solidFill>
                  <a:schemeClr val="tx1"/>
                </a:solidFill>
                <a:latin typeface="Arial" panose="020B0604020202020204" pitchFamily="34" charset="0"/>
                <a:cs typeface="Arial" panose="020B0604020202020204" pitchFamily="34" charset="0"/>
              </a:rPr>
              <a:t>Second </a:t>
            </a:r>
            <a:r>
              <a:rPr lang="sv-SE" sz="2800" dirty="0" err="1">
                <a:solidFill>
                  <a:schemeClr val="tx1"/>
                </a:solidFill>
                <a:latin typeface="Arial" panose="020B0604020202020204" pitchFamily="34" charset="0"/>
                <a:cs typeface="Arial" panose="020B0604020202020204" pitchFamily="34" charset="0"/>
              </a:rPr>
              <a:t>line</a:t>
            </a:r>
            <a:r>
              <a:rPr lang="sv-SE" sz="2800" dirty="0">
                <a:solidFill>
                  <a:schemeClr val="tx1"/>
                </a:solidFill>
                <a:latin typeface="Arial" panose="020B0604020202020204" pitchFamily="34" charset="0"/>
                <a:cs typeface="Arial" panose="020B0604020202020204" pitchFamily="34" charset="0"/>
              </a:rPr>
              <a:t> immunosuppressive: 27/41</a:t>
            </a:r>
          </a:p>
          <a:p>
            <a:pPr marL="457200" lvl="1" indent="0">
              <a:buNone/>
            </a:pPr>
            <a:r>
              <a:rPr lang="sv-SE" sz="2800" dirty="0">
                <a:solidFill>
                  <a:schemeClr val="tx1"/>
                </a:solidFill>
                <a:latin typeface="Arial" panose="020B0604020202020204" pitchFamily="34" charset="0"/>
                <a:cs typeface="Arial" panose="020B0604020202020204" pitchFamily="34" charset="0"/>
              </a:rPr>
              <a:t>Previous </a:t>
            </a:r>
            <a:r>
              <a:rPr lang="sv-SE" sz="2800" dirty="0" err="1">
                <a:solidFill>
                  <a:schemeClr val="tx1"/>
                </a:solidFill>
                <a:latin typeface="Arial" panose="020B0604020202020204" pitchFamily="34" charset="0"/>
                <a:cs typeface="Arial" panose="020B0604020202020204" pitchFamily="34" charset="0"/>
              </a:rPr>
              <a:t>use</a:t>
            </a:r>
            <a:r>
              <a:rPr lang="sv-SE" sz="2800" dirty="0">
                <a:solidFill>
                  <a:schemeClr val="tx1"/>
                </a:solidFill>
                <a:latin typeface="Arial" panose="020B0604020202020204" pitchFamily="34" charset="0"/>
                <a:cs typeface="Arial" panose="020B0604020202020204" pitchFamily="34" charset="0"/>
              </a:rPr>
              <a:t> of antibiotics (within 6 weeks) 6/41</a:t>
            </a:r>
          </a:p>
          <a:p>
            <a:pPr marL="914400" lvl="2" indent="0">
              <a:buNone/>
            </a:pPr>
            <a:endParaRPr lang="sv-SE" sz="2600"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54399532-6041-D048-8CB7-58F4E1858F09}"/>
              </a:ext>
            </a:extLst>
          </p:cNvPr>
          <p:cNvSpPr txBox="1">
            <a:spLocks/>
          </p:cNvSpPr>
          <p:nvPr/>
        </p:nvSpPr>
        <p:spPr>
          <a:xfrm>
            <a:off x="257265" y="127326"/>
            <a:ext cx="8070573" cy="1150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defTabSz="914400" rtl="0" eaLnBrk="1" fontAlgn="auto" latinLnBrk="0" hangingPunct="1">
              <a:lnSpc>
                <a:spcPct val="90000"/>
              </a:lnSpc>
              <a:spcBef>
                <a:spcPct val="0"/>
              </a:spcBef>
              <a:spcAft>
                <a:spcPts val="0"/>
              </a:spcAft>
              <a:buClrTx/>
              <a:buSzTx/>
              <a:tabLst/>
              <a:defRPr/>
            </a:pPr>
            <a:r>
              <a:rPr kumimoji="0" lang="sv-SE" sz="3800" b="1" i="0" u="none" strike="noStrike" kern="1200" cap="none" spc="0" normalizeH="0" baseline="0" noProof="0" dirty="0">
                <a:ln>
                  <a:noFill/>
                </a:ln>
                <a:solidFill>
                  <a:srgbClr val="0070C0"/>
                </a:solidFill>
                <a:effectLst/>
                <a:uLnTx/>
                <a:uFillTx/>
                <a:latin typeface="Helvetica" pitchFamily="2" charset="0"/>
                <a:ea typeface="+mj-ea"/>
                <a:cs typeface="Arial" panose="020B0604020202020204" pitchFamily="34" charset="0"/>
              </a:rPr>
              <a:t>Demographics</a:t>
            </a:r>
            <a:endParaRPr kumimoji="0" lang="en-US" sz="3800" b="1" i="0" u="none" strike="noStrike" kern="1200" cap="none" spc="0" normalizeH="0" baseline="0" noProof="0" dirty="0">
              <a:ln>
                <a:noFill/>
              </a:ln>
              <a:solidFill>
                <a:srgbClr val="0070C0"/>
              </a:solidFill>
              <a:effectLst/>
              <a:uLnTx/>
              <a:uFillTx/>
              <a:latin typeface="Helvetica" pitchFamily="2" charset="0"/>
              <a:ea typeface="+mj-ea"/>
              <a:cs typeface="+mj-cs"/>
            </a:endParaRPr>
          </a:p>
        </p:txBody>
      </p:sp>
    </p:spTree>
    <p:extLst>
      <p:ext uri="{BB962C8B-B14F-4D97-AF65-F5344CB8AC3E}">
        <p14:creationId xmlns:p14="http://schemas.microsoft.com/office/powerpoint/2010/main" val="6484577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399532-6041-D048-8CB7-58F4E1858F09}"/>
              </a:ext>
            </a:extLst>
          </p:cNvPr>
          <p:cNvSpPr txBox="1">
            <a:spLocks/>
          </p:cNvSpPr>
          <p:nvPr/>
        </p:nvSpPr>
        <p:spPr>
          <a:xfrm>
            <a:off x="124788" y="-73556"/>
            <a:ext cx="8070573" cy="1150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sv-SE" sz="3800" b="1" i="0" u="none" strike="noStrike" kern="1200" cap="none" spc="0" normalizeH="0" baseline="0" noProof="0" dirty="0">
                <a:ln>
                  <a:noFill/>
                </a:ln>
                <a:solidFill>
                  <a:srgbClr val="0070C0"/>
                </a:solidFill>
                <a:effectLst/>
                <a:uLnTx/>
                <a:uFillTx/>
                <a:latin typeface="Helvetica" pitchFamily="2" charset="0"/>
                <a:ea typeface="+mj-ea"/>
                <a:cs typeface="Arial" panose="020B0604020202020204" pitchFamily="34" charset="0"/>
              </a:rPr>
              <a:t>Results</a:t>
            </a:r>
            <a:endParaRPr kumimoji="0" lang="en-US" sz="3800" b="1" i="0" u="none" strike="noStrike" kern="1200" cap="none" spc="0" normalizeH="0" baseline="0" noProof="0" dirty="0">
              <a:ln>
                <a:noFill/>
              </a:ln>
              <a:solidFill>
                <a:srgbClr val="0070C0"/>
              </a:solidFill>
              <a:effectLst/>
              <a:uLnTx/>
              <a:uFillTx/>
              <a:latin typeface="Helvetica" pitchFamily="2" charset="0"/>
              <a:ea typeface="+mj-ea"/>
              <a:cs typeface="+mj-cs"/>
            </a:endParaRPr>
          </a:p>
        </p:txBody>
      </p:sp>
      <p:sp>
        <p:nvSpPr>
          <p:cNvPr id="6" name="Rectangle 3">
            <a:extLst>
              <a:ext uri="{FF2B5EF4-FFF2-40B4-BE49-F238E27FC236}">
                <a16:creationId xmlns:a16="http://schemas.microsoft.com/office/drawing/2014/main" id="{2E5B9C18-32A9-4141-AF91-B3FB4615FEF2}"/>
              </a:ext>
            </a:extLst>
          </p:cNvPr>
          <p:cNvSpPr txBox="1">
            <a:spLocks noChangeArrowheads="1"/>
          </p:cNvSpPr>
          <p:nvPr/>
        </p:nvSpPr>
        <p:spPr>
          <a:xfrm>
            <a:off x="304868" y="986956"/>
            <a:ext cx="7212213" cy="5485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34 dogs received 3 FMTs</a:t>
            </a:r>
          </a:p>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7 non-responders received 2 FMTs</a:t>
            </a:r>
          </a:p>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Clinical response (by day 28-35) in </a:t>
            </a:r>
            <a:r>
              <a:rPr kumimoji="0" lang="en-US" sz="2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29/41 dogs (71 %)</a:t>
            </a:r>
          </a:p>
          <a:p>
            <a:pPr marL="656035"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21 long responders (3-6 months) - LLR</a:t>
            </a:r>
          </a:p>
          <a:p>
            <a:pPr marL="656035"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8 short responders (&lt;6 weeks) - SLR</a:t>
            </a:r>
          </a:p>
          <a:p>
            <a:pPr marL="656035"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12 non responders (&lt;7 days) - NR</a:t>
            </a:r>
          </a:p>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98835"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Glucocorticoids maintenance dose reduced in 8 dogs and stopped in 2 dogs
(28% of cases)</a:t>
            </a: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998935" marR="0" lvl="2"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602456" marR="0" lvl="2"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2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3" name="Bildobjekt 9">
            <a:extLst>
              <a:ext uri="{FF2B5EF4-FFF2-40B4-BE49-F238E27FC236}">
                <a16:creationId xmlns:a16="http://schemas.microsoft.com/office/drawing/2014/main" id="{C8826195-6713-0527-C8AD-7274759A09F7}"/>
              </a:ext>
            </a:extLst>
          </p:cNvPr>
          <p:cNvPicPr>
            <a:picLocks noChangeAspect="1"/>
          </p:cNvPicPr>
          <p:nvPr/>
        </p:nvPicPr>
        <p:blipFill>
          <a:blip r:embed="rId3"/>
          <a:stretch>
            <a:fillRect/>
          </a:stretch>
        </p:blipFill>
        <p:spPr>
          <a:xfrm>
            <a:off x="8621229" y="986955"/>
            <a:ext cx="3265901" cy="3518411"/>
          </a:xfrm>
          <a:prstGeom prst="rect">
            <a:avLst/>
          </a:prstGeom>
        </p:spPr>
      </p:pic>
      <p:graphicFrame>
        <p:nvGraphicFramePr>
          <p:cNvPr id="5" name="Platshållare för innehåll 5">
            <a:extLst>
              <a:ext uri="{FF2B5EF4-FFF2-40B4-BE49-F238E27FC236}">
                <a16:creationId xmlns:a16="http://schemas.microsoft.com/office/drawing/2014/main" id="{0A99E12D-94C0-E5A4-B67A-DA89D35EA47A}"/>
              </a:ext>
            </a:extLst>
          </p:cNvPr>
          <p:cNvGraphicFramePr>
            <a:graphicFrameLocks noGrp="1"/>
          </p:cNvGraphicFramePr>
          <p:nvPr>
            <p:ph idx="1"/>
            <p:extLst>
              <p:ext uri="{D42A27DB-BD31-4B8C-83A1-F6EECF244321}">
                <p14:modId xmlns:p14="http://schemas.microsoft.com/office/powerpoint/2010/main" val="3395990370"/>
              </p:ext>
            </p:extLst>
          </p:nvPr>
        </p:nvGraphicFramePr>
        <p:xfrm>
          <a:off x="7833756" y="4661399"/>
          <a:ext cx="4358244" cy="1211580"/>
        </p:xfrm>
        <a:graphic>
          <a:graphicData uri="http://schemas.openxmlformats.org/drawingml/2006/table">
            <a:tbl>
              <a:tblPr firstRow="1" bandRow="1">
                <a:tableStyleId>{9DCAF9ED-07DC-4A11-8D7F-57B35C25682E}</a:tableStyleId>
              </a:tblPr>
              <a:tblGrid>
                <a:gridCol w="1426865">
                  <a:extLst>
                    <a:ext uri="{9D8B030D-6E8A-4147-A177-3AD203B41FA5}">
                      <a16:colId xmlns:a16="http://schemas.microsoft.com/office/drawing/2014/main" val="20000"/>
                    </a:ext>
                  </a:extLst>
                </a:gridCol>
                <a:gridCol w="1350916">
                  <a:extLst>
                    <a:ext uri="{9D8B030D-6E8A-4147-A177-3AD203B41FA5}">
                      <a16:colId xmlns:a16="http://schemas.microsoft.com/office/drawing/2014/main" val="20001"/>
                    </a:ext>
                  </a:extLst>
                </a:gridCol>
                <a:gridCol w="1580463">
                  <a:extLst>
                    <a:ext uri="{9D8B030D-6E8A-4147-A177-3AD203B41FA5}">
                      <a16:colId xmlns:a16="http://schemas.microsoft.com/office/drawing/2014/main" val="20002"/>
                    </a:ext>
                  </a:extLst>
                </a:gridCol>
              </a:tblGrid>
              <a:tr h="383646">
                <a:tc>
                  <a:txBody>
                    <a:bodyPr/>
                    <a:lstStyle/>
                    <a:p>
                      <a:endParaRPr lang="sv-SE" sz="22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sv-SE" sz="2200" dirty="0">
                          <a:latin typeface="Arial" panose="020B0604020202020204" pitchFamily="34" charset="0"/>
                          <a:cs typeface="Arial" panose="020B0604020202020204" pitchFamily="34" charset="0"/>
                        </a:rPr>
                        <a:t>T0</a:t>
                      </a:r>
                    </a:p>
                  </a:txBody>
                  <a:tcPr marL="68580" marR="68580" marT="34290" marB="34290"/>
                </a:tc>
                <a:tc>
                  <a:txBody>
                    <a:bodyPr/>
                    <a:lstStyle/>
                    <a:p>
                      <a:pPr algn="ctr"/>
                      <a:r>
                        <a:rPr lang="sv-SE" sz="2200" dirty="0">
                          <a:latin typeface="Arial" panose="020B0604020202020204" pitchFamily="34" charset="0"/>
                          <a:cs typeface="Arial" panose="020B0604020202020204" pitchFamily="34" charset="0"/>
                        </a:rPr>
                        <a:t>T1</a:t>
                      </a:r>
                    </a:p>
                  </a:txBody>
                  <a:tcPr marL="68580" marR="68580" marT="34290" marB="34290"/>
                </a:tc>
                <a:extLst>
                  <a:ext uri="{0D108BD9-81ED-4DB2-BD59-A6C34878D82A}">
                    <a16:rowId xmlns:a16="http://schemas.microsoft.com/office/drawing/2014/main" val="10000"/>
                  </a:ext>
                </a:extLst>
              </a:tr>
              <a:tr h="383646">
                <a:tc>
                  <a:txBody>
                    <a:bodyPr/>
                    <a:lstStyle/>
                    <a:p>
                      <a:r>
                        <a:rPr lang="sv-SE" sz="2200" b="1" dirty="0">
                          <a:latin typeface="Arial" panose="020B0604020202020204" pitchFamily="34" charset="0"/>
                          <a:cs typeface="Arial" panose="020B0604020202020204" pitchFamily="34" charset="0"/>
                        </a:rPr>
                        <a:t>Range </a:t>
                      </a:r>
                    </a:p>
                  </a:txBody>
                  <a:tcPr marL="68580" marR="68580" marT="34290" marB="34290"/>
                </a:tc>
                <a:tc>
                  <a:txBody>
                    <a:bodyPr/>
                    <a:lstStyle/>
                    <a:p>
                      <a:pPr algn="ctr" fontAlgn="b"/>
                      <a:r>
                        <a:rPr lang="sv-SE" sz="2200" b="1" u="none" strike="noStrike" dirty="0">
                          <a:effectLst/>
                          <a:latin typeface="Arial" panose="020B0604020202020204" pitchFamily="34" charset="0"/>
                          <a:cs typeface="Arial" panose="020B0604020202020204" pitchFamily="34" charset="0"/>
                        </a:rPr>
                        <a:t>2-13</a:t>
                      </a:r>
                      <a:endParaRPr lang="sv-SE" sz="2200" b="1" i="0" u="none" strike="noStrike" dirty="0">
                        <a:effectLst/>
                        <a:latin typeface="Arial" panose="020B0604020202020204" pitchFamily="34" charset="0"/>
                        <a:cs typeface="Arial" panose="020B0604020202020204" pitchFamily="34" charset="0"/>
                      </a:endParaRPr>
                    </a:p>
                  </a:txBody>
                  <a:tcPr marL="9525" marR="9525" marT="9525" marB="0" anchor="b"/>
                </a:tc>
                <a:tc>
                  <a:txBody>
                    <a:bodyPr/>
                    <a:lstStyle/>
                    <a:p>
                      <a:pPr algn="ctr" fontAlgn="b"/>
                      <a:r>
                        <a:rPr lang="sv-SE" sz="2200" b="1" u="none" strike="noStrike" dirty="0">
                          <a:effectLst/>
                          <a:latin typeface="Arial" panose="020B0604020202020204" pitchFamily="34" charset="0"/>
                          <a:cs typeface="Arial" panose="020B0604020202020204" pitchFamily="34" charset="0"/>
                        </a:rPr>
                        <a:t>1-11</a:t>
                      </a:r>
                      <a:endParaRPr lang="sv-SE" sz="2200" b="1" i="0" u="none" strike="noStrike" dirty="0">
                        <a:effectLst/>
                        <a:latin typeface="Arial" panose="020B0604020202020204" pitchFamily="34" charset="0"/>
                        <a:cs typeface="Arial" panose="020B0604020202020204" pitchFamily="34" charset="0"/>
                      </a:endParaRPr>
                    </a:p>
                  </a:txBody>
                  <a:tcPr marL="9525" marR="9525" marT="9525" marB="0" anchor="b"/>
                </a:tc>
                <a:extLst>
                  <a:ext uri="{0D108BD9-81ED-4DB2-BD59-A6C34878D82A}">
                    <a16:rowId xmlns:a16="http://schemas.microsoft.com/office/drawing/2014/main" val="10001"/>
                  </a:ext>
                </a:extLst>
              </a:tr>
              <a:tr h="383646">
                <a:tc>
                  <a:txBody>
                    <a:bodyPr/>
                    <a:lstStyle/>
                    <a:p>
                      <a:r>
                        <a:rPr lang="sv-SE" sz="2200" b="1" dirty="0">
                          <a:latin typeface="Arial" panose="020B0604020202020204" pitchFamily="34" charset="0"/>
                          <a:cs typeface="Arial" panose="020B0604020202020204" pitchFamily="34" charset="0"/>
                        </a:rPr>
                        <a:t>Median</a:t>
                      </a:r>
                    </a:p>
                  </a:txBody>
                  <a:tcPr marL="68580" marR="68580" marT="34290" marB="34290"/>
                </a:tc>
                <a:tc>
                  <a:txBody>
                    <a:bodyPr/>
                    <a:lstStyle/>
                    <a:p>
                      <a:pPr algn="ctr"/>
                      <a:r>
                        <a:rPr lang="sv-SE" sz="2200" b="1" dirty="0">
                          <a:latin typeface="Arial" panose="020B0604020202020204" pitchFamily="34" charset="0"/>
                          <a:cs typeface="Arial" panose="020B0604020202020204" pitchFamily="34" charset="0"/>
                        </a:rPr>
                        <a:t>5</a:t>
                      </a:r>
                    </a:p>
                  </a:txBody>
                  <a:tcPr marL="68580" marR="68580" marT="34290" marB="34290"/>
                </a:tc>
                <a:tc>
                  <a:txBody>
                    <a:bodyPr/>
                    <a:lstStyle/>
                    <a:p>
                      <a:pPr algn="ctr"/>
                      <a:r>
                        <a:rPr lang="sv-SE" sz="2200" b="1" dirty="0">
                          <a:latin typeface="Arial" panose="020B0604020202020204" pitchFamily="34" charset="0"/>
                          <a:cs typeface="Arial" panose="020B0604020202020204" pitchFamily="34" charset="0"/>
                        </a:rPr>
                        <a:t>2</a:t>
                      </a:r>
                    </a:p>
                  </a:txBody>
                  <a:tcPr marL="68580" marR="68580" marT="34290" marB="34290"/>
                </a:tc>
                <a:extLst>
                  <a:ext uri="{0D108BD9-81ED-4DB2-BD59-A6C34878D82A}">
                    <a16:rowId xmlns:a16="http://schemas.microsoft.com/office/drawing/2014/main" val="10002"/>
                  </a:ext>
                </a:extLst>
              </a:tr>
            </a:tbl>
          </a:graphicData>
        </a:graphic>
      </p:graphicFrame>
      <p:pic>
        <p:nvPicPr>
          <p:cNvPr id="7" name="Picture 6" descr="A diagram of a number of people&#10;&#10;Description automatically generated">
            <a:extLst>
              <a:ext uri="{FF2B5EF4-FFF2-40B4-BE49-F238E27FC236}">
                <a16:creationId xmlns:a16="http://schemas.microsoft.com/office/drawing/2014/main" id="{A7840494-C1D1-F29F-51B2-6A1DDF03A1CF}"/>
              </a:ext>
            </a:extLst>
          </p:cNvPr>
          <p:cNvPicPr>
            <a:picLocks noChangeAspect="1"/>
          </p:cNvPicPr>
          <p:nvPr/>
        </p:nvPicPr>
        <p:blipFill>
          <a:blip r:embed="rId4"/>
          <a:stretch>
            <a:fillRect/>
          </a:stretch>
        </p:blipFill>
        <p:spPr>
          <a:xfrm>
            <a:off x="8579135" y="830921"/>
            <a:ext cx="3350088" cy="3830478"/>
          </a:xfrm>
          <a:prstGeom prst="rect">
            <a:avLst/>
          </a:prstGeom>
        </p:spPr>
      </p:pic>
    </p:spTree>
    <p:extLst>
      <p:ext uri="{BB962C8B-B14F-4D97-AF65-F5344CB8AC3E}">
        <p14:creationId xmlns:p14="http://schemas.microsoft.com/office/powerpoint/2010/main" val="215458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56FA6F-CC8C-6346-816F-07C33FFD63B2}"/>
              </a:ext>
            </a:extLst>
          </p:cNvPr>
          <p:cNvSpPr txBox="1">
            <a:spLocks/>
          </p:cNvSpPr>
          <p:nvPr/>
        </p:nvSpPr>
        <p:spPr>
          <a:xfrm>
            <a:off x="280564" y="148385"/>
            <a:ext cx="9620525" cy="104100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sv-SE" sz="3800" b="1" i="0" u="none" strike="noStrike" kern="1200" cap="none" spc="0" normalizeH="0" baseline="0" noProof="0" dirty="0">
                <a:ln>
                  <a:noFill/>
                </a:ln>
                <a:solidFill>
                  <a:srgbClr val="0070C0"/>
                </a:solidFill>
                <a:effectLst/>
                <a:uLnTx/>
                <a:uFillTx/>
                <a:latin typeface="Helvetica" pitchFamily="2" charset="0"/>
                <a:ea typeface="+mj-ea"/>
                <a:cs typeface="Arial" panose="020B0604020202020204" pitchFamily="34" charset="0"/>
              </a:rPr>
              <a:t>Fecal DI</a:t>
            </a:r>
            <a:endParaRPr kumimoji="0" lang="en-US" sz="3800" b="1" i="0" u="none" strike="noStrike" kern="1200" cap="none" spc="0" normalizeH="0" baseline="0" noProof="0" dirty="0">
              <a:ln>
                <a:noFill/>
              </a:ln>
              <a:solidFill>
                <a:srgbClr val="0070C0"/>
              </a:solidFill>
              <a:effectLst/>
              <a:uLnTx/>
              <a:uFillTx/>
              <a:latin typeface="Helvetica" pitchFamily="2" charset="0"/>
              <a:ea typeface="+mj-ea"/>
              <a:cs typeface="+mj-cs"/>
            </a:endParaRPr>
          </a:p>
        </p:txBody>
      </p:sp>
      <p:graphicFrame>
        <p:nvGraphicFramePr>
          <p:cNvPr id="17" name="Platshållare för innehåll 5">
            <a:extLst>
              <a:ext uri="{FF2B5EF4-FFF2-40B4-BE49-F238E27FC236}">
                <a16:creationId xmlns:a16="http://schemas.microsoft.com/office/drawing/2014/main" id="{98CA7301-556A-154F-8690-16A4A6428186}"/>
              </a:ext>
            </a:extLst>
          </p:cNvPr>
          <p:cNvGraphicFramePr>
            <a:graphicFrameLocks noGrp="1"/>
          </p:cNvGraphicFramePr>
          <p:nvPr>
            <p:ph idx="1"/>
            <p:extLst>
              <p:ext uri="{D42A27DB-BD31-4B8C-83A1-F6EECF244321}">
                <p14:modId xmlns:p14="http://schemas.microsoft.com/office/powerpoint/2010/main" val="1810202637"/>
              </p:ext>
            </p:extLst>
          </p:nvPr>
        </p:nvGraphicFramePr>
        <p:xfrm>
          <a:off x="6096000" y="1078477"/>
          <a:ext cx="5812613" cy="1546860"/>
        </p:xfrm>
        <a:graphic>
          <a:graphicData uri="http://schemas.openxmlformats.org/drawingml/2006/table">
            <a:tbl>
              <a:tblPr firstRow="1" bandRow="1">
                <a:tableStyleId>{9DCAF9ED-07DC-4A11-8D7F-57B35C25682E}</a:tableStyleId>
              </a:tblPr>
              <a:tblGrid>
                <a:gridCol w="1500213">
                  <a:extLst>
                    <a:ext uri="{9D8B030D-6E8A-4147-A177-3AD203B41FA5}">
                      <a16:colId xmlns:a16="http://schemas.microsoft.com/office/drawing/2014/main" val="20000"/>
                    </a:ext>
                  </a:extLst>
                </a:gridCol>
                <a:gridCol w="2276871">
                  <a:extLst>
                    <a:ext uri="{9D8B030D-6E8A-4147-A177-3AD203B41FA5}">
                      <a16:colId xmlns:a16="http://schemas.microsoft.com/office/drawing/2014/main" val="20001"/>
                    </a:ext>
                  </a:extLst>
                </a:gridCol>
                <a:gridCol w="2035529">
                  <a:extLst>
                    <a:ext uri="{9D8B030D-6E8A-4147-A177-3AD203B41FA5}">
                      <a16:colId xmlns:a16="http://schemas.microsoft.com/office/drawing/2014/main" val="20002"/>
                    </a:ext>
                  </a:extLst>
                </a:gridCol>
              </a:tblGrid>
              <a:tr h="0">
                <a:tc>
                  <a:txBody>
                    <a:bodyPr/>
                    <a:lstStyle/>
                    <a:p>
                      <a:endParaRPr lang="sv-SE" sz="24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sv-SE" sz="2200" dirty="0">
                          <a:latin typeface="+mn-lt"/>
                          <a:cs typeface="Arial" panose="020B0604020202020204" pitchFamily="34" charset="0"/>
                        </a:rPr>
                        <a:t>Long-lasting </a:t>
                      </a:r>
                    </a:p>
                  </a:txBody>
                  <a:tcPr marL="68580" marR="68580" marT="34290" marB="34290"/>
                </a:tc>
                <a:tc>
                  <a:txBody>
                    <a:bodyPr/>
                    <a:lstStyle/>
                    <a:p>
                      <a:pPr algn="ctr"/>
                      <a:r>
                        <a:rPr lang="sv-SE" sz="2200" dirty="0">
                          <a:latin typeface="+mn-lt"/>
                          <a:cs typeface="Arial" panose="020B0604020202020204" pitchFamily="34" charset="0"/>
                        </a:rPr>
                        <a:t>Non or short-lasting </a:t>
                      </a:r>
                    </a:p>
                  </a:txBody>
                  <a:tcPr marL="68580" marR="68580" marT="34290" marB="34290"/>
                </a:tc>
                <a:extLst>
                  <a:ext uri="{0D108BD9-81ED-4DB2-BD59-A6C34878D82A}">
                    <a16:rowId xmlns:a16="http://schemas.microsoft.com/office/drawing/2014/main" val="10000"/>
                  </a:ext>
                </a:extLst>
              </a:tr>
              <a:tr h="374515">
                <a:tc>
                  <a:txBody>
                    <a:bodyPr/>
                    <a:lstStyle/>
                    <a:p>
                      <a:r>
                        <a:rPr lang="sv-SE" sz="2200" b="1" dirty="0">
                          <a:latin typeface="+mn-lt"/>
                          <a:cs typeface="Arial" panose="020B0604020202020204" pitchFamily="34" charset="0"/>
                        </a:rPr>
                        <a:t>Range  DI</a:t>
                      </a:r>
                    </a:p>
                  </a:txBody>
                  <a:tcPr marL="68580" marR="68580" marT="34290" marB="34290"/>
                </a:tc>
                <a:tc>
                  <a:txBody>
                    <a:bodyPr/>
                    <a:lstStyle/>
                    <a:p>
                      <a:pPr algn="ctr" fontAlgn="b"/>
                      <a:r>
                        <a:rPr lang="sv-SE" sz="2200" b="1" u="none" strike="noStrike" dirty="0">
                          <a:effectLst/>
                          <a:latin typeface="+mn-lt"/>
                          <a:cs typeface="Arial" panose="020B0604020202020204" pitchFamily="34" charset="0"/>
                        </a:rPr>
                        <a:t>-7 to 8.9</a:t>
                      </a:r>
                      <a:endParaRPr lang="sv-SE" sz="2200" b="1" i="0" u="none" strike="noStrike" dirty="0">
                        <a:effectLst/>
                        <a:latin typeface="+mn-lt"/>
                        <a:cs typeface="Arial" panose="020B0604020202020204" pitchFamily="34" charset="0"/>
                      </a:endParaRPr>
                    </a:p>
                  </a:txBody>
                  <a:tcPr marL="9525" marR="9525" marT="9525" marB="0" anchor="b"/>
                </a:tc>
                <a:tc>
                  <a:txBody>
                    <a:bodyPr/>
                    <a:lstStyle/>
                    <a:p>
                      <a:pPr algn="ctr" fontAlgn="b"/>
                      <a:r>
                        <a:rPr lang="sv-SE" sz="2200" b="1" u="none" strike="noStrike" dirty="0">
                          <a:effectLst/>
                          <a:latin typeface="+mn-lt"/>
                          <a:cs typeface="Arial" panose="020B0604020202020204" pitchFamily="34" charset="0"/>
                        </a:rPr>
                        <a:t>-4.6 to 8.6</a:t>
                      </a:r>
                      <a:endParaRPr lang="sv-SE" sz="2200" b="1" i="0" u="none" strike="noStrike" dirty="0">
                        <a:effectLst/>
                        <a:latin typeface="+mn-lt"/>
                        <a:cs typeface="Arial" panose="020B0604020202020204" pitchFamily="34" charset="0"/>
                      </a:endParaRPr>
                    </a:p>
                  </a:txBody>
                  <a:tcPr marL="9525" marR="9525" marT="9525" marB="0" anchor="b"/>
                </a:tc>
                <a:extLst>
                  <a:ext uri="{0D108BD9-81ED-4DB2-BD59-A6C34878D82A}">
                    <a16:rowId xmlns:a16="http://schemas.microsoft.com/office/drawing/2014/main" val="10001"/>
                  </a:ext>
                </a:extLst>
              </a:tr>
              <a:tr h="0">
                <a:tc>
                  <a:txBody>
                    <a:bodyPr/>
                    <a:lstStyle/>
                    <a:p>
                      <a:r>
                        <a:rPr lang="sv-SE" sz="2200" b="1" dirty="0">
                          <a:latin typeface="+mn-lt"/>
                          <a:cs typeface="Arial" panose="020B0604020202020204" pitchFamily="34" charset="0"/>
                        </a:rPr>
                        <a:t>Median DI</a:t>
                      </a:r>
                    </a:p>
                  </a:txBody>
                  <a:tcPr marL="68580" marR="68580" marT="34290" marB="34290"/>
                </a:tc>
                <a:tc>
                  <a:txBody>
                    <a:bodyPr/>
                    <a:lstStyle/>
                    <a:p>
                      <a:pPr algn="ctr"/>
                      <a:r>
                        <a:rPr lang="sv-SE" sz="2200" b="1" dirty="0">
                          <a:latin typeface="+mn-lt"/>
                          <a:cs typeface="Arial" panose="020B0604020202020204" pitchFamily="34" charset="0"/>
                        </a:rPr>
                        <a:t>-0.2</a:t>
                      </a:r>
                    </a:p>
                  </a:txBody>
                  <a:tcPr marL="68580" marR="68580" marT="34290" marB="34290"/>
                </a:tc>
                <a:tc>
                  <a:txBody>
                    <a:bodyPr/>
                    <a:lstStyle/>
                    <a:p>
                      <a:pPr algn="ctr"/>
                      <a:r>
                        <a:rPr lang="sv-SE" sz="2200" b="1" dirty="0">
                          <a:latin typeface="+mn-lt"/>
                          <a:cs typeface="Arial" panose="020B0604020202020204" pitchFamily="34" charset="0"/>
                        </a:rPr>
                        <a:t>3.9</a:t>
                      </a:r>
                    </a:p>
                  </a:txBody>
                  <a:tcPr marL="68580" marR="68580" marT="34290" marB="34290"/>
                </a:tc>
                <a:extLst>
                  <a:ext uri="{0D108BD9-81ED-4DB2-BD59-A6C34878D82A}">
                    <a16:rowId xmlns:a16="http://schemas.microsoft.com/office/drawing/2014/main" val="10002"/>
                  </a:ext>
                </a:extLst>
              </a:tr>
            </a:tbl>
          </a:graphicData>
        </a:graphic>
      </p:graphicFrame>
      <p:graphicFrame>
        <p:nvGraphicFramePr>
          <p:cNvPr id="21" name="Platshållare för innehåll 5">
            <a:extLst>
              <a:ext uri="{FF2B5EF4-FFF2-40B4-BE49-F238E27FC236}">
                <a16:creationId xmlns:a16="http://schemas.microsoft.com/office/drawing/2014/main" id="{762D4739-DDD9-D04D-B744-12A400FE32FE}"/>
              </a:ext>
            </a:extLst>
          </p:cNvPr>
          <p:cNvGraphicFramePr>
            <a:graphicFrameLocks/>
          </p:cNvGraphicFramePr>
          <p:nvPr>
            <p:extLst>
              <p:ext uri="{D42A27DB-BD31-4B8C-83A1-F6EECF244321}">
                <p14:modId xmlns:p14="http://schemas.microsoft.com/office/powerpoint/2010/main" val="428368533"/>
              </p:ext>
            </p:extLst>
          </p:nvPr>
        </p:nvGraphicFramePr>
        <p:xfrm>
          <a:off x="5207460" y="3144701"/>
          <a:ext cx="6772203" cy="1645920"/>
        </p:xfrm>
        <a:graphic>
          <a:graphicData uri="http://schemas.openxmlformats.org/drawingml/2006/table">
            <a:tbl>
              <a:tblPr firstRow="1" bandRow="1">
                <a:tableStyleId>{F2DE63D5-997A-4646-A377-4702673A728D}</a:tableStyleId>
              </a:tblPr>
              <a:tblGrid>
                <a:gridCol w="2087062">
                  <a:extLst>
                    <a:ext uri="{9D8B030D-6E8A-4147-A177-3AD203B41FA5}">
                      <a16:colId xmlns:a16="http://schemas.microsoft.com/office/drawing/2014/main" val="20000"/>
                    </a:ext>
                  </a:extLst>
                </a:gridCol>
                <a:gridCol w="2229286">
                  <a:extLst>
                    <a:ext uri="{9D8B030D-6E8A-4147-A177-3AD203B41FA5}">
                      <a16:colId xmlns:a16="http://schemas.microsoft.com/office/drawing/2014/main" val="20001"/>
                    </a:ext>
                  </a:extLst>
                </a:gridCol>
                <a:gridCol w="2455855">
                  <a:extLst>
                    <a:ext uri="{9D8B030D-6E8A-4147-A177-3AD203B41FA5}">
                      <a16:colId xmlns:a16="http://schemas.microsoft.com/office/drawing/2014/main" val="20002"/>
                    </a:ext>
                  </a:extLst>
                </a:gridCol>
              </a:tblGrid>
              <a:tr h="406455">
                <a:tc>
                  <a:txBody>
                    <a:bodyPr/>
                    <a:lstStyle/>
                    <a:p>
                      <a:endParaRPr lang="sv-SE" sz="2400" dirty="0">
                        <a:latin typeface="Arial" panose="020B0604020202020204" pitchFamily="34" charset="0"/>
                        <a:cs typeface="Arial" panose="020B060402020202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sv-SE" sz="2200" b="0" dirty="0">
                          <a:solidFill>
                            <a:schemeClr val="tx1"/>
                          </a:solidFill>
                          <a:latin typeface="+mn-lt"/>
                          <a:cs typeface="Arial" panose="020B0604020202020204" pitchFamily="34" charset="0"/>
                        </a:rPr>
                        <a:t>Long-lasting </a:t>
                      </a:r>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sv-SE" sz="2200" b="0" dirty="0">
                          <a:solidFill>
                            <a:schemeClr val="tx1"/>
                          </a:solidFill>
                          <a:latin typeface="+mn-lt"/>
                          <a:cs typeface="Arial" panose="020B0604020202020204" pitchFamily="34" charset="0"/>
                        </a:rPr>
                        <a:t>Non or short-lasting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7932">
                <a:tc>
                  <a:txBody>
                    <a:bodyPr/>
                    <a:lstStyle/>
                    <a:p>
                      <a:pPr algn="ctr"/>
                      <a:r>
                        <a:rPr lang="sv-SE" sz="2200" b="1" dirty="0">
                          <a:latin typeface="+mn-lt"/>
                          <a:cs typeface="Arial" panose="020B0604020202020204" pitchFamily="34" charset="0"/>
                        </a:rPr>
                        <a:t>Normal DI </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sv-SE" sz="2200" b="0" u="none" strike="noStrike" dirty="0">
                          <a:effectLst/>
                          <a:highlight>
                            <a:srgbClr val="FFFF00"/>
                          </a:highlight>
                          <a:latin typeface="+mn-lt"/>
                          <a:cs typeface="Arial" panose="020B0604020202020204" pitchFamily="34" charset="0"/>
                        </a:rPr>
                        <a:t>9/17 (53%)</a:t>
                      </a:r>
                      <a:endParaRPr lang="sv-SE" sz="2200" b="0" i="0" u="none" strike="noStrike" dirty="0">
                        <a:effectLst/>
                        <a:highlight>
                          <a:srgbClr val="FFFF00"/>
                        </a:highlight>
                        <a:latin typeface="+mn-lt"/>
                        <a:cs typeface="Arial" panose="020B0604020202020204" pitchFamily="34" charset="0"/>
                      </a:endParaRPr>
                    </a:p>
                  </a:txBody>
                  <a:tcPr marL="9525" marR="9525" marT="9525"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sv-SE" sz="2200" b="0" u="none" strike="noStrike" dirty="0">
                          <a:effectLst/>
                          <a:latin typeface="+mn-lt"/>
                          <a:cs typeface="Arial" panose="020B0604020202020204" pitchFamily="34" charset="0"/>
                        </a:rPr>
                        <a:t>3/15 (20%)</a:t>
                      </a:r>
                      <a:endParaRPr lang="sv-SE" sz="2200" b="0" i="0" u="none" strike="noStrike" dirty="0">
                        <a:effectLst/>
                        <a:latin typeface="+mn-lt"/>
                        <a:cs typeface="Arial"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377932">
                <a:tc>
                  <a:txBody>
                    <a:bodyPr/>
                    <a:lstStyle/>
                    <a:p>
                      <a:pPr algn="ctr"/>
                      <a:r>
                        <a:rPr lang="sv-SE" sz="2200" b="1" dirty="0">
                          <a:latin typeface="+mn-lt"/>
                          <a:cs typeface="Arial" panose="020B0604020202020204" pitchFamily="34" charset="0"/>
                        </a:rPr>
                        <a:t>Mild dysbiosis</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algn="ctr"/>
                      <a:r>
                        <a:rPr lang="sv-SE" sz="2200" b="0" dirty="0">
                          <a:highlight>
                            <a:srgbClr val="FFFF00"/>
                          </a:highlight>
                          <a:latin typeface="+mn-lt"/>
                          <a:cs typeface="Arial" panose="020B0604020202020204" pitchFamily="34" charset="0"/>
                        </a:rPr>
                        <a:t>4/17 (23.5 %)</a:t>
                      </a:r>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sv-SE" sz="2200" b="0" dirty="0">
                          <a:latin typeface="+mn-lt"/>
                          <a:cs typeface="Arial" panose="020B0604020202020204" pitchFamily="34" charset="0"/>
                        </a:rPr>
                        <a:t>2/15 (13%)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77932">
                <a:tc>
                  <a:txBody>
                    <a:bodyPr/>
                    <a:lstStyle/>
                    <a:p>
                      <a:pPr algn="ctr"/>
                      <a:r>
                        <a:rPr lang="sv-SE" sz="2200" b="1" dirty="0">
                          <a:latin typeface="+mn-lt"/>
                          <a:cs typeface="Arial" panose="020B0604020202020204" pitchFamily="34" charset="0"/>
                        </a:rPr>
                        <a:t>Severe dysbiosis</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a:r>
                        <a:rPr lang="sv-SE" sz="2200" b="0" dirty="0">
                          <a:latin typeface="+mn-lt"/>
                          <a:cs typeface="Arial" panose="020B0604020202020204" pitchFamily="34" charset="0"/>
                        </a:rPr>
                        <a:t>4/17 (23.5)%</a:t>
                      </a:r>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a:r>
                        <a:rPr lang="sv-SE" sz="2200" b="0" dirty="0">
                          <a:highlight>
                            <a:srgbClr val="FFFF00"/>
                          </a:highlight>
                          <a:latin typeface="+mn-lt"/>
                          <a:cs typeface="Arial" panose="020B0604020202020204" pitchFamily="34" charset="0"/>
                        </a:rPr>
                        <a:t>10/15 (67%)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8749176"/>
                  </a:ext>
                </a:extLst>
              </a:tr>
            </a:tbl>
          </a:graphicData>
        </a:graphic>
      </p:graphicFrame>
      <p:pic>
        <p:nvPicPr>
          <p:cNvPr id="6" name="Picture 5" descr="A diagram of a dysbiosis index&#10;&#10;Description automatically generated">
            <a:extLst>
              <a:ext uri="{FF2B5EF4-FFF2-40B4-BE49-F238E27FC236}">
                <a16:creationId xmlns:a16="http://schemas.microsoft.com/office/drawing/2014/main" id="{B2CF5AFD-9C5F-F0EC-F509-F96F8FA8CF2F}"/>
              </a:ext>
            </a:extLst>
          </p:cNvPr>
          <p:cNvPicPr>
            <a:picLocks noChangeAspect="1"/>
          </p:cNvPicPr>
          <p:nvPr/>
        </p:nvPicPr>
        <p:blipFill>
          <a:blip r:embed="rId2"/>
          <a:stretch>
            <a:fillRect/>
          </a:stretch>
        </p:blipFill>
        <p:spPr>
          <a:xfrm>
            <a:off x="665012" y="1189394"/>
            <a:ext cx="4158000" cy="5107464"/>
          </a:xfrm>
          <a:prstGeom prst="rect">
            <a:avLst/>
          </a:prstGeom>
        </p:spPr>
      </p:pic>
    </p:spTree>
    <p:extLst>
      <p:ext uri="{BB962C8B-B14F-4D97-AF65-F5344CB8AC3E}">
        <p14:creationId xmlns:p14="http://schemas.microsoft.com/office/powerpoint/2010/main" val="18805278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5B88F5-7613-C6B5-DD02-94E0ECF61BE7}"/>
              </a:ext>
            </a:extLst>
          </p:cNvPr>
          <p:cNvSpPr txBox="1"/>
          <p:nvPr/>
        </p:nvSpPr>
        <p:spPr>
          <a:xfrm>
            <a:off x="455022" y="1251362"/>
            <a:ext cx="6104274" cy="51090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3 yrs old ME Alaskan Malamute</a:t>
            </a:r>
          </a:p>
          <a:p>
            <a:pPr lvl="0">
              <a:spcAft>
                <a:spcPts val="1200"/>
              </a:spcAft>
              <a:defRPr/>
            </a:pPr>
            <a:r>
              <a:rPr lang="en-US" sz="2600" dirty="0">
                <a:solidFill>
                  <a:prstClr val="black"/>
                </a:solidFill>
                <a:latin typeface="Helvetica" pitchFamily="2" charset="0"/>
                <a:cs typeface="Arial" panose="020B0604020202020204" pitchFamily="34" charset="0"/>
              </a:rPr>
              <a:t>Referred for refractory chronic diarrhea – duration: 3 months</a:t>
            </a:r>
          </a:p>
          <a:p>
            <a:pPr lvl="0">
              <a:spcAft>
                <a:spcPts val="1200"/>
              </a:spcAft>
              <a:defRPr/>
            </a:pPr>
            <a:r>
              <a:rPr lang="en-US" sz="2600" dirty="0">
                <a:solidFill>
                  <a:prstClr val="black"/>
                </a:solidFill>
                <a:latin typeface="Helvetica" pitchFamily="2" charset="0"/>
                <a:cs typeface="Arial" panose="020B0604020202020204" pitchFamily="34" charset="0"/>
              </a:rPr>
              <a:t>No response to a trial with a hydrolyzed (soy-based) diet + homemade </a:t>
            </a:r>
            <a:r>
              <a:rPr lang="en-US" sz="2600" dirty="0" err="1">
                <a:solidFill>
                  <a:prstClr val="black"/>
                </a:solidFill>
                <a:latin typeface="Helvetica" pitchFamily="2" charset="0"/>
                <a:cs typeface="Arial" panose="020B0604020202020204" pitchFamily="34" charset="0"/>
              </a:rPr>
              <a:t>monoprotein</a:t>
            </a:r>
            <a:r>
              <a:rPr lang="en-US" sz="2600" dirty="0">
                <a:solidFill>
                  <a:prstClr val="black"/>
                </a:solidFill>
                <a:latin typeface="Helvetica" pitchFamily="2" charset="0"/>
                <a:cs typeface="Arial" panose="020B0604020202020204" pitchFamily="34" charset="0"/>
              </a:rPr>
              <a:t> diet</a:t>
            </a:r>
          </a:p>
          <a:p>
            <a:pPr lvl="0">
              <a:spcAft>
                <a:spcPts val="1200"/>
              </a:spcAft>
              <a:defRPr/>
            </a:pPr>
            <a:r>
              <a:rPr lang="en-US" sz="2600" dirty="0">
                <a:solidFill>
                  <a:prstClr val="black"/>
                </a:solidFill>
                <a:latin typeface="Helvetica" pitchFamily="2" charset="0"/>
                <a:cs typeface="Arial" panose="020B0604020202020204" pitchFamily="34" charset="0"/>
              </a:rPr>
              <a:t>Gastro-duodeno-colonoscopy: mild to moderate lymphoplasmacytic enterocolitis</a:t>
            </a:r>
          </a:p>
          <a:p>
            <a:pPr lvl="0">
              <a:spcAft>
                <a:spcPts val="1200"/>
              </a:spcAft>
              <a:defRPr/>
            </a:pPr>
            <a:r>
              <a:rPr lang="en-US" sz="2600" dirty="0">
                <a:solidFill>
                  <a:prstClr val="black"/>
                </a:solidFill>
                <a:latin typeface="Helvetica" pitchFamily="2" charset="0"/>
                <a:cs typeface="Arial" panose="020B0604020202020204" pitchFamily="34" charset="0"/>
              </a:rPr>
              <a:t>Minimal response to glucocorticoids + probiotics (ongoing)</a:t>
            </a:r>
            <a:endParaRPr kumimoji="0" lang="en-US" sz="2600" b="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p:txBody>
      </p:sp>
      <p:pic>
        <p:nvPicPr>
          <p:cNvPr id="5" name="Picture 4" descr="A dog standing on grass&#10;&#10;Description automatically generated">
            <a:extLst>
              <a:ext uri="{FF2B5EF4-FFF2-40B4-BE49-F238E27FC236}">
                <a16:creationId xmlns:a16="http://schemas.microsoft.com/office/drawing/2014/main" id="{B5236EED-3DB5-1C88-A031-ADE337EB4FBD}"/>
              </a:ext>
            </a:extLst>
          </p:cNvPr>
          <p:cNvPicPr>
            <a:picLocks noChangeAspect="1"/>
          </p:cNvPicPr>
          <p:nvPr/>
        </p:nvPicPr>
        <p:blipFill rotWithShape="1">
          <a:blip r:embed="rId2"/>
          <a:srcRect l="12207" r="29288"/>
          <a:stretch/>
        </p:blipFill>
        <p:spPr>
          <a:xfrm>
            <a:off x="7362686" y="2077481"/>
            <a:ext cx="4374292" cy="3364520"/>
          </a:xfrm>
          <a:prstGeom prst="rect">
            <a:avLst/>
          </a:prstGeom>
        </p:spPr>
      </p:pic>
      <p:sp>
        <p:nvSpPr>
          <p:cNvPr id="6" name="Title 5">
            <a:extLst>
              <a:ext uri="{FF2B5EF4-FFF2-40B4-BE49-F238E27FC236}">
                <a16:creationId xmlns:a16="http://schemas.microsoft.com/office/drawing/2014/main" id="{18A3D280-0D01-707E-77E5-57F35D1D5113}"/>
              </a:ext>
            </a:extLst>
          </p:cNvPr>
          <p:cNvSpPr>
            <a:spLocks noGrp="1"/>
          </p:cNvSpPr>
          <p:nvPr>
            <p:ph type="title"/>
          </p:nvPr>
        </p:nvSpPr>
        <p:spPr/>
        <p:txBody>
          <a:bodyPr anchor="t">
            <a:normAutofit/>
          </a:bodyPr>
          <a:lstStyle/>
          <a:p>
            <a:r>
              <a:rPr lang="en-GB" sz="4000" b="1" dirty="0">
                <a:solidFill>
                  <a:srgbClr val="0070C0"/>
                </a:solidFill>
                <a:latin typeface="Helvetica" pitchFamily="2" charset="0"/>
              </a:rPr>
              <a:t>Skoll</a:t>
            </a:r>
          </a:p>
        </p:txBody>
      </p:sp>
    </p:spTree>
    <p:extLst>
      <p:ext uri="{BB962C8B-B14F-4D97-AF65-F5344CB8AC3E}">
        <p14:creationId xmlns:p14="http://schemas.microsoft.com/office/powerpoint/2010/main" val="27597228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p:txBody>
          <a:bodyPr anchor="t">
            <a:normAutofit/>
          </a:bodyPr>
          <a:lstStyle/>
          <a:p>
            <a:r>
              <a:rPr lang="en-US" sz="3600" b="1" cap="small" dirty="0">
                <a:solidFill>
                  <a:srgbClr val="0070C0"/>
                </a:solidFill>
                <a:latin typeface="Helvetica" pitchFamily="2" charset="0"/>
                <a:cs typeface="Calibri" panose="020F0502020204030204" pitchFamily="34" charset="0"/>
              </a:rPr>
              <a:t>Presentation</a:t>
            </a:r>
            <a:endParaRPr lang="en-GB" sz="3600" b="1" dirty="0">
              <a:solidFill>
                <a:srgbClr val="0070C0"/>
              </a:solidFill>
              <a:latin typeface="Helvetica" pitchFamily="2" charset="0"/>
              <a:cs typeface="Calibri" panose="020F0502020204030204" pitchFamily="34" charset="0"/>
            </a:endParaRPr>
          </a:p>
        </p:txBody>
      </p:sp>
      <p:sp>
        <p:nvSpPr>
          <p:cNvPr id="2" name="TextBox 1">
            <a:extLst>
              <a:ext uri="{FF2B5EF4-FFF2-40B4-BE49-F238E27FC236}">
                <a16:creationId xmlns:a16="http://schemas.microsoft.com/office/drawing/2014/main" id="{785B88F5-7613-C6B5-DD02-94E0ECF61BE7}"/>
              </a:ext>
            </a:extLst>
          </p:cNvPr>
          <p:cNvSpPr txBox="1"/>
          <p:nvPr/>
        </p:nvSpPr>
        <p:spPr>
          <a:xfrm>
            <a:off x="455022" y="1251362"/>
            <a:ext cx="8331450" cy="44935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Severe colitis (FS 7/7)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Hematochezia and mucus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Increased defecation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dirty="0">
              <a:solidFill>
                <a:prstClr val="black"/>
              </a:solidFill>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err="1">
                <a:solidFill>
                  <a:prstClr val="black"/>
                </a:solidFill>
                <a:latin typeface="Helvetica" pitchFamily="2" charset="0"/>
                <a:cs typeface="Arial" panose="020B0604020202020204" pitchFamily="34" charset="0"/>
              </a:rPr>
              <a:t>Hyporexia</a:t>
            </a:r>
            <a:endParaRPr lang="en-US" sz="2600" dirty="0">
              <a:solidFill>
                <a:prstClr val="black"/>
              </a:solidFill>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Rare episodes of vomiting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dirty="0">
              <a:solidFill>
                <a:prstClr val="black"/>
              </a:solidFill>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Weight loss and loss of muscle mass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 BCS 3/9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dirty="0">
              <a:solidFill>
                <a:prstClr val="black"/>
              </a:solidFill>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600" dirty="0">
                <a:solidFill>
                  <a:prstClr val="black"/>
                </a:solidFill>
                <a:latin typeface="Helvetica" pitchFamily="2" charset="0"/>
                <a:cs typeface="Arial" panose="020B0604020202020204" pitchFamily="34" charset="0"/>
              </a:rPr>
              <a:t>Polyuria, polydipsia, poor exercise tolerance</a:t>
            </a:r>
            <a:endParaRPr kumimoji="0" lang="en-US" sz="2600" b="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p:txBody>
      </p:sp>
      <p:pic>
        <p:nvPicPr>
          <p:cNvPr id="8" name="Picture 7" descr="A close-up of a substance on a rock&#10;&#10;Description automatically generated">
            <a:extLst>
              <a:ext uri="{FF2B5EF4-FFF2-40B4-BE49-F238E27FC236}">
                <a16:creationId xmlns:a16="http://schemas.microsoft.com/office/drawing/2014/main" id="{9EAAB0B3-727C-5D23-6D42-C43461808C82}"/>
              </a:ext>
            </a:extLst>
          </p:cNvPr>
          <p:cNvPicPr>
            <a:picLocks noChangeAspect="1"/>
          </p:cNvPicPr>
          <p:nvPr/>
        </p:nvPicPr>
        <p:blipFill rotWithShape="1">
          <a:blip r:embed="rId2"/>
          <a:srcRect t="14973" b="18935"/>
          <a:stretch/>
        </p:blipFill>
        <p:spPr>
          <a:xfrm>
            <a:off x="9911683" y="474287"/>
            <a:ext cx="2100717" cy="3085341"/>
          </a:xfrm>
          <a:prstGeom prst="rect">
            <a:avLst/>
          </a:prstGeom>
        </p:spPr>
      </p:pic>
      <p:pic>
        <p:nvPicPr>
          <p:cNvPr id="10" name="Picture 9" descr="A close-up of a brown substance&#10;&#10;Description automatically generated">
            <a:extLst>
              <a:ext uri="{FF2B5EF4-FFF2-40B4-BE49-F238E27FC236}">
                <a16:creationId xmlns:a16="http://schemas.microsoft.com/office/drawing/2014/main" id="{D760B60D-39FD-E25A-C607-19B12F866143}"/>
              </a:ext>
            </a:extLst>
          </p:cNvPr>
          <p:cNvPicPr>
            <a:picLocks noChangeAspect="1"/>
          </p:cNvPicPr>
          <p:nvPr/>
        </p:nvPicPr>
        <p:blipFill rotWithShape="1">
          <a:blip r:embed="rId3"/>
          <a:srcRect b="35885"/>
          <a:stretch/>
        </p:blipFill>
        <p:spPr>
          <a:xfrm>
            <a:off x="9851057" y="4050810"/>
            <a:ext cx="2161343" cy="2463531"/>
          </a:xfrm>
          <a:prstGeom prst="rect">
            <a:avLst/>
          </a:prstGeom>
        </p:spPr>
      </p:pic>
      <p:pic>
        <p:nvPicPr>
          <p:cNvPr id="12" name="Picture 11" descr="A brown substance on a rock&#10;&#10;Description automatically generated">
            <a:extLst>
              <a:ext uri="{FF2B5EF4-FFF2-40B4-BE49-F238E27FC236}">
                <a16:creationId xmlns:a16="http://schemas.microsoft.com/office/drawing/2014/main" id="{747745E5-12CB-4A99-3066-88061D4EA9CF}"/>
              </a:ext>
            </a:extLst>
          </p:cNvPr>
          <p:cNvPicPr>
            <a:picLocks noChangeAspect="1"/>
          </p:cNvPicPr>
          <p:nvPr/>
        </p:nvPicPr>
        <p:blipFill>
          <a:blip r:embed="rId4"/>
          <a:stretch>
            <a:fillRect/>
          </a:stretch>
        </p:blipFill>
        <p:spPr>
          <a:xfrm rot="10800000">
            <a:off x="6894879" y="2404251"/>
            <a:ext cx="2627085" cy="2627085"/>
          </a:xfrm>
          <a:prstGeom prst="rect">
            <a:avLst/>
          </a:prstGeom>
        </p:spPr>
      </p:pic>
    </p:spTree>
    <p:extLst>
      <p:ext uri="{BB962C8B-B14F-4D97-AF65-F5344CB8AC3E}">
        <p14:creationId xmlns:p14="http://schemas.microsoft.com/office/powerpoint/2010/main" val="17878260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p:txBody>
          <a:bodyPr anchor="t">
            <a:normAutofit/>
          </a:bodyPr>
          <a:lstStyle/>
          <a:p>
            <a:r>
              <a:rPr lang="en-US" sz="3600" b="1" dirty="0">
                <a:solidFill>
                  <a:srgbClr val="0070C0"/>
                </a:solidFill>
                <a:latin typeface="Helvetica" pitchFamily="2" charset="0"/>
                <a:cs typeface="Calibri" panose="020F0502020204030204" pitchFamily="34" charset="0"/>
              </a:rPr>
              <a:t>Baseline DI e </a:t>
            </a:r>
            <a:r>
              <a:rPr lang="en-US" sz="3600" b="1" i="1" dirty="0">
                <a:solidFill>
                  <a:srgbClr val="0070C0"/>
                </a:solidFill>
                <a:latin typeface="Helvetica" pitchFamily="2" charset="0"/>
                <a:cs typeface="Calibri" panose="020F0502020204030204" pitchFamily="34" charset="0"/>
              </a:rPr>
              <a:t>P. hiranonis</a:t>
            </a:r>
            <a:endParaRPr lang="en-GB" sz="3600" b="1" i="1" dirty="0">
              <a:solidFill>
                <a:srgbClr val="0070C0"/>
              </a:solidFill>
              <a:latin typeface="Helvetica" pitchFamily="2" charset="0"/>
              <a:cs typeface="Calibri" panose="020F0502020204030204" pitchFamily="34" charset="0"/>
            </a:endParaRPr>
          </a:p>
        </p:txBody>
      </p:sp>
      <p:pic>
        <p:nvPicPr>
          <p:cNvPr id="5" name="Picture 4">
            <a:extLst>
              <a:ext uri="{FF2B5EF4-FFF2-40B4-BE49-F238E27FC236}">
                <a16:creationId xmlns:a16="http://schemas.microsoft.com/office/drawing/2014/main" id="{0458937C-E460-3680-B9E8-3ABA5ADC89F1}"/>
              </a:ext>
            </a:extLst>
          </p:cNvPr>
          <p:cNvPicPr>
            <a:picLocks noChangeAspect="1"/>
          </p:cNvPicPr>
          <p:nvPr/>
        </p:nvPicPr>
        <p:blipFill>
          <a:blip r:embed="rId2"/>
          <a:stretch>
            <a:fillRect/>
          </a:stretch>
        </p:blipFill>
        <p:spPr>
          <a:xfrm>
            <a:off x="838200" y="1163909"/>
            <a:ext cx="4136939" cy="4893320"/>
          </a:xfrm>
          <a:prstGeom prst="rect">
            <a:avLst/>
          </a:prstGeom>
        </p:spPr>
      </p:pic>
      <p:sp>
        <p:nvSpPr>
          <p:cNvPr id="6" name="TextBox 5">
            <a:extLst>
              <a:ext uri="{FF2B5EF4-FFF2-40B4-BE49-F238E27FC236}">
                <a16:creationId xmlns:a16="http://schemas.microsoft.com/office/drawing/2014/main" id="{38511A1E-3CD6-2B06-A927-7BC06F821316}"/>
              </a:ext>
            </a:extLst>
          </p:cNvPr>
          <p:cNvSpPr txBox="1"/>
          <p:nvPr/>
        </p:nvSpPr>
        <p:spPr>
          <a:xfrm>
            <a:off x="2718486" y="1334530"/>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366E0CC-3BEF-C047-F165-4C7A41F915D2}"/>
              </a:ext>
            </a:extLst>
          </p:cNvPr>
          <p:cNvPicPr>
            <a:picLocks noChangeAspect="1"/>
          </p:cNvPicPr>
          <p:nvPr/>
        </p:nvPicPr>
        <p:blipFill>
          <a:blip r:embed="rId3"/>
          <a:stretch>
            <a:fillRect/>
          </a:stretch>
        </p:blipFill>
        <p:spPr>
          <a:xfrm>
            <a:off x="5657852" y="1163909"/>
            <a:ext cx="4017489" cy="4936217"/>
          </a:xfrm>
          <a:prstGeom prst="rect">
            <a:avLst/>
          </a:prstGeom>
        </p:spPr>
      </p:pic>
      <p:sp>
        <p:nvSpPr>
          <p:cNvPr id="8" name="TextBox 7">
            <a:extLst>
              <a:ext uri="{FF2B5EF4-FFF2-40B4-BE49-F238E27FC236}">
                <a16:creationId xmlns:a16="http://schemas.microsoft.com/office/drawing/2014/main" id="{50EF3E9B-9554-CC7B-7022-EF06091E6283}"/>
              </a:ext>
            </a:extLst>
          </p:cNvPr>
          <p:cNvSpPr txBox="1"/>
          <p:nvPr/>
        </p:nvSpPr>
        <p:spPr>
          <a:xfrm>
            <a:off x="6652054" y="1334529"/>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2B42E31-276C-D44F-DFBD-6B1FE0A646FD}"/>
              </a:ext>
            </a:extLst>
          </p:cNvPr>
          <p:cNvSpPr txBox="1"/>
          <p:nvPr/>
        </p:nvSpPr>
        <p:spPr>
          <a:xfrm>
            <a:off x="6222122" y="6057229"/>
            <a:ext cx="432486"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20ACC50-DAA3-0BE4-70CF-CC7ED23C0BA7}"/>
              </a:ext>
            </a:extLst>
          </p:cNvPr>
          <p:cNvSpPr txBox="1"/>
          <p:nvPr/>
        </p:nvSpPr>
        <p:spPr>
          <a:xfrm>
            <a:off x="2591833" y="1779371"/>
            <a:ext cx="2568918" cy="337339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4B27421-58DD-E776-4C38-8F30C0F943F1}"/>
              </a:ext>
            </a:extLst>
          </p:cNvPr>
          <p:cNvSpPr txBox="1"/>
          <p:nvPr/>
        </p:nvSpPr>
        <p:spPr>
          <a:xfrm>
            <a:off x="7327557" y="1779372"/>
            <a:ext cx="2375587" cy="337339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9CF441BA-A1B2-2E4B-D016-7A6273A69294}"/>
              </a:ext>
            </a:extLst>
          </p:cNvPr>
          <p:cNvSpPr/>
          <p:nvPr/>
        </p:nvSpPr>
        <p:spPr>
          <a:xfrm>
            <a:off x="2156233" y="5119854"/>
            <a:ext cx="2818906" cy="11079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Oval 2">
            <a:extLst>
              <a:ext uri="{FF2B5EF4-FFF2-40B4-BE49-F238E27FC236}">
                <a16:creationId xmlns:a16="http://schemas.microsoft.com/office/drawing/2014/main" id="{4A5FE5BA-C90C-89AB-ACDE-185CF71B615F}"/>
              </a:ext>
            </a:extLst>
          </p:cNvPr>
          <p:cNvSpPr/>
          <p:nvPr/>
        </p:nvSpPr>
        <p:spPr>
          <a:xfrm>
            <a:off x="6859524" y="5115695"/>
            <a:ext cx="2818906" cy="11079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937E311-DECF-79EE-B883-74E1A5D562E0}"/>
              </a:ext>
            </a:extLst>
          </p:cNvPr>
          <p:cNvSpPr txBox="1"/>
          <p:nvPr/>
        </p:nvSpPr>
        <p:spPr>
          <a:xfrm>
            <a:off x="7479957" y="1310728"/>
            <a:ext cx="2691220"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1" u="none" strike="noStrike" kern="1200" cap="none" spc="0" normalizeH="0" baseline="0" noProof="0" dirty="0">
                <a:ln>
                  <a:noFill/>
                </a:ln>
                <a:solidFill>
                  <a:prstClr val="black"/>
                </a:solidFill>
                <a:effectLst/>
                <a:uLnTx/>
                <a:uFillTx/>
                <a:latin typeface="Helvetica" pitchFamily="2" charset="0"/>
                <a:ea typeface="+mn-ea"/>
                <a:cs typeface="+mn-cs"/>
              </a:rPr>
              <a:t>P. hiranonis</a:t>
            </a:r>
          </a:p>
        </p:txBody>
      </p:sp>
    </p:spTree>
    <p:extLst>
      <p:ext uri="{BB962C8B-B14F-4D97-AF65-F5344CB8AC3E}">
        <p14:creationId xmlns:p14="http://schemas.microsoft.com/office/powerpoint/2010/main" val="1955231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529162" y="448076"/>
            <a:ext cx="10515600" cy="1325563"/>
          </a:xfrm>
        </p:spPr>
        <p:txBody>
          <a:bodyPr anchor="t">
            <a:normAutofit/>
          </a:bodyPr>
          <a:lstStyle/>
          <a:p>
            <a:r>
              <a:rPr lang="en-US" sz="3600" b="1" dirty="0">
                <a:solidFill>
                  <a:srgbClr val="0070C0"/>
                </a:solidFill>
                <a:latin typeface="Helvetica" pitchFamily="2" charset="0"/>
                <a:cs typeface="Calibri" panose="020F0502020204030204" pitchFamily="34" charset="0"/>
              </a:rPr>
              <a:t>Therapeutic approach</a:t>
            </a:r>
            <a:endParaRPr lang="en-GB" sz="3600" b="1" dirty="0">
              <a:solidFill>
                <a:srgbClr val="0070C0"/>
              </a:solidFill>
              <a:latin typeface="Helvetica" pitchFamily="2" charset="0"/>
              <a:cs typeface="Calibri" panose="020F0502020204030204" pitchFamily="34" charset="0"/>
            </a:endParaRPr>
          </a:p>
        </p:txBody>
      </p:sp>
      <p:sp>
        <p:nvSpPr>
          <p:cNvPr id="2" name="TextBox 1">
            <a:extLst>
              <a:ext uri="{FF2B5EF4-FFF2-40B4-BE49-F238E27FC236}">
                <a16:creationId xmlns:a16="http://schemas.microsoft.com/office/drawing/2014/main" id="{785B88F5-7613-C6B5-DD02-94E0ECF61BE7}"/>
              </a:ext>
            </a:extLst>
          </p:cNvPr>
          <p:cNvSpPr txBox="1"/>
          <p:nvPr/>
        </p:nvSpPr>
        <p:spPr>
          <a:xfrm>
            <a:off x="529162" y="1443841"/>
            <a:ext cx="9072037"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Highly digestible diet with fiber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Reduce and discontinue glucocorticoids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Continue probiotics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Re-evaluate</a:t>
            </a:r>
          </a:p>
        </p:txBody>
      </p:sp>
      <p:pic>
        <p:nvPicPr>
          <p:cNvPr id="6" name="Picture 5" descr="A person with stethoscope touching a dog lying on the floor&#10;&#10;Description automatically generated">
            <a:extLst>
              <a:ext uri="{FF2B5EF4-FFF2-40B4-BE49-F238E27FC236}">
                <a16:creationId xmlns:a16="http://schemas.microsoft.com/office/drawing/2014/main" id="{ED3572A9-6922-50B1-2464-925677ABE0FC}"/>
              </a:ext>
            </a:extLst>
          </p:cNvPr>
          <p:cNvPicPr>
            <a:picLocks noChangeAspect="1"/>
          </p:cNvPicPr>
          <p:nvPr/>
        </p:nvPicPr>
        <p:blipFill>
          <a:blip r:embed="rId2"/>
          <a:stretch>
            <a:fillRect/>
          </a:stretch>
        </p:blipFill>
        <p:spPr>
          <a:xfrm>
            <a:off x="7266742" y="3429000"/>
            <a:ext cx="4668914" cy="3184660"/>
          </a:xfrm>
          <a:prstGeom prst="rect">
            <a:avLst/>
          </a:prstGeom>
        </p:spPr>
      </p:pic>
    </p:spTree>
    <p:extLst>
      <p:ext uri="{BB962C8B-B14F-4D97-AF65-F5344CB8AC3E}">
        <p14:creationId xmlns:p14="http://schemas.microsoft.com/office/powerpoint/2010/main" val="36395776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616808" y="381595"/>
            <a:ext cx="10515600" cy="1325563"/>
          </a:xfrm>
        </p:spPr>
        <p:txBody>
          <a:bodyPr anchor="t">
            <a:normAutofit/>
          </a:bodyPr>
          <a:lstStyle/>
          <a:p>
            <a:r>
              <a:rPr lang="en-US" sz="3600" b="1" dirty="0">
                <a:solidFill>
                  <a:srgbClr val="0070C0"/>
                </a:solidFill>
                <a:latin typeface="Helvetica" pitchFamily="2" charset="0"/>
                <a:cs typeface="Calibri" panose="020F0502020204030204" pitchFamily="34" charset="0"/>
              </a:rPr>
              <a:t>Follow-up</a:t>
            </a:r>
            <a:endParaRPr lang="en-GB" sz="3600" b="1" dirty="0">
              <a:solidFill>
                <a:srgbClr val="0070C0"/>
              </a:solidFill>
              <a:latin typeface="Helvetica" pitchFamily="2" charset="0"/>
              <a:cs typeface="Calibri" panose="020F0502020204030204" pitchFamily="34" charset="0"/>
            </a:endParaRPr>
          </a:p>
        </p:txBody>
      </p:sp>
      <p:sp>
        <p:nvSpPr>
          <p:cNvPr id="2" name="TextBox 1">
            <a:extLst>
              <a:ext uri="{FF2B5EF4-FFF2-40B4-BE49-F238E27FC236}">
                <a16:creationId xmlns:a16="http://schemas.microsoft.com/office/drawing/2014/main" id="{785B88F5-7613-C6B5-DD02-94E0ECF61BE7}"/>
              </a:ext>
            </a:extLst>
          </p:cNvPr>
          <p:cNvSpPr txBox="1"/>
          <p:nvPr/>
        </p:nvSpPr>
        <p:spPr>
          <a:xfrm>
            <a:off x="516805" y="1226650"/>
            <a:ext cx="7910503"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2 months (without glucocorticoids)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1"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CIBDAI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FS 5/7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Occasional hematochezia/mucus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Reduced frequency of defecation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Improved appetite and exercise tolerance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Increased body weight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Helvetica" pitchFamily="2" charset="0"/>
                <a:cs typeface="Arial" panose="020B0604020202020204" pitchFamily="34" charset="0"/>
              </a:rPr>
              <a:t>PU/PD resolved</a:t>
            </a:r>
          </a:p>
        </p:txBody>
      </p:sp>
      <p:pic>
        <p:nvPicPr>
          <p:cNvPr id="3" name="Picture 2">
            <a:extLst>
              <a:ext uri="{FF2B5EF4-FFF2-40B4-BE49-F238E27FC236}">
                <a16:creationId xmlns:a16="http://schemas.microsoft.com/office/drawing/2014/main" id="{303E10E4-C4B9-25F0-CCF1-CA84545CB4DD}"/>
              </a:ext>
            </a:extLst>
          </p:cNvPr>
          <p:cNvPicPr>
            <a:picLocks noChangeAspect="1"/>
          </p:cNvPicPr>
          <p:nvPr/>
        </p:nvPicPr>
        <p:blipFill>
          <a:blip r:embed="rId2"/>
          <a:stretch>
            <a:fillRect/>
          </a:stretch>
        </p:blipFill>
        <p:spPr>
          <a:xfrm>
            <a:off x="8427308" y="1829069"/>
            <a:ext cx="2705100" cy="1790700"/>
          </a:xfrm>
          <a:prstGeom prst="rect">
            <a:avLst/>
          </a:prstGeom>
        </p:spPr>
      </p:pic>
      <p:pic>
        <p:nvPicPr>
          <p:cNvPr id="5" name="Picture 4">
            <a:extLst>
              <a:ext uri="{FF2B5EF4-FFF2-40B4-BE49-F238E27FC236}">
                <a16:creationId xmlns:a16="http://schemas.microsoft.com/office/drawing/2014/main" id="{A283D889-BABA-A442-5E38-07DD1FD458D9}"/>
              </a:ext>
            </a:extLst>
          </p:cNvPr>
          <p:cNvPicPr>
            <a:picLocks noChangeAspect="1"/>
          </p:cNvPicPr>
          <p:nvPr/>
        </p:nvPicPr>
        <p:blipFill rotWithShape="1">
          <a:blip r:embed="rId3"/>
          <a:srcRect l="14135" r="9073"/>
          <a:stretch/>
        </p:blipFill>
        <p:spPr>
          <a:xfrm>
            <a:off x="9677673" y="3863591"/>
            <a:ext cx="2345451" cy="2309818"/>
          </a:xfrm>
          <a:prstGeom prst="rect">
            <a:avLst/>
          </a:prstGeom>
        </p:spPr>
      </p:pic>
      <p:pic>
        <p:nvPicPr>
          <p:cNvPr id="6" name="Picture 5">
            <a:extLst>
              <a:ext uri="{FF2B5EF4-FFF2-40B4-BE49-F238E27FC236}">
                <a16:creationId xmlns:a16="http://schemas.microsoft.com/office/drawing/2014/main" id="{F99454EB-6AEC-EBB1-4C02-76E5AD49CFF6}"/>
              </a:ext>
            </a:extLst>
          </p:cNvPr>
          <p:cNvPicPr>
            <a:picLocks noChangeAspect="1"/>
          </p:cNvPicPr>
          <p:nvPr/>
        </p:nvPicPr>
        <p:blipFill rotWithShape="1">
          <a:blip r:embed="rId4"/>
          <a:srcRect l="8638" r="11891"/>
          <a:stretch/>
        </p:blipFill>
        <p:spPr>
          <a:xfrm>
            <a:off x="7120854" y="3832403"/>
            <a:ext cx="2439913" cy="2341005"/>
          </a:xfrm>
          <a:prstGeom prst="rect">
            <a:avLst/>
          </a:prstGeom>
        </p:spPr>
      </p:pic>
    </p:spTree>
    <p:extLst>
      <p:ext uri="{BB962C8B-B14F-4D97-AF65-F5344CB8AC3E}">
        <p14:creationId xmlns:p14="http://schemas.microsoft.com/office/powerpoint/2010/main" val="18927949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400052" y="397009"/>
            <a:ext cx="10515600" cy="1325563"/>
          </a:xfrm>
        </p:spPr>
        <p:txBody>
          <a:bodyPr anchor="t">
            <a:normAutofit/>
          </a:bodyPr>
          <a:lstStyle/>
          <a:p>
            <a:r>
              <a:rPr lang="en-US" sz="3600" b="1" dirty="0">
                <a:solidFill>
                  <a:srgbClr val="0070C0"/>
                </a:solidFill>
                <a:latin typeface="Helvetica" pitchFamily="2" charset="0"/>
                <a:cs typeface="Calibri" panose="020F0502020204030204" pitchFamily="34" charset="0"/>
              </a:rPr>
              <a:t>Follow-up DI</a:t>
            </a:r>
            <a:endParaRPr lang="en-GB" sz="3600" b="1" i="1" dirty="0">
              <a:solidFill>
                <a:srgbClr val="0070C0"/>
              </a:solidFill>
              <a:latin typeface="Helvetica" pitchFamily="2" charset="0"/>
              <a:cs typeface="Calibri" panose="020F0502020204030204" pitchFamily="34" charset="0"/>
            </a:endParaRPr>
          </a:p>
        </p:txBody>
      </p:sp>
      <p:pic>
        <p:nvPicPr>
          <p:cNvPr id="5" name="Picture 4">
            <a:extLst>
              <a:ext uri="{FF2B5EF4-FFF2-40B4-BE49-F238E27FC236}">
                <a16:creationId xmlns:a16="http://schemas.microsoft.com/office/drawing/2014/main" id="{0458937C-E460-3680-B9E8-3ABA5ADC89F1}"/>
              </a:ext>
            </a:extLst>
          </p:cNvPr>
          <p:cNvPicPr>
            <a:picLocks noChangeAspect="1"/>
          </p:cNvPicPr>
          <p:nvPr/>
        </p:nvPicPr>
        <p:blipFill>
          <a:blip r:embed="rId2"/>
          <a:stretch>
            <a:fillRect/>
          </a:stretch>
        </p:blipFill>
        <p:spPr>
          <a:xfrm>
            <a:off x="838200" y="1163909"/>
            <a:ext cx="4136939" cy="4893320"/>
          </a:xfrm>
          <a:prstGeom prst="rect">
            <a:avLst/>
          </a:prstGeom>
        </p:spPr>
      </p:pic>
      <p:sp>
        <p:nvSpPr>
          <p:cNvPr id="6" name="TextBox 5">
            <a:extLst>
              <a:ext uri="{FF2B5EF4-FFF2-40B4-BE49-F238E27FC236}">
                <a16:creationId xmlns:a16="http://schemas.microsoft.com/office/drawing/2014/main" id="{38511A1E-3CD6-2B06-A927-7BC06F821316}"/>
              </a:ext>
            </a:extLst>
          </p:cNvPr>
          <p:cNvSpPr txBox="1"/>
          <p:nvPr/>
        </p:nvSpPr>
        <p:spPr>
          <a:xfrm>
            <a:off x="2718486" y="1334530"/>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366E0CC-3BEF-C047-F165-4C7A41F915D2}"/>
              </a:ext>
            </a:extLst>
          </p:cNvPr>
          <p:cNvPicPr>
            <a:picLocks noChangeAspect="1"/>
          </p:cNvPicPr>
          <p:nvPr/>
        </p:nvPicPr>
        <p:blipFill>
          <a:blip r:embed="rId3"/>
          <a:stretch>
            <a:fillRect/>
          </a:stretch>
        </p:blipFill>
        <p:spPr>
          <a:xfrm>
            <a:off x="5657852" y="1163909"/>
            <a:ext cx="4017489" cy="4936217"/>
          </a:xfrm>
          <a:prstGeom prst="rect">
            <a:avLst/>
          </a:prstGeom>
        </p:spPr>
      </p:pic>
      <p:sp>
        <p:nvSpPr>
          <p:cNvPr id="8" name="TextBox 7">
            <a:extLst>
              <a:ext uri="{FF2B5EF4-FFF2-40B4-BE49-F238E27FC236}">
                <a16:creationId xmlns:a16="http://schemas.microsoft.com/office/drawing/2014/main" id="{50EF3E9B-9554-CC7B-7022-EF06091E6283}"/>
              </a:ext>
            </a:extLst>
          </p:cNvPr>
          <p:cNvSpPr txBox="1"/>
          <p:nvPr/>
        </p:nvSpPr>
        <p:spPr>
          <a:xfrm>
            <a:off x="6652054" y="1334529"/>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2B42E31-276C-D44F-DFBD-6B1FE0A646FD}"/>
              </a:ext>
            </a:extLst>
          </p:cNvPr>
          <p:cNvSpPr txBox="1"/>
          <p:nvPr/>
        </p:nvSpPr>
        <p:spPr>
          <a:xfrm>
            <a:off x="6222122" y="6057229"/>
            <a:ext cx="432486"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20ACC50-DAA3-0BE4-70CF-CC7ED23C0BA7}"/>
              </a:ext>
            </a:extLst>
          </p:cNvPr>
          <p:cNvSpPr txBox="1"/>
          <p:nvPr/>
        </p:nvSpPr>
        <p:spPr>
          <a:xfrm>
            <a:off x="3486837" y="1760837"/>
            <a:ext cx="1956098" cy="337339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4B27421-58DD-E776-4C38-8F30C0F943F1}"/>
              </a:ext>
            </a:extLst>
          </p:cNvPr>
          <p:cNvSpPr txBox="1"/>
          <p:nvPr/>
        </p:nvSpPr>
        <p:spPr>
          <a:xfrm>
            <a:off x="8101917" y="1779372"/>
            <a:ext cx="2058427" cy="337339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9CF441BA-A1B2-2E4B-D016-7A6273A69294}"/>
              </a:ext>
            </a:extLst>
          </p:cNvPr>
          <p:cNvSpPr/>
          <p:nvPr/>
        </p:nvSpPr>
        <p:spPr>
          <a:xfrm>
            <a:off x="3282265" y="5063181"/>
            <a:ext cx="2375587" cy="11079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Oval 2">
            <a:extLst>
              <a:ext uri="{FF2B5EF4-FFF2-40B4-BE49-F238E27FC236}">
                <a16:creationId xmlns:a16="http://schemas.microsoft.com/office/drawing/2014/main" id="{4A5FE5BA-C90C-89AB-ACDE-185CF71B615F}"/>
              </a:ext>
            </a:extLst>
          </p:cNvPr>
          <p:cNvSpPr/>
          <p:nvPr/>
        </p:nvSpPr>
        <p:spPr>
          <a:xfrm>
            <a:off x="8033439" y="5134232"/>
            <a:ext cx="2206172" cy="11079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B1F1C7B-8E8A-28C2-C31F-968E90CEF1DE}"/>
              </a:ext>
            </a:extLst>
          </p:cNvPr>
          <p:cNvSpPr txBox="1"/>
          <p:nvPr/>
        </p:nvSpPr>
        <p:spPr>
          <a:xfrm>
            <a:off x="7479957" y="1310728"/>
            <a:ext cx="2691220"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1" u="none" strike="noStrike" kern="1200" cap="none" spc="0" normalizeH="0" baseline="0" noProof="0" dirty="0">
                <a:ln>
                  <a:noFill/>
                </a:ln>
                <a:solidFill>
                  <a:prstClr val="black"/>
                </a:solidFill>
                <a:effectLst/>
                <a:uLnTx/>
                <a:uFillTx/>
                <a:latin typeface="Helvetica" pitchFamily="2" charset="0"/>
                <a:ea typeface="+mn-ea"/>
                <a:cs typeface="+mn-cs"/>
              </a:rPr>
              <a:t>P. hiranonis</a:t>
            </a:r>
          </a:p>
        </p:txBody>
      </p:sp>
    </p:spTree>
    <p:extLst>
      <p:ext uri="{BB962C8B-B14F-4D97-AF65-F5344CB8AC3E}">
        <p14:creationId xmlns:p14="http://schemas.microsoft.com/office/powerpoint/2010/main" val="31017868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504448" y="419081"/>
            <a:ext cx="10515600" cy="1325563"/>
          </a:xfrm>
        </p:spPr>
        <p:txBody>
          <a:bodyPr anchor="t">
            <a:normAutofit/>
          </a:bodyPr>
          <a:lstStyle/>
          <a:p>
            <a:r>
              <a:rPr lang="en-US" sz="3600" b="1" dirty="0">
                <a:solidFill>
                  <a:srgbClr val="0070C0"/>
                </a:solidFill>
                <a:latin typeface="Helvetica" pitchFamily="2" charset="0"/>
                <a:cs typeface="Calibri" panose="020F0502020204030204" pitchFamily="34" charset="0"/>
              </a:rPr>
              <a:t>Post FMT</a:t>
            </a:r>
            <a:endParaRPr lang="en-GB" sz="3600" b="1" dirty="0">
              <a:solidFill>
                <a:srgbClr val="0070C0"/>
              </a:solidFill>
              <a:latin typeface="Helvetica" pitchFamily="2" charset="0"/>
              <a:cs typeface="Calibri" panose="020F0502020204030204" pitchFamily="34" charset="0"/>
            </a:endParaRPr>
          </a:p>
        </p:txBody>
      </p:sp>
      <p:sp>
        <p:nvSpPr>
          <p:cNvPr id="2" name="TextBox 1">
            <a:extLst>
              <a:ext uri="{FF2B5EF4-FFF2-40B4-BE49-F238E27FC236}">
                <a16:creationId xmlns:a16="http://schemas.microsoft.com/office/drawing/2014/main" id="{785B88F5-7613-C6B5-DD02-94E0ECF61BE7}"/>
              </a:ext>
            </a:extLst>
          </p:cNvPr>
          <p:cNvSpPr txBox="1"/>
          <p:nvPr/>
        </p:nvSpPr>
        <p:spPr>
          <a:xfrm>
            <a:off x="504448" y="1374931"/>
            <a:ext cx="7910503" cy="46628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treatments (2 months apart)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FMTs over 7 days per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CIBDAI 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FS from 4 to 2/7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Excellent appetite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7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kg weight gain</a:t>
            </a:r>
          </a:p>
        </p:txBody>
      </p:sp>
      <p:pic>
        <p:nvPicPr>
          <p:cNvPr id="6" name="Picture 5" descr="A brown feces on a marbled surface&#10;&#10;Description automatically generated">
            <a:extLst>
              <a:ext uri="{FF2B5EF4-FFF2-40B4-BE49-F238E27FC236}">
                <a16:creationId xmlns:a16="http://schemas.microsoft.com/office/drawing/2014/main" id="{BB7F4C7D-AA43-5822-6D1E-F071CFBB99F6}"/>
              </a:ext>
            </a:extLst>
          </p:cNvPr>
          <p:cNvPicPr>
            <a:picLocks noChangeAspect="1"/>
          </p:cNvPicPr>
          <p:nvPr/>
        </p:nvPicPr>
        <p:blipFill>
          <a:blip r:embed="rId2"/>
          <a:stretch>
            <a:fillRect/>
          </a:stretch>
        </p:blipFill>
        <p:spPr>
          <a:xfrm rot="5400000">
            <a:off x="6865883" y="4201297"/>
            <a:ext cx="2471803" cy="2471803"/>
          </a:xfrm>
          <a:prstGeom prst="rect">
            <a:avLst/>
          </a:prstGeom>
        </p:spPr>
      </p:pic>
      <p:pic>
        <p:nvPicPr>
          <p:cNvPr id="8" name="Picture 7" descr="A brown poop on grass&#10;&#10;Description automatically generated">
            <a:extLst>
              <a:ext uri="{FF2B5EF4-FFF2-40B4-BE49-F238E27FC236}">
                <a16:creationId xmlns:a16="http://schemas.microsoft.com/office/drawing/2014/main" id="{C518BFDD-60A6-4CDA-2CBE-3F2D3C2A48DC}"/>
              </a:ext>
            </a:extLst>
          </p:cNvPr>
          <p:cNvPicPr>
            <a:picLocks noChangeAspect="1"/>
          </p:cNvPicPr>
          <p:nvPr/>
        </p:nvPicPr>
        <p:blipFill rotWithShape="1">
          <a:blip r:embed="rId3"/>
          <a:srcRect l="8108" r="29550"/>
          <a:stretch/>
        </p:blipFill>
        <p:spPr>
          <a:xfrm rot="5400000">
            <a:off x="6749356" y="1491460"/>
            <a:ext cx="2384854" cy="2151797"/>
          </a:xfrm>
          <a:prstGeom prst="rect">
            <a:avLst/>
          </a:prstGeom>
        </p:spPr>
      </p:pic>
      <p:pic>
        <p:nvPicPr>
          <p:cNvPr id="10" name="Picture 9" descr="A close-up of a poop&#10;&#10;Description automatically generated">
            <a:extLst>
              <a:ext uri="{FF2B5EF4-FFF2-40B4-BE49-F238E27FC236}">
                <a16:creationId xmlns:a16="http://schemas.microsoft.com/office/drawing/2014/main" id="{684DDCC5-BBE1-E7D0-F718-4F435A1B167C}"/>
              </a:ext>
            </a:extLst>
          </p:cNvPr>
          <p:cNvPicPr>
            <a:picLocks noChangeAspect="1"/>
          </p:cNvPicPr>
          <p:nvPr/>
        </p:nvPicPr>
        <p:blipFill rotWithShape="1">
          <a:blip r:embed="rId4"/>
          <a:srcRect t="27207" b="32973"/>
          <a:stretch/>
        </p:blipFill>
        <p:spPr>
          <a:xfrm>
            <a:off x="9232609" y="1374932"/>
            <a:ext cx="2695100" cy="2384854"/>
          </a:xfrm>
          <a:prstGeom prst="rect">
            <a:avLst/>
          </a:prstGeom>
        </p:spPr>
      </p:pic>
      <p:sp>
        <p:nvSpPr>
          <p:cNvPr id="3" name="TextBox 2">
            <a:extLst>
              <a:ext uri="{FF2B5EF4-FFF2-40B4-BE49-F238E27FC236}">
                <a16:creationId xmlns:a16="http://schemas.microsoft.com/office/drawing/2014/main" id="{76E8BBFA-BBA9-AF2C-C53E-47C20AFD2A73}"/>
              </a:ext>
            </a:extLst>
          </p:cNvPr>
          <p:cNvSpPr txBox="1"/>
          <p:nvPr/>
        </p:nvSpPr>
        <p:spPr>
          <a:xfrm>
            <a:off x="8054531" y="851031"/>
            <a:ext cx="280878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Dopo  1</a:t>
            </a:r>
            <a:r>
              <a:rPr kumimoji="0" lang="en-GB" sz="24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st</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treatment</a:t>
            </a:r>
          </a:p>
        </p:txBody>
      </p:sp>
      <p:sp>
        <p:nvSpPr>
          <p:cNvPr id="5" name="TextBox 4">
            <a:extLst>
              <a:ext uri="{FF2B5EF4-FFF2-40B4-BE49-F238E27FC236}">
                <a16:creationId xmlns:a16="http://schemas.microsoft.com/office/drawing/2014/main" id="{B539DBCD-4E04-3CC0-2B7C-B33ABCD611C4}"/>
              </a:ext>
            </a:extLst>
          </p:cNvPr>
          <p:cNvSpPr txBox="1"/>
          <p:nvPr/>
        </p:nvSpPr>
        <p:spPr>
          <a:xfrm>
            <a:off x="9360460" y="5206365"/>
            <a:ext cx="27911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cs typeface="Arial" panose="020B0604020202020204" pitchFamily="34" charset="0"/>
              </a:rPr>
              <a:t>Dopo</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a:t>
            </a:r>
            <a:r>
              <a:rPr kumimoji="0" lang="en-GB" sz="24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nd</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treatment</a:t>
            </a:r>
          </a:p>
        </p:txBody>
      </p:sp>
    </p:spTree>
    <p:extLst>
      <p:ext uri="{BB962C8B-B14F-4D97-AF65-F5344CB8AC3E}">
        <p14:creationId xmlns:p14="http://schemas.microsoft.com/office/powerpoint/2010/main" val="2404812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E4205-8512-1722-76CC-5CD0C2969719}"/>
              </a:ext>
            </a:extLst>
          </p:cNvPr>
          <p:cNvSpPr txBox="1">
            <a:spLocks/>
          </p:cNvSpPr>
          <p:nvPr/>
        </p:nvSpPr>
        <p:spPr>
          <a:xfrm>
            <a:off x="964323" y="415433"/>
            <a:ext cx="10651027" cy="737595"/>
          </a:xfrm>
          <a:prstGeom prst="rect">
            <a:avLst/>
          </a:prstGeom>
        </p:spPr>
        <p:txBody>
          <a:bodyPr anchor="t">
            <a:normAutofit/>
          </a:bodyPr>
          <a:lstStyle>
            <a:lvl1pPr algn="l" defTabSz="914400" rtl="0" eaLnBrk="1" latinLnBrk="0" hangingPunct="1">
              <a:lnSpc>
                <a:spcPct val="90000"/>
              </a:lnSpc>
              <a:spcBef>
                <a:spcPct val="0"/>
              </a:spcBef>
              <a:buNone/>
              <a:defRPr sz="4400" kern="1200">
                <a:solidFill>
                  <a:srgbClr val="0070C0"/>
                </a:solidFill>
                <a:latin typeface="Helvetica LT Std" panose="020B0504020202020204"/>
                <a:ea typeface="+mj-ea"/>
                <a:cs typeface="+mj-cs"/>
              </a:defRPr>
            </a:lvl1pPr>
          </a:lstStyle>
          <a:p>
            <a:r>
              <a:rPr lang="it-IT" sz="4000" b="1"/>
              <a:t>Perturbations </a:t>
            </a:r>
            <a:r>
              <a:rPr lang="it-IT" sz="4000" b="1" dirty="0"/>
              <a:t>+/- acute </a:t>
            </a:r>
            <a:r>
              <a:rPr lang="it-IT" sz="4000" b="1"/>
              <a:t>+/- severe </a:t>
            </a:r>
            <a:endParaRPr lang="it-IT" sz="4000" b="1" dirty="0"/>
          </a:p>
        </p:txBody>
      </p:sp>
      <p:graphicFrame>
        <p:nvGraphicFramePr>
          <p:cNvPr id="5" name="Segnaposto contenuto 2">
            <a:extLst>
              <a:ext uri="{FF2B5EF4-FFF2-40B4-BE49-F238E27FC236}">
                <a16:creationId xmlns:a16="http://schemas.microsoft.com/office/drawing/2014/main" id="{C71C8802-169C-6A06-9033-12D09BFAFBF1}"/>
              </a:ext>
            </a:extLst>
          </p:cNvPr>
          <p:cNvGraphicFramePr>
            <a:graphicFrameLocks/>
          </p:cNvGraphicFramePr>
          <p:nvPr>
            <p:extLst>
              <p:ext uri="{D42A27DB-BD31-4B8C-83A1-F6EECF244321}">
                <p14:modId xmlns:p14="http://schemas.microsoft.com/office/powerpoint/2010/main" val="2671931388"/>
              </p:ext>
            </p:extLst>
          </p:nvPr>
        </p:nvGraphicFramePr>
        <p:xfrm>
          <a:off x="4480188" y="1181591"/>
          <a:ext cx="7011595"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Immagine 3">
            <a:extLst>
              <a:ext uri="{FF2B5EF4-FFF2-40B4-BE49-F238E27FC236}">
                <a16:creationId xmlns:a16="http://schemas.microsoft.com/office/drawing/2014/main" id="{896A61A3-1132-4A5A-0EF8-8F5EF01C9F4C}"/>
              </a:ext>
            </a:extLst>
          </p:cNvPr>
          <p:cNvPicPr>
            <a:picLocks noChangeAspect="1"/>
          </p:cNvPicPr>
          <p:nvPr/>
        </p:nvPicPr>
        <p:blipFill>
          <a:blip r:embed="rId7"/>
          <a:stretch>
            <a:fillRect/>
          </a:stretch>
        </p:blipFill>
        <p:spPr>
          <a:xfrm>
            <a:off x="1075037" y="1702425"/>
            <a:ext cx="2645833" cy="3968750"/>
          </a:xfrm>
          <a:prstGeom prst="rect">
            <a:avLst/>
          </a:prstGeom>
          <a:effectLst/>
        </p:spPr>
      </p:pic>
    </p:spTree>
    <p:extLst>
      <p:ext uri="{BB962C8B-B14F-4D97-AF65-F5344CB8AC3E}">
        <p14:creationId xmlns:p14="http://schemas.microsoft.com/office/powerpoint/2010/main" val="42609802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E6B7DE-B950-86E6-5281-7A9F90A26679}"/>
              </a:ext>
            </a:extLst>
          </p:cNvPr>
          <p:cNvSpPr>
            <a:spLocks noGrp="1"/>
          </p:cNvSpPr>
          <p:nvPr>
            <p:ph type="title"/>
          </p:nvPr>
        </p:nvSpPr>
        <p:spPr>
          <a:xfrm>
            <a:off x="400052" y="379536"/>
            <a:ext cx="10515600" cy="1325563"/>
          </a:xfrm>
        </p:spPr>
        <p:txBody>
          <a:bodyPr anchor="t">
            <a:normAutofit/>
          </a:bodyPr>
          <a:lstStyle/>
          <a:p>
            <a:r>
              <a:rPr lang="en-US" sz="3600" b="1" dirty="0">
                <a:solidFill>
                  <a:srgbClr val="0070C0"/>
                </a:solidFill>
                <a:latin typeface="Helvetica" pitchFamily="2" charset="0"/>
                <a:cs typeface="Calibri" panose="020F0502020204030204" pitchFamily="34" charset="0"/>
              </a:rPr>
              <a:t>Post FMT follow-up</a:t>
            </a:r>
            <a:endParaRPr lang="en-GB" sz="3600" b="1" i="1" dirty="0">
              <a:solidFill>
                <a:srgbClr val="0070C0"/>
              </a:solidFill>
              <a:latin typeface="Helvetica" pitchFamily="2" charset="0"/>
              <a:cs typeface="Calibri" panose="020F0502020204030204" pitchFamily="34" charset="0"/>
            </a:endParaRPr>
          </a:p>
        </p:txBody>
      </p:sp>
      <p:pic>
        <p:nvPicPr>
          <p:cNvPr id="5" name="Picture 4">
            <a:extLst>
              <a:ext uri="{FF2B5EF4-FFF2-40B4-BE49-F238E27FC236}">
                <a16:creationId xmlns:a16="http://schemas.microsoft.com/office/drawing/2014/main" id="{0458937C-E460-3680-B9E8-3ABA5ADC89F1}"/>
              </a:ext>
            </a:extLst>
          </p:cNvPr>
          <p:cNvPicPr>
            <a:picLocks noChangeAspect="1"/>
          </p:cNvPicPr>
          <p:nvPr/>
        </p:nvPicPr>
        <p:blipFill>
          <a:blip r:embed="rId2"/>
          <a:stretch>
            <a:fillRect/>
          </a:stretch>
        </p:blipFill>
        <p:spPr>
          <a:xfrm>
            <a:off x="838200" y="1163909"/>
            <a:ext cx="4136939" cy="4893320"/>
          </a:xfrm>
          <a:prstGeom prst="rect">
            <a:avLst/>
          </a:prstGeom>
        </p:spPr>
      </p:pic>
      <p:sp>
        <p:nvSpPr>
          <p:cNvPr id="6" name="TextBox 5">
            <a:extLst>
              <a:ext uri="{FF2B5EF4-FFF2-40B4-BE49-F238E27FC236}">
                <a16:creationId xmlns:a16="http://schemas.microsoft.com/office/drawing/2014/main" id="{38511A1E-3CD6-2B06-A927-7BC06F821316}"/>
              </a:ext>
            </a:extLst>
          </p:cNvPr>
          <p:cNvSpPr txBox="1"/>
          <p:nvPr/>
        </p:nvSpPr>
        <p:spPr>
          <a:xfrm>
            <a:off x="2718486" y="1334530"/>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366E0CC-3BEF-C047-F165-4C7A41F915D2}"/>
              </a:ext>
            </a:extLst>
          </p:cNvPr>
          <p:cNvPicPr>
            <a:picLocks noChangeAspect="1"/>
          </p:cNvPicPr>
          <p:nvPr/>
        </p:nvPicPr>
        <p:blipFill>
          <a:blip r:embed="rId3"/>
          <a:stretch>
            <a:fillRect/>
          </a:stretch>
        </p:blipFill>
        <p:spPr>
          <a:xfrm>
            <a:off x="5657852" y="1163909"/>
            <a:ext cx="4017489" cy="4936217"/>
          </a:xfrm>
          <a:prstGeom prst="rect">
            <a:avLst/>
          </a:prstGeom>
        </p:spPr>
      </p:pic>
      <p:sp>
        <p:nvSpPr>
          <p:cNvPr id="8" name="TextBox 7">
            <a:extLst>
              <a:ext uri="{FF2B5EF4-FFF2-40B4-BE49-F238E27FC236}">
                <a16:creationId xmlns:a16="http://schemas.microsoft.com/office/drawing/2014/main" id="{50EF3E9B-9554-CC7B-7022-EF06091E6283}"/>
              </a:ext>
            </a:extLst>
          </p:cNvPr>
          <p:cNvSpPr txBox="1"/>
          <p:nvPr/>
        </p:nvSpPr>
        <p:spPr>
          <a:xfrm>
            <a:off x="6652054" y="1334529"/>
            <a:ext cx="827903" cy="444843"/>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2B42E31-276C-D44F-DFBD-6B1FE0A646FD}"/>
              </a:ext>
            </a:extLst>
          </p:cNvPr>
          <p:cNvSpPr txBox="1"/>
          <p:nvPr/>
        </p:nvSpPr>
        <p:spPr>
          <a:xfrm>
            <a:off x="6222122" y="6057229"/>
            <a:ext cx="432486"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3" name="Picture 22" descr="A group of poop faces&#10;&#10;Description automatically generated">
            <a:extLst>
              <a:ext uri="{FF2B5EF4-FFF2-40B4-BE49-F238E27FC236}">
                <a16:creationId xmlns:a16="http://schemas.microsoft.com/office/drawing/2014/main" id="{F237DF6B-E232-B987-D365-7E7EAF86A0B0}"/>
              </a:ext>
            </a:extLst>
          </p:cNvPr>
          <p:cNvPicPr>
            <a:picLocks noChangeAspect="1"/>
          </p:cNvPicPr>
          <p:nvPr/>
        </p:nvPicPr>
        <p:blipFill rotWithShape="1">
          <a:blip r:embed="rId4"/>
          <a:srcRect l="31899"/>
          <a:stretch/>
        </p:blipFill>
        <p:spPr>
          <a:xfrm>
            <a:off x="2516659" y="5849911"/>
            <a:ext cx="2248676" cy="876300"/>
          </a:xfrm>
          <a:prstGeom prst="rect">
            <a:avLst/>
          </a:prstGeom>
        </p:spPr>
      </p:pic>
      <p:pic>
        <p:nvPicPr>
          <p:cNvPr id="24" name="Picture 23" descr="A group of poop faces&#10;&#10;Description automatically generated">
            <a:extLst>
              <a:ext uri="{FF2B5EF4-FFF2-40B4-BE49-F238E27FC236}">
                <a16:creationId xmlns:a16="http://schemas.microsoft.com/office/drawing/2014/main" id="{576B52F2-FD9B-F330-2CC4-8C354C273BB0}"/>
              </a:ext>
            </a:extLst>
          </p:cNvPr>
          <p:cNvPicPr>
            <a:picLocks noChangeAspect="1"/>
          </p:cNvPicPr>
          <p:nvPr/>
        </p:nvPicPr>
        <p:blipFill rotWithShape="1">
          <a:blip r:embed="rId4"/>
          <a:srcRect l="31554"/>
          <a:stretch/>
        </p:blipFill>
        <p:spPr>
          <a:xfrm>
            <a:off x="7218877" y="5981700"/>
            <a:ext cx="2260105" cy="876300"/>
          </a:xfrm>
          <a:prstGeom prst="rect">
            <a:avLst/>
          </a:prstGeom>
        </p:spPr>
      </p:pic>
      <p:sp>
        <p:nvSpPr>
          <p:cNvPr id="3" name="TextBox 2">
            <a:extLst>
              <a:ext uri="{FF2B5EF4-FFF2-40B4-BE49-F238E27FC236}">
                <a16:creationId xmlns:a16="http://schemas.microsoft.com/office/drawing/2014/main" id="{30C30D79-3AFD-A466-B3F1-E825E015CCCF}"/>
              </a:ext>
            </a:extLst>
          </p:cNvPr>
          <p:cNvSpPr txBox="1"/>
          <p:nvPr/>
        </p:nvSpPr>
        <p:spPr>
          <a:xfrm>
            <a:off x="7479957" y="1310728"/>
            <a:ext cx="2691220"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1" u="none" strike="noStrike" kern="1200" cap="none" spc="0" normalizeH="0" baseline="0" noProof="0" dirty="0">
                <a:ln>
                  <a:noFill/>
                </a:ln>
                <a:solidFill>
                  <a:prstClr val="black"/>
                </a:solidFill>
                <a:effectLst/>
                <a:uLnTx/>
                <a:uFillTx/>
                <a:latin typeface="Helvetica" pitchFamily="2" charset="0"/>
                <a:ea typeface="+mn-ea"/>
                <a:cs typeface="+mn-cs"/>
              </a:rPr>
              <a:t>P. hiranonis</a:t>
            </a:r>
          </a:p>
        </p:txBody>
      </p:sp>
      <p:sp>
        <p:nvSpPr>
          <p:cNvPr id="2" name="TextBox 1">
            <a:extLst>
              <a:ext uri="{FF2B5EF4-FFF2-40B4-BE49-F238E27FC236}">
                <a16:creationId xmlns:a16="http://schemas.microsoft.com/office/drawing/2014/main" id="{E31FF5BC-3E43-7544-AD6F-1EF889CD39D3}"/>
              </a:ext>
            </a:extLst>
          </p:cNvPr>
          <p:cNvSpPr txBox="1"/>
          <p:nvPr/>
        </p:nvSpPr>
        <p:spPr>
          <a:xfrm>
            <a:off x="9675341" y="3238949"/>
            <a:ext cx="2427200" cy="1846659"/>
          </a:xfrm>
          <a:prstGeom prst="rect">
            <a:avLst/>
          </a:prstGeom>
          <a:noFill/>
        </p:spPr>
        <p:txBody>
          <a:bodyPr wrap="square" rtlCol="0">
            <a:spAutoFit/>
          </a:bodyPr>
          <a:lstStyle/>
          <a:p>
            <a:r>
              <a:rPr lang="en-GB" sz="3800" b="1" dirty="0"/>
              <a:t>What will be the outcome?</a:t>
            </a:r>
          </a:p>
        </p:txBody>
      </p:sp>
    </p:spTree>
    <p:extLst>
      <p:ext uri="{BB962C8B-B14F-4D97-AF65-F5344CB8AC3E}">
        <p14:creationId xmlns:p14="http://schemas.microsoft.com/office/powerpoint/2010/main" val="42180235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71952A-7332-4F7E-A047-B0AB2B6F251E}"/>
              </a:ext>
            </a:extLst>
          </p:cNvPr>
          <p:cNvSpPr txBox="1"/>
          <p:nvPr/>
        </p:nvSpPr>
        <p:spPr>
          <a:xfrm>
            <a:off x="434304" y="1010683"/>
            <a:ext cx="11323392" cy="4893647"/>
          </a:xfrm>
          <a:prstGeom prst="rect">
            <a:avLst/>
          </a:prstGeom>
          <a:noFill/>
        </p:spPr>
        <p:txBody>
          <a:bodyPr wrap="square" rtlCol="0">
            <a:spAutoFit/>
          </a:bodyPr>
          <a:lstStyle/>
          <a:p>
            <a:pPr lvl="0">
              <a:defRPr/>
            </a:pPr>
            <a:r>
              <a:rPr lang="en-US" sz="2600" b="1" dirty="0">
                <a:solidFill>
                  <a:prstClr val="black"/>
                </a:solidFill>
                <a:latin typeface="Helvetica" pitchFamily="2" charset="0"/>
              </a:rPr>
              <a:t>Individualized diagnostic (and therapeutic) approach</a:t>
            </a:r>
          </a:p>
          <a:p>
            <a:pPr lvl="0">
              <a:defRPr/>
            </a:pPr>
            <a:endParaRPr lang="en-US" sz="2600" b="1" dirty="0">
              <a:solidFill>
                <a:prstClr val="black"/>
              </a:solidFill>
              <a:latin typeface="Helvetica" pitchFamily="2" charset="0"/>
            </a:endParaRPr>
          </a:p>
          <a:p>
            <a:pPr lvl="0">
              <a:defRPr/>
            </a:pPr>
            <a:r>
              <a:rPr lang="en-US" sz="2600" b="1" dirty="0">
                <a:solidFill>
                  <a:prstClr val="black"/>
                </a:solidFill>
                <a:latin typeface="Helvetica" pitchFamily="2" charset="0"/>
              </a:rPr>
              <a:t>The goal is to identify risk factors and pre-clinical stages</a:t>
            </a:r>
          </a:p>
          <a:p>
            <a:pPr lvl="0">
              <a:defRPr/>
            </a:pPr>
            <a:endParaRPr lang="en-US" sz="2600" b="1" dirty="0">
              <a:solidFill>
                <a:prstClr val="black"/>
              </a:solidFill>
              <a:latin typeface="Helvetica" pitchFamily="2" charset="0"/>
            </a:endParaRPr>
          </a:p>
          <a:p>
            <a:pPr lvl="0">
              <a:defRPr/>
            </a:pPr>
            <a:r>
              <a:rPr lang="en-US" sz="2600" b="1" dirty="0">
                <a:solidFill>
                  <a:prstClr val="black"/>
                </a:solidFill>
                <a:latin typeface="Helvetica" pitchFamily="2" charset="0"/>
              </a:rPr>
              <a:t> 	</a:t>
            </a:r>
            <a:r>
              <a:rPr lang="en-US" sz="2600" dirty="0">
                <a:solidFill>
                  <a:prstClr val="black"/>
                </a:solidFill>
                <a:latin typeface="Helvetica" pitchFamily="2" charset="0"/>
              </a:rPr>
              <a:t>Malabsorption (</a:t>
            </a:r>
            <a:r>
              <a:rPr lang="en-US" sz="2600" dirty="0" err="1">
                <a:solidFill>
                  <a:prstClr val="black"/>
                </a:solidFill>
                <a:latin typeface="Helvetica" pitchFamily="2" charset="0"/>
              </a:rPr>
              <a:t>hypocobalaminemia</a:t>
            </a:r>
            <a:r>
              <a:rPr lang="en-US" sz="2600" dirty="0">
                <a:solidFill>
                  <a:prstClr val="black"/>
                </a:solidFill>
                <a:latin typeface="Helvetica" pitchFamily="2" charset="0"/>
              </a:rPr>
              <a:t>, hypocholesterolemia)</a:t>
            </a:r>
          </a:p>
          <a:p>
            <a:pPr lvl="0">
              <a:defRPr/>
            </a:pPr>
            <a:r>
              <a:rPr lang="en-US" sz="2600" dirty="0">
                <a:solidFill>
                  <a:prstClr val="black"/>
                </a:solidFill>
                <a:latin typeface="Helvetica" pitchFamily="2" charset="0"/>
              </a:rPr>
              <a:t> 	Dysbiosis (DI &gt; 0 and P. </a:t>
            </a:r>
            <a:r>
              <a:rPr lang="en-US" sz="2600" dirty="0" err="1">
                <a:solidFill>
                  <a:prstClr val="black"/>
                </a:solidFill>
                <a:latin typeface="Helvetica" pitchFamily="2" charset="0"/>
              </a:rPr>
              <a:t>hiranonis</a:t>
            </a:r>
            <a:r>
              <a:rPr lang="en-US" sz="2600" dirty="0">
                <a:solidFill>
                  <a:prstClr val="black"/>
                </a:solidFill>
                <a:latin typeface="Helvetica" pitchFamily="2" charset="0"/>
              </a:rPr>
              <a:t> log count)</a:t>
            </a:r>
          </a:p>
          <a:p>
            <a:pPr lvl="0">
              <a:defRPr/>
            </a:pPr>
            <a:r>
              <a:rPr lang="en-US" sz="2600" dirty="0">
                <a:solidFill>
                  <a:prstClr val="black"/>
                </a:solidFill>
                <a:latin typeface="Helvetica" pitchFamily="2" charset="0"/>
              </a:rPr>
              <a:t> 	Mucosal remodeling (hypoalbuminemia, fibrosis, dysmotility)</a:t>
            </a:r>
          </a:p>
          <a:p>
            <a:pPr lvl="0">
              <a:defRPr/>
            </a:pPr>
            <a:r>
              <a:rPr lang="en-US" sz="2600" dirty="0">
                <a:solidFill>
                  <a:prstClr val="black"/>
                </a:solidFill>
                <a:latin typeface="Helvetica" pitchFamily="2" charset="0"/>
              </a:rPr>
              <a:t> 	Inflammation (fecal calprotectin, CRP)</a:t>
            </a:r>
          </a:p>
          <a:p>
            <a:pPr lvl="0">
              <a:defRPr/>
            </a:pPr>
            <a:endParaRPr lang="en-US" sz="2600" b="1" dirty="0">
              <a:solidFill>
                <a:prstClr val="black"/>
              </a:solidFill>
              <a:latin typeface="Helvetica" pitchFamily="2" charset="0"/>
            </a:endParaRPr>
          </a:p>
          <a:p>
            <a:pPr lvl="0">
              <a:defRPr/>
            </a:pPr>
            <a:r>
              <a:rPr lang="en-US" sz="2600" b="1" dirty="0">
                <a:solidFill>
                  <a:prstClr val="black"/>
                </a:solidFill>
                <a:latin typeface="Helvetica" pitchFamily="2" charset="0"/>
              </a:rPr>
              <a:t>Multimodal therapy for advanced stages</a:t>
            </a:r>
          </a:p>
          <a:p>
            <a:pPr lvl="0">
              <a:defRPr/>
            </a:pPr>
            <a:endParaRPr lang="en-US" sz="2600" b="1" dirty="0">
              <a:solidFill>
                <a:prstClr val="black"/>
              </a:solidFill>
              <a:latin typeface="Helvetica" pitchFamily="2" charset="0"/>
            </a:endParaRPr>
          </a:p>
          <a:p>
            <a:pPr lvl="0">
              <a:defRPr/>
            </a:pPr>
            <a:r>
              <a:rPr lang="en-US" sz="2600" b="1">
                <a:solidFill>
                  <a:prstClr val="black"/>
                </a:solidFill>
                <a:latin typeface="Helvetica" pitchFamily="2" charset="0"/>
              </a:rPr>
              <a:t>Microbiota </a:t>
            </a:r>
            <a:r>
              <a:rPr lang="en-US" sz="2600" b="1" dirty="0">
                <a:solidFill>
                  <a:prstClr val="black"/>
                </a:solidFill>
                <a:latin typeface="Helvetica" pitchFamily="2" charset="0"/>
              </a:rPr>
              <a:t>modulation</a:t>
            </a:r>
            <a:endParaRPr kumimoji="0" lang="en-US" sz="2600" i="0" u="none" strike="noStrike" kern="1200" cap="none" spc="0" normalizeH="0" baseline="0" noProof="0" dirty="0">
              <a:ln>
                <a:noFill/>
              </a:ln>
              <a:solidFill>
                <a:prstClr val="black"/>
              </a:solidFill>
              <a:effectLst/>
              <a:uLnTx/>
              <a:uFillTx/>
              <a:latin typeface="Helvetica" pitchFamily="2" charset="0"/>
            </a:endParaRPr>
          </a:p>
        </p:txBody>
      </p:sp>
      <p:sp>
        <p:nvSpPr>
          <p:cNvPr id="3" name="Title 3">
            <a:extLst>
              <a:ext uri="{FF2B5EF4-FFF2-40B4-BE49-F238E27FC236}">
                <a16:creationId xmlns:a16="http://schemas.microsoft.com/office/drawing/2014/main" id="{1E79D3B5-CE20-D8E7-31A5-8E4DD588E2DD}"/>
              </a:ext>
            </a:extLst>
          </p:cNvPr>
          <p:cNvSpPr txBox="1">
            <a:spLocks/>
          </p:cNvSpPr>
          <p:nvPr/>
        </p:nvSpPr>
        <p:spPr>
          <a:xfrm>
            <a:off x="838200" y="214372"/>
            <a:ext cx="10515600" cy="1325563"/>
          </a:xfrm>
          <a:prstGeom prst="rect">
            <a:avLst/>
          </a:prstGeom>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Helvetica" pitchFamily="2" charset="0"/>
                <a:ea typeface="+mj-ea"/>
                <a:cs typeface="+mj-cs"/>
              </a:rPr>
              <a:t>Take home message</a:t>
            </a:r>
            <a:endParaRPr kumimoji="0" lang="en-GB" sz="3600" b="1" i="0" u="none" strike="noStrike" kern="1200" cap="none" spc="0" normalizeH="0" baseline="0" noProof="0" dirty="0">
              <a:ln>
                <a:noFill/>
              </a:ln>
              <a:solidFill>
                <a:srgbClr val="0070C0"/>
              </a:solidFill>
              <a:effectLst/>
              <a:uLnTx/>
              <a:uFillTx/>
              <a:latin typeface="Helvetica" pitchFamily="2" charset="0"/>
              <a:ea typeface="+mj-ea"/>
              <a:cs typeface="Calibri" panose="020F0502020204030204" pitchFamily="34" charset="0"/>
            </a:endParaRPr>
          </a:p>
        </p:txBody>
      </p:sp>
    </p:spTree>
    <p:extLst>
      <p:ext uri="{BB962C8B-B14F-4D97-AF65-F5344CB8AC3E}">
        <p14:creationId xmlns:p14="http://schemas.microsoft.com/office/powerpoint/2010/main" val="3127665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chor="t"/>
          <a:lstStyle/>
          <a:p>
            <a:r>
              <a:rPr lang="it-IT" dirty="0"/>
              <a:t>Any </a:t>
            </a:r>
            <a:r>
              <a:rPr lang="it-IT" dirty="0" err="1"/>
              <a:t>questions</a:t>
            </a:r>
            <a:r>
              <a:rPr lang="it-IT" dirty="0"/>
              <a:t>?</a:t>
            </a:r>
          </a:p>
        </p:txBody>
      </p:sp>
      <p:sp>
        <p:nvSpPr>
          <p:cNvPr id="3" name="Sottotitolo 2"/>
          <p:cNvSpPr>
            <a:spLocks noGrp="1"/>
          </p:cNvSpPr>
          <p:nvPr>
            <p:ph type="subTitle" idx="1"/>
          </p:nvPr>
        </p:nvSpPr>
        <p:spPr>
          <a:xfrm>
            <a:off x="928511" y="2280151"/>
            <a:ext cx="9144000" cy="1655762"/>
          </a:xfrm>
        </p:spPr>
        <p:txBody>
          <a:bodyPr>
            <a:normAutofit fontScale="92500" lnSpcReduction="20000"/>
          </a:bodyPr>
          <a:lstStyle/>
          <a:p>
            <a:r>
              <a:rPr lang="it-IT" sz="4000" dirty="0">
                <a:hlinkClick r:id="rId2">
                  <a:extLst>
                    <a:ext uri="{A12FA001-AC4F-418D-AE19-62706E023703}">
                      <ahyp:hlinkClr xmlns:ahyp="http://schemas.microsoft.com/office/drawing/2018/hyperlinkcolor" xmlns="" val="tx"/>
                    </a:ext>
                  </a:extLst>
                </a:hlinkClick>
              </a:rPr>
              <a:t>Fabio.Procoli@anicura.it</a:t>
            </a:r>
            <a:endParaRPr lang="it-IT" sz="4000" dirty="0"/>
          </a:p>
          <a:p>
            <a:endParaRPr lang="it-IT" sz="4000" dirty="0"/>
          </a:p>
          <a:p>
            <a:r>
              <a:rPr lang="it-IT" sz="4000" dirty="0"/>
              <a:t>IG: @fabioprothevet</a:t>
            </a:r>
          </a:p>
          <a:p>
            <a:endParaRPr lang="it-IT" dirty="0"/>
          </a:p>
        </p:txBody>
      </p:sp>
      <p:pic>
        <p:nvPicPr>
          <p:cNvPr id="4" name="Picture 3" descr="A picture containing text, sign&#10;&#10;Description automatically generated">
            <a:extLst>
              <a:ext uri="{FF2B5EF4-FFF2-40B4-BE49-F238E27FC236}">
                <a16:creationId xmlns:a16="http://schemas.microsoft.com/office/drawing/2014/main" id="{25D50E2F-3DB1-5472-B027-E68807A302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934" y="5793151"/>
            <a:ext cx="2441795" cy="750868"/>
          </a:xfrm>
          <a:prstGeom prst="rect">
            <a:avLst/>
          </a:prstGeom>
        </p:spPr>
      </p:pic>
    </p:spTree>
    <p:extLst>
      <p:ext uri="{BB962C8B-B14F-4D97-AF65-F5344CB8AC3E}">
        <p14:creationId xmlns:p14="http://schemas.microsoft.com/office/powerpoint/2010/main" val="1833640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A0486FB-7940-10C0-4B04-602D59DFA12C}"/>
              </a:ext>
            </a:extLst>
          </p:cNvPr>
          <p:cNvSpPr txBox="1"/>
          <p:nvPr/>
        </p:nvSpPr>
        <p:spPr>
          <a:xfrm>
            <a:off x="6383534" y="3669957"/>
            <a:ext cx="1503407" cy="36452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itle 4">
            <a:extLst>
              <a:ext uri="{FF2B5EF4-FFF2-40B4-BE49-F238E27FC236}">
                <a16:creationId xmlns:a16="http://schemas.microsoft.com/office/drawing/2014/main" id="{322C3AAA-6C37-9BDA-BC1B-0D1675B20BA2}"/>
              </a:ext>
            </a:extLst>
          </p:cNvPr>
          <p:cNvSpPr>
            <a:spLocks noGrp="1"/>
          </p:cNvSpPr>
          <p:nvPr>
            <p:ph type="title"/>
          </p:nvPr>
        </p:nvSpPr>
        <p:spPr>
          <a:xfrm>
            <a:off x="976922" y="315875"/>
            <a:ext cx="10238155" cy="769939"/>
          </a:xfrm>
        </p:spPr>
        <p:txBody>
          <a:bodyPr>
            <a:normAutofit/>
          </a:bodyPr>
          <a:lstStyle/>
          <a:p>
            <a:r>
              <a:rPr lang="it-IT" sz="4000" b="1">
                <a:solidFill>
                  <a:srgbClr val="0070C0"/>
                </a:solidFill>
                <a:latin typeface="Helvetica" pitchFamily="2" charset="0"/>
              </a:rPr>
              <a:t>Chronic enteropathy – multifactorial </a:t>
            </a:r>
            <a:endParaRPr lang="x-none" sz="4000" b="1" dirty="0">
              <a:solidFill>
                <a:srgbClr val="0070C0"/>
              </a:solidFill>
              <a:latin typeface="Helvetica" pitchFamily="2" charset="0"/>
            </a:endParaRPr>
          </a:p>
        </p:txBody>
      </p:sp>
      <p:sp>
        <p:nvSpPr>
          <p:cNvPr id="2" name="Google Shape;67;p15">
            <a:extLst>
              <a:ext uri="{FF2B5EF4-FFF2-40B4-BE49-F238E27FC236}">
                <a16:creationId xmlns:a16="http://schemas.microsoft.com/office/drawing/2014/main" id="{9EDF3F29-A4E4-17BD-05C0-DE12BB9DF583}"/>
              </a:ext>
            </a:extLst>
          </p:cNvPr>
          <p:cNvSpPr txBox="1">
            <a:spLocks/>
          </p:cNvSpPr>
          <p:nvPr/>
        </p:nvSpPr>
        <p:spPr>
          <a:xfrm>
            <a:off x="856629" y="1196197"/>
            <a:ext cx="6253926" cy="4978513"/>
          </a:xfrm>
          <a:prstGeom prst="rect">
            <a:avLst/>
          </a:prstGeom>
        </p:spPr>
        <p:txBody>
          <a:bodyPr spcFirstLastPara="1" vert="horz" wrap="square" lIns="121900" tIns="121900" rIns="121900" bIns="121900" rtlCol="0" anchor="t" anchorCtr="0">
            <a:noAutofit/>
          </a:bodyPr>
          <a:lstStyle>
            <a:lvl1pPr marL="228594" indent="-228594" algn="just" defTabSz="914372" rtl="0" eaLnBrk="1" latinLnBrk="0" hangingPunct="1">
              <a:lnSpc>
                <a:spcPct val="90000"/>
              </a:lnSpc>
              <a:spcBef>
                <a:spcPts val="1000"/>
              </a:spcBef>
              <a:buClr>
                <a:srgbClr val="E4011A"/>
              </a:buClr>
              <a:buSzPct val="80000"/>
              <a:buFont typeface="Police système Courant"/>
              <a:buChar char="➤"/>
              <a:defRPr sz="2000" kern="1200">
                <a:solidFill>
                  <a:srgbClr val="3D3D3C"/>
                </a:solidFill>
                <a:latin typeface="DIN Pro" panose="020B0504020101020102" pitchFamily="34" charset="0"/>
                <a:ea typeface="+mn-ea"/>
                <a:cs typeface="DIN Pro" panose="020B0504020101020102" pitchFamily="34" charset="0"/>
              </a:defRPr>
            </a:lvl1pPr>
            <a:lvl2pPr marL="685779" indent="-228594" algn="just" defTabSz="914372" rtl="0" eaLnBrk="1" latinLnBrk="0" hangingPunct="1">
              <a:lnSpc>
                <a:spcPct val="90000"/>
              </a:lnSpc>
              <a:spcBef>
                <a:spcPts val="500"/>
              </a:spcBef>
              <a:buClr>
                <a:srgbClr val="E4011A"/>
              </a:buClr>
              <a:buSzPct val="80000"/>
              <a:buFont typeface="Police système Courant"/>
              <a:buChar char="➤"/>
              <a:defRPr sz="1800" kern="1200">
                <a:solidFill>
                  <a:srgbClr val="3D3D3C"/>
                </a:solidFill>
                <a:latin typeface="DIN Pro" panose="020B0504020101020102" pitchFamily="34" charset="0"/>
                <a:ea typeface="+mn-ea"/>
                <a:cs typeface="DIN Pro" panose="020B0504020101020102" pitchFamily="34" charset="0"/>
              </a:defRPr>
            </a:lvl2pPr>
            <a:lvl3pPr marL="1142965" indent="-228594" algn="just" defTabSz="914372" rtl="0" eaLnBrk="1" latinLnBrk="0" hangingPunct="1">
              <a:lnSpc>
                <a:spcPct val="90000"/>
              </a:lnSpc>
              <a:spcBef>
                <a:spcPts val="500"/>
              </a:spcBef>
              <a:buClr>
                <a:srgbClr val="E4011A"/>
              </a:buClr>
              <a:buSzPct val="80000"/>
              <a:buFont typeface="Police système Courant"/>
              <a:buChar char="➤"/>
              <a:defRPr sz="1600" kern="1200">
                <a:solidFill>
                  <a:srgbClr val="3D3D3C"/>
                </a:solidFill>
                <a:latin typeface="DIN Pro" panose="020B0504020101020102" pitchFamily="34" charset="0"/>
                <a:ea typeface="+mn-ea"/>
                <a:cs typeface="DIN Pro" panose="020B0504020101020102" pitchFamily="34" charset="0"/>
              </a:defRPr>
            </a:lvl3pPr>
            <a:lvl4pPr marL="1600150" indent="-228594" algn="just" defTabSz="914372" rtl="0" eaLnBrk="1" latinLnBrk="0" hangingPunct="1">
              <a:lnSpc>
                <a:spcPct val="90000"/>
              </a:lnSpc>
              <a:spcBef>
                <a:spcPts val="500"/>
              </a:spcBef>
              <a:buClr>
                <a:srgbClr val="E4011A"/>
              </a:buClr>
              <a:buSzPct val="80000"/>
              <a:buFont typeface="Police système Courant"/>
              <a:buChar char="➤"/>
              <a:defRPr sz="1400" kern="1200">
                <a:solidFill>
                  <a:srgbClr val="3D3D3C"/>
                </a:solidFill>
                <a:latin typeface="DIN Pro" panose="020B0504020101020102" pitchFamily="34" charset="0"/>
                <a:ea typeface="+mn-ea"/>
                <a:cs typeface="DIN Pro" panose="020B0504020101020102" pitchFamily="34" charset="0"/>
              </a:defRPr>
            </a:lvl4pPr>
            <a:lvl5pPr marL="2057338" indent="-228594" algn="just" defTabSz="914372" rtl="0" eaLnBrk="1" latinLnBrk="0" hangingPunct="1">
              <a:lnSpc>
                <a:spcPct val="90000"/>
              </a:lnSpc>
              <a:spcBef>
                <a:spcPts val="500"/>
              </a:spcBef>
              <a:buClr>
                <a:srgbClr val="E4011A"/>
              </a:buClr>
              <a:buSzPct val="80000"/>
              <a:buFont typeface="Police système Courant"/>
              <a:buChar char="➤"/>
              <a:defRPr sz="1400" kern="1200">
                <a:solidFill>
                  <a:srgbClr val="3D3D3C"/>
                </a:solidFill>
                <a:latin typeface="DIN Pro" panose="020B0504020101020102" pitchFamily="34" charset="0"/>
                <a:ea typeface="+mn-ea"/>
                <a:cs typeface="DIN Pro" panose="020B0504020101020102" pitchFamily="34" charset="0"/>
              </a:defRPr>
            </a:lvl5pPr>
            <a:lvl6pPr marL="2514523" indent="-228594" algn="l" defTabSz="9143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10" indent="-228594" algn="l" defTabSz="9143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94" indent="-228594" algn="l" defTabSz="9143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81" indent="-228594" algn="l" defTabSz="9143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Mucosal</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and luminal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dysbiosis</a:t>
            </a:r>
            <a:endParaRPr kumimoji="0" lang="it-IT" sz="2600" b="0" i="0" u="none" strike="noStrike" kern="1200" cap="none" spc="0" normalizeH="0" baseline="0" noProof="0" dirty="0">
              <a:ln>
                <a:noFill/>
              </a:ln>
              <a:solidFill>
                <a:srgbClr val="000000"/>
              </a:solidFill>
              <a:effectLst/>
              <a:uLnTx/>
              <a:uFillTx/>
              <a:latin typeface="Helvetica" pitchFamily="2" charset="0"/>
              <a:ea typeface="+mn-ea"/>
            </a:endParaRPr>
          </a:p>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r>
              <a:rPr kumimoji="0" lang="it-IT" sz="2600" b="0" i="0" u="none" strike="noStrike" kern="1200" cap="none" spc="0" normalizeH="0" baseline="0" noProof="0" dirty="0">
                <a:ln>
                  <a:noFill/>
                </a:ln>
                <a:solidFill>
                  <a:srgbClr val="000000"/>
                </a:solidFill>
                <a:effectLst/>
                <a:uLnTx/>
                <a:uFillTx/>
                <a:latin typeface="Helvetica" pitchFamily="2" charset="0"/>
                <a:ea typeface="+mn-ea"/>
              </a:rPr>
              <a:t>Loss of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intestinal</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barrier</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integrity</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and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function</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leaky</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gut</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a:t>
            </a:r>
          </a:p>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endParaRPr kumimoji="0" lang="it-IT" sz="2600" b="0" i="0" u="none" strike="noStrike" kern="1200" cap="none" spc="0" normalizeH="0" baseline="0" noProof="0" dirty="0">
              <a:ln>
                <a:noFill/>
              </a:ln>
              <a:solidFill>
                <a:srgbClr val="000000"/>
              </a:solidFill>
              <a:effectLst/>
              <a:uLnTx/>
              <a:uFillTx/>
              <a:latin typeface="Helvetica" pitchFamily="2" charset="0"/>
              <a:ea typeface="+mn-ea"/>
            </a:endParaRPr>
          </a:p>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Activation</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and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amplification</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of the immune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response</a:t>
            </a:r>
            <a:endParaRPr kumimoji="0" lang="it-IT" sz="2600" b="0" i="0" u="none" strike="noStrike" kern="1200" cap="none" spc="0" normalizeH="0" baseline="0" noProof="0" dirty="0">
              <a:ln>
                <a:noFill/>
              </a:ln>
              <a:solidFill>
                <a:srgbClr val="000000"/>
              </a:solidFill>
              <a:effectLst/>
              <a:uLnTx/>
              <a:uFillTx/>
              <a:latin typeface="Helvetica" pitchFamily="2" charset="0"/>
              <a:ea typeface="+mn-ea"/>
            </a:endParaRPr>
          </a:p>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endParaRPr kumimoji="0" lang="it-IT" sz="2600" b="0" i="0" u="none" strike="noStrike" kern="1200" cap="none" spc="0" normalizeH="0" baseline="0" noProof="0" dirty="0">
              <a:ln>
                <a:noFill/>
              </a:ln>
              <a:solidFill>
                <a:srgbClr val="000000"/>
              </a:solidFill>
              <a:effectLst/>
              <a:uLnTx/>
              <a:uFillTx/>
              <a:latin typeface="Helvetica" pitchFamily="2" charset="0"/>
              <a:ea typeface="+mn-ea"/>
            </a:endParaRPr>
          </a:p>
          <a:p>
            <a:pPr marL="0" marR="0" lvl="0" indent="0" algn="l"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Dysbiosis</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mucosal</a:t>
            </a:r>
            <a:r>
              <a:rPr kumimoji="0" lang="it-IT" sz="2600" b="0" i="0" u="none" strike="noStrike" kern="1200" cap="none" spc="0" normalizeH="0" baseline="0" noProof="0" dirty="0">
                <a:ln>
                  <a:noFill/>
                </a:ln>
                <a:solidFill>
                  <a:srgbClr val="000000"/>
                </a:solidFill>
                <a:effectLst/>
                <a:uLnTx/>
                <a:uFillTx/>
                <a:latin typeface="Helvetica" pitchFamily="2" charset="0"/>
                <a:ea typeface="+mn-ea"/>
              </a:rPr>
              <a:t> </a:t>
            </a:r>
            <a:r>
              <a:rPr kumimoji="0" lang="it-IT" sz="2600" b="0" i="0" u="none" strike="noStrike" kern="1200" cap="none" spc="0" normalizeH="0" baseline="0" noProof="0" dirty="0" err="1">
                <a:ln>
                  <a:noFill/>
                </a:ln>
                <a:solidFill>
                  <a:srgbClr val="000000"/>
                </a:solidFill>
                <a:effectLst/>
                <a:uLnTx/>
                <a:uFillTx/>
                <a:latin typeface="Helvetica" pitchFamily="2" charset="0"/>
                <a:ea typeface="+mn-ea"/>
              </a:rPr>
              <a:t>damage</a:t>
            </a:r>
            <a:endParaRPr kumimoji="0" lang="it-IT" sz="2000" b="0" i="0" u="none" strike="noStrike" kern="1200" cap="none" spc="0" normalizeH="0" baseline="0" noProof="0" dirty="0">
              <a:ln>
                <a:noFill/>
              </a:ln>
              <a:solidFill>
                <a:srgbClr val="002060"/>
              </a:solidFill>
              <a:effectLst/>
              <a:uLnTx/>
              <a:uFillTx/>
              <a:latin typeface="DIN Pro" panose="020B0504020101020102" pitchFamily="34" charset="0"/>
              <a:ea typeface="+mn-ea"/>
            </a:endParaRPr>
          </a:p>
          <a:p>
            <a:pPr marL="0" marR="0" lvl="0" indent="0" algn="just" defTabSz="914372" rtl="0" eaLnBrk="1" fontAlgn="auto" latinLnBrk="0" hangingPunct="1">
              <a:lnSpc>
                <a:spcPct val="90000"/>
              </a:lnSpc>
              <a:spcBef>
                <a:spcPts val="1000"/>
              </a:spcBef>
              <a:spcAft>
                <a:spcPts val="1600"/>
              </a:spcAft>
              <a:buClr>
                <a:srgbClr val="E4011A"/>
              </a:buClr>
              <a:buSzPct val="80000"/>
              <a:buFont typeface="Police système Courant"/>
              <a:buNone/>
              <a:tabLst/>
              <a:defRPr/>
            </a:pPr>
            <a:endParaRPr kumimoji="0" lang="it-IT" sz="2000" b="0" i="0" u="none" strike="noStrike" kern="1200" cap="none" spc="0" normalizeH="0" baseline="0" noProof="0" dirty="0">
              <a:ln>
                <a:noFill/>
              </a:ln>
              <a:solidFill>
                <a:srgbClr val="002060"/>
              </a:solidFill>
              <a:effectLst/>
              <a:uLnTx/>
              <a:uFillTx/>
              <a:latin typeface="DIN Pro" panose="020B0504020101020102" pitchFamily="34" charset="0"/>
              <a:ea typeface="+mn-ea"/>
            </a:endParaRPr>
          </a:p>
        </p:txBody>
      </p:sp>
      <p:sp>
        <p:nvSpPr>
          <p:cNvPr id="3" name="Down Arrow 2">
            <a:extLst>
              <a:ext uri="{FF2B5EF4-FFF2-40B4-BE49-F238E27FC236}">
                <a16:creationId xmlns:a16="http://schemas.microsoft.com/office/drawing/2014/main" id="{94ABE257-4246-DE12-D9B5-F94F380B5556}"/>
              </a:ext>
            </a:extLst>
          </p:cNvPr>
          <p:cNvSpPr/>
          <p:nvPr/>
        </p:nvSpPr>
        <p:spPr>
          <a:xfrm>
            <a:off x="1590370" y="2915515"/>
            <a:ext cx="484632" cy="7699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Down Arrow 3">
            <a:extLst>
              <a:ext uri="{FF2B5EF4-FFF2-40B4-BE49-F238E27FC236}">
                <a16:creationId xmlns:a16="http://schemas.microsoft.com/office/drawing/2014/main" id="{6512F5F7-6BC4-33E5-BC5A-D0DE0F7525C7}"/>
              </a:ext>
            </a:extLst>
          </p:cNvPr>
          <p:cNvSpPr/>
          <p:nvPr/>
        </p:nvSpPr>
        <p:spPr>
          <a:xfrm>
            <a:off x="3431832" y="4621671"/>
            <a:ext cx="484632" cy="7699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12" descr="A black circle with arrows&#10;&#10;Description automatically generated">
            <a:extLst>
              <a:ext uri="{FF2B5EF4-FFF2-40B4-BE49-F238E27FC236}">
                <a16:creationId xmlns:a16="http://schemas.microsoft.com/office/drawing/2014/main" id="{6C325A29-5425-883E-6813-C15068A90C5B}"/>
              </a:ext>
            </a:extLst>
          </p:cNvPr>
          <p:cNvPicPr>
            <a:picLocks noChangeAspect="1"/>
          </p:cNvPicPr>
          <p:nvPr/>
        </p:nvPicPr>
        <p:blipFill rotWithShape="1">
          <a:blip r:embed="rId2"/>
          <a:srcRect l="12152" t="6307" r="10322" b="5753"/>
          <a:stretch/>
        </p:blipFill>
        <p:spPr>
          <a:xfrm>
            <a:off x="5278822" y="4958879"/>
            <a:ext cx="1634354" cy="1405848"/>
          </a:xfrm>
          <a:prstGeom prst="rect">
            <a:avLst/>
          </a:prstGeom>
        </p:spPr>
      </p:pic>
      <p:pic>
        <p:nvPicPr>
          <p:cNvPr id="7" name="Picture 6">
            <a:extLst>
              <a:ext uri="{FF2B5EF4-FFF2-40B4-BE49-F238E27FC236}">
                <a16:creationId xmlns:a16="http://schemas.microsoft.com/office/drawing/2014/main" id="{C18A27FE-7192-2745-190F-8F508A7AD1FF}"/>
              </a:ext>
            </a:extLst>
          </p:cNvPr>
          <p:cNvPicPr>
            <a:picLocks noChangeAspect="1"/>
          </p:cNvPicPr>
          <p:nvPr/>
        </p:nvPicPr>
        <p:blipFill>
          <a:blip r:embed="rId3"/>
          <a:stretch>
            <a:fillRect/>
          </a:stretch>
        </p:blipFill>
        <p:spPr>
          <a:xfrm>
            <a:off x="6506761" y="1231744"/>
            <a:ext cx="5516121" cy="3912598"/>
          </a:xfrm>
          <a:prstGeom prst="rect">
            <a:avLst/>
          </a:prstGeom>
        </p:spPr>
      </p:pic>
    </p:spTree>
    <p:extLst>
      <p:ext uri="{BB962C8B-B14F-4D97-AF65-F5344CB8AC3E}">
        <p14:creationId xmlns:p14="http://schemas.microsoft.com/office/powerpoint/2010/main" val="1062271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850F738-75B6-2695-C020-A632FF4B0808}"/>
              </a:ext>
            </a:extLst>
          </p:cNvPr>
          <p:cNvSpPr txBox="1"/>
          <p:nvPr/>
        </p:nvSpPr>
        <p:spPr>
          <a:xfrm>
            <a:off x="6022380" y="1391685"/>
            <a:ext cx="5754020" cy="3108543"/>
          </a:xfrm>
          <a:prstGeom prst="rect">
            <a:avLst/>
          </a:prstGeom>
          <a:noFill/>
        </p:spPr>
        <p:txBody>
          <a:bodyPr wrap="square" rtlCol="0">
            <a:spAutoFit/>
          </a:bodyPr>
          <a:lstStyle/>
          <a:p>
            <a:pPr>
              <a:defRPr/>
            </a:pPr>
            <a:r>
              <a:rPr lang="en-US" sz="2800" dirty="0">
                <a:solidFill>
                  <a:prstClr val="black"/>
                </a:solidFill>
                <a:latin typeface="Helvetica" pitchFamily="2" charset="0"/>
              </a:rPr>
              <a:t>Mucosal remodeling</a:t>
            </a:r>
          </a:p>
          <a:p>
            <a:pPr>
              <a:defRPr/>
            </a:pPr>
            <a:endParaRPr lang="en-US" sz="2800" dirty="0">
              <a:solidFill>
                <a:prstClr val="black"/>
              </a:solidFill>
              <a:latin typeface="Helvetica" pitchFamily="2" charset="0"/>
            </a:endParaRPr>
          </a:p>
          <a:p>
            <a:pPr>
              <a:defRPr/>
            </a:pPr>
            <a:endParaRPr lang="en-US" sz="2800" dirty="0">
              <a:solidFill>
                <a:prstClr val="black"/>
              </a:solidFill>
              <a:latin typeface="Helvetica" pitchFamily="2" charset="0"/>
            </a:endParaRPr>
          </a:p>
          <a:p>
            <a:pPr>
              <a:defRPr/>
            </a:pPr>
            <a:r>
              <a:rPr lang="en-US" sz="2800" dirty="0">
                <a:solidFill>
                  <a:prstClr val="black"/>
                </a:solidFill>
                <a:latin typeface="Helvetica" pitchFamily="2" charset="0"/>
              </a:rPr>
              <a:t>Inflammation</a:t>
            </a:r>
          </a:p>
          <a:p>
            <a:pPr>
              <a:defRPr/>
            </a:pPr>
            <a:endParaRPr lang="en-US" sz="2800" dirty="0">
              <a:solidFill>
                <a:prstClr val="black"/>
              </a:solidFill>
              <a:latin typeface="Helvetica" pitchFamily="2" charset="0"/>
            </a:endParaRPr>
          </a:p>
          <a:p>
            <a:pPr>
              <a:defRPr/>
            </a:pPr>
            <a:endParaRPr lang="en-US" sz="2800" dirty="0">
              <a:solidFill>
                <a:prstClr val="black"/>
              </a:solidFill>
              <a:latin typeface="Helvetica" pitchFamily="2" charset="0"/>
            </a:endParaRPr>
          </a:p>
          <a:p>
            <a:pPr>
              <a:defRPr/>
            </a:pPr>
            <a:r>
              <a:rPr lang="en-US" sz="2800" dirty="0">
                <a:solidFill>
                  <a:prstClr val="black"/>
                </a:solidFill>
                <a:latin typeface="Helvetica" pitchFamily="2" charset="0"/>
              </a:rPr>
              <a:t>Malabsorption</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 name="Straight Arrow Connector 7">
            <a:extLst>
              <a:ext uri="{FF2B5EF4-FFF2-40B4-BE49-F238E27FC236}">
                <a16:creationId xmlns:a16="http://schemas.microsoft.com/office/drawing/2014/main" id="{CD2FAA13-F0FF-E3BD-1C5C-4E14519FF69C}"/>
              </a:ext>
            </a:extLst>
          </p:cNvPr>
          <p:cNvCxnSpPr/>
          <p:nvPr/>
        </p:nvCxnSpPr>
        <p:spPr>
          <a:xfrm flipV="1">
            <a:off x="5335558" y="1721836"/>
            <a:ext cx="542102" cy="6096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2FB7C8F8-5790-D4CC-A771-49590388F475}"/>
              </a:ext>
            </a:extLst>
          </p:cNvPr>
          <p:cNvCxnSpPr>
            <a:cxnSpLocks/>
          </p:cNvCxnSpPr>
          <p:nvPr/>
        </p:nvCxnSpPr>
        <p:spPr>
          <a:xfrm flipV="1">
            <a:off x="5415685" y="2965927"/>
            <a:ext cx="542102" cy="1313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A0F2FCCC-F474-8FC7-B3FF-B31E98741C47}"/>
              </a:ext>
            </a:extLst>
          </p:cNvPr>
          <p:cNvCxnSpPr>
            <a:cxnSpLocks/>
          </p:cNvCxnSpPr>
          <p:nvPr/>
        </p:nvCxnSpPr>
        <p:spPr>
          <a:xfrm>
            <a:off x="5394206" y="3941814"/>
            <a:ext cx="473784" cy="3179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8444BAAC-B0A9-B744-0E23-0E998A1A08C5}"/>
              </a:ext>
            </a:extLst>
          </p:cNvPr>
          <p:cNvSpPr txBox="1"/>
          <p:nvPr/>
        </p:nvSpPr>
        <p:spPr>
          <a:xfrm>
            <a:off x="397286" y="5255209"/>
            <a:ext cx="101713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Helvetica" pitchFamily="2" charset="0"/>
              </a:rPr>
              <a:t>Dysbiosis associated with more severe functional alterations</a:t>
            </a:r>
          </a:p>
        </p:txBody>
      </p:sp>
      <p:sp>
        <p:nvSpPr>
          <p:cNvPr id="2" name="Google Shape;66;p15">
            <a:extLst>
              <a:ext uri="{FF2B5EF4-FFF2-40B4-BE49-F238E27FC236}">
                <a16:creationId xmlns:a16="http://schemas.microsoft.com/office/drawing/2014/main" id="{972BB48B-C0F0-76B8-8A78-84A7FB79F70C}"/>
              </a:ext>
            </a:extLst>
          </p:cNvPr>
          <p:cNvSpPr txBox="1">
            <a:spLocks noGrp="1"/>
          </p:cNvSpPr>
          <p:nvPr>
            <p:ph type="title"/>
          </p:nvPr>
        </p:nvSpPr>
        <p:spPr>
          <a:xfrm>
            <a:off x="662343" y="248794"/>
            <a:ext cx="11360800" cy="763600"/>
          </a:xfrm>
          <a:prstGeom prst="rect">
            <a:avLst/>
          </a:prstGeom>
        </p:spPr>
        <p:txBody>
          <a:bodyPr spcFirstLastPara="1" wrap="square" lIns="121900" tIns="121900" rIns="121900" bIns="121900" anchor="t" anchorCtr="0">
            <a:noAutofit/>
          </a:bodyPr>
          <a:lstStyle/>
          <a:p>
            <a:r>
              <a:rPr lang="it-IT" sz="4000" b="1">
                <a:solidFill>
                  <a:srgbClr val="0070C0"/>
                </a:solidFill>
                <a:latin typeface="Helvetica" pitchFamily="2" charset="0"/>
              </a:rPr>
              <a:t>Multilevel dysfunction</a:t>
            </a:r>
            <a:endParaRPr sz="4000" b="1" dirty="0">
              <a:solidFill>
                <a:srgbClr val="0070C0"/>
              </a:solidFill>
              <a:latin typeface="Helvetica" pitchFamily="2" charset="0"/>
            </a:endParaRPr>
          </a:p>
        </p:txBody>
      </p:sp>
      <p:pic>
        <p:nvPicPr>
          <p:cNvPr id="3" name="Picture 2">
            <a:extLst>
              <a:ext uri="{FF2B5EF4-FFF2-40B4-BE49-F238E27FC236}">
                <a16:creationId xmlns:a16="http://schemas.microsoft.com/office/drawing/2014/main" id="{DCE66B77-404B-C8F3-4CD2-4685BCD57BC9}"/>
              </a:ext>
            </a:extLst>
          </p:cNvPr>
          <p:cNvPicPr>
            <a:picLocks noChangeAspect="1"/>
          </p:cNvPicPr>
          <p:nvPr/>
        </p:nvPicPr>
        <p:blipFill>
          <a:blip r:embed="rId3"/>
          <a:stretch>
            <a:fillRect/>
          </a:stretch>
        </p:blipFill>
        <p:spPr>
          <a:xfrm>
            <a:off x="397286" y="1816447"/>
            <a:ext cx="4546868" cy="3225105"/>
          </a:xfrm>
          <a:prstGeom prst="rect">
            <a:avLst/>
          </a:prstGeom>
        </p:spPr>
      </p:pic>
    </p:spTree>
    <p:extLst>
      <p:ext uri="{BB962C8B-B14F-4D97-AF65-F5344CB8AC3E}">
        <p14:creationId xmlns:p14="http://schemas.microsoft.com/office/powerpoint/2010/main" val="4032663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600952" y="148553"/>
            <a:ext cx="11360800" cy="763600"/>
          </a:xfrm>
          <a:prstGeom prst="rect">
            <a:avLst/>
          </a:prstGeom>
        </p:spPr>
        <p:txBody>
          <a:bodyPr spcFirstLastPara="1" wrap="square" lIns="121900" tIns="121900" rIns="121900" bIns="121900" anchor="t" anchorCtr="0">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rgbClr val="0070C0"/>
                </a:solidFill>
                <a:effectLst/>
                <a:uLnTx/>
                <a:uFillTx/>
                <a:latin typeface="Arial" panose="020B0604020202020204"/>
                <a:ea typeface="Roboto" panose="02000000000000000000" pitchFamily="2" charset="0"/>
                <a:cs typeface="Arial" panose="020B0604020202020204" pitchFamily="34" charset="0"/>
              </a:rPr>
              <a:t>Diagnosing dysbiosis</a:t>
            </a:r>
            <a:br>
              <a:rPr kumimoji="0" lang="en-US" sz="4000" b="1" i="0" u="none" strike="noStrike" kern="1200" cap="none" spc="0" normalizeH="0" baseline="0" noProof="0">
                <a:ln>
                  <a:noFill/>
                </a:ln>
                <a:solidFill>
                  <a:srgbClr val="0070C0"/>
                </a:solidFill>
                <a:effectLst/>
                <a:uLnTx/>
                <a:uFillTx/>
                <a:latin typeface="Arial" panose="020B0604020202020204"/>
                <a:ea typeface="Roboto" panose="02000000000000000000" pitchFamily="2" charset="0"/>
                <a:cs typeface="Arial" panose="020B0604020202020204" pitchFamily="34" charset="0"/>
              </a:rPr>
            </a:br>
            <a:r>
              <a:rPr kumimoji="0" lang="en-US" sz="4000" i="0" u="none" strike="noStrike" kern="1200" cap="none" spc="0" normalizeH="0" baseline="0" noProof="0">
                <a:ln>
                  <a:noFill/>
                </a:ln>
                <a:effectLst/>
                <a:uLnTx/>
                <a:uFillTx/>
                <a:latin typeface="Arial" panose="020B0604020202020204"/>
                <a:ea typeface="Roboto" panose="02000000000000000000" pitchFamily="2" charset="0"/>
                <a:cs typeface="Arial" panose="020B0604020202020204" pitchFamily="34" charset="0"/>
              </a:rPr>
              <a:t>Fecal </a:t>
            </a:r>
            <a:r>
              <a:rPr kumimoji="0" lang="en-US" sz="4000" i="0" u="none" strike="noStrike" kern="1200" cap="none" spc="0" normalizeH="0" baseline="0" noProof="0" dirty="0">
                <a:ln>
                  <a:noFill/>
                </a:ln>
                <a:effectLst/>
                <a:uLnTx/>
                <a:uFillTx/>
                <a:latin typeface="Arial" panose="020B0604020202020204"/>
                <a:ea typeface="Roboto" panose="02000000000000000000" pitchFamily="2" charset="0"/>
                <a:cs typeface="Arial" panose="020B0604020202020204" pitchFamily="34" charset="0"/>
              </a:rPr>
              <a:t>dysbiosis index</a:t>
            </a:r>
            <a:endParaRPr kumimoji="0" lang="en-SE" sz="4000" i="0" u="none" strike="noStrike" kern="1200" cap="none" spc="0" normalizeH="0" baseline="0" noProof="0">
              <a:ln>
                <a:noFill/>
              </a:ln>
              <a:effectLst/>
              <a:uLnTx/>
              <a:uFillTx/>
              <a:latin typeface="Arial" panose="020B0604020202020204" pitchFamily="34" charset="0"/>
              <a:ea typeface="Roboto" panose="02000000000000000000" pitchFamily="2" charset="0"/>
              <a:cs typeface="Arial" panose="020B0604020202020204" pitchFamily="34" charset="0"/>
            </a:endParaRPr>
          </a:p>
        </p:txBody>
      </p:sp>
      <p:pic>
        <p:nvPicPr>
          <p:cNvPr id="6" name="Picture 5">
            <a:extLst>
              <a:ext uri="{FF2B5EF4-FFF2-40B4-BE49-F238E27FC236}">
                <a16:creationId xmlns:a16="http://schemas.microsoft.com/office/drawing/2014/main" id="{2C5F34AA-B8C6-2AC0-9796-F6E3C3AD647E}"/>
              </a:ext>
            </a:extLst>
          </p:cNvPr>
          <p:cNvPicPr>
            <a:picLocks noChangeAspect="1"/>
          </p:cNvPicPr>
          <p:nvPr/>
        </p:nvPicPr>
        <p:blipFill rotWithShape="1">
          <a:blip r:embed="rId3">
            <a:extLst>
              <a:ext uri="{28A0092B-C50C-407E-A947-70E740481C1C}">
                <a14:useLocalDpi xmlns:a14="http://schemas.microsoft.com/office/drawing/2010/main" val="0"/>
              </a:ext>
            </a:extLst>
          </a:blip>
          <a:srcRect t="11036"/>
          <a:stretch/>
        </p:blipFill>
        <p:spPr>
          <a:xfrm>
            <a:off x="8333506" y="1967576"/>
            <a:ext cx="3449269" cy="3654577"/>
          </a:xfrm>
          <a:prstGeom prst="rect">
            <a:avLst/>
          </a:prstGeom>
        </p:spPr>
      </p:pic>
      <p:pic>
        <p:nvPicPr>
          <p:cNvPr id="9" name="Picture 8">
            <a:extLst>
              <a:ext uri="{FF2B5EF4-FFF2-40B4-BE49-F238E27FC236}">
                <a16:creationId xmlns:a16="http://schemas.microsoft.com/office/drawing/2014/main" id="{D759FF3B-A919-8E19-B305-7A0AC96075D6}"/>
              </a:ext>
            </a:extLst>
          </p:cNvPr>
          <p:cNvPicPr>
            <a:picLocks noChangeAspect="1"/>
          </p:cNvPicPr>
          <p:nvPr/>
        </p:nvPicPr>
        <p:blipFill>
          <a:blip r:embed="rId4"/>
          <a:stretch>
            <a:fillRect/>
          </a:stretch>
        </p:blipFill>
        <p:spPr>
          <a:xfrm>
            <a:off x="409225" y="1362968"/>
            <a:ext cx="3954385" cy="5054372"/>
          </a:xfrm>
          <a:prstGeom prst="rect">
            <a:avLst/>
          </a:prstGeom>
        </p:spPr>
      </p:pic>
      <p:sp>
        <p:nvSpPr>
          <p:cNvPr id="13" name="TextBox 12">
            <a:extLst>
              <a:ext uri="{FF2B5EF4-FFF2-40B4-BE49-F238E27FC236}">
                <a16:creationId xmlns:a16="http://schemas.microsoft.com/office/drawing/2014/main" id="{608F7D90-739E-3A5B-804B-6142360379DF}"/>
              </a:ext>
            </a:extLst>
          </p:cNvPr>
          <p:cNvSpPr txBox="1"/>
          <p:nvPr/>
        </p:nvSpPr>
        <p:spPr>
          <a:xfrm>
            <a:off x="6096000" y="5906530"/>
            <a:ext cx="947351" cy="39317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5" name="Picture 14" descr="A close up of a word&#10;&#10;Description automatically generated">
            <a:extLst>
              <a:ext uri="{FF2B5EF4-FFF2-40B4-BE49-F238E27FC236}">
                <a16:creationId xmlns:a16="http://schemas.microsoft.com/office/drawing/2014/main" id="{02747210-7BE8-0707-7373-9A55FFED5649}"/>
              </a:ext>
            </a:extLst>
          </p:cNvPr>
          <p:cNvPicPr>
            <a:picLocks noChangeAspect="1"/>
          </p:cNvPicPr>
          <p:nvPr/>
        </p:nvPicPr>
        <p:blipFill>
          <a:blip r:embed="rId5"/>
          <a:stretch>
            <a:fillRect/>
          </a:stretch>
        </p:blipFill>
        <p:spPr>
          <a:xfrm>
            <a:off x="8584115" y="6356216"/>
            <a:ext cx="3530929" cy="467566"/>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AF5E3725-BCCE-5912-BA2B-735A5D4A73E3}"/>
              </a:ext>
            </a:extLst>
          </p:cNvPr>
          <p:cNvPicPr>
            <a:picLocks noChangeAspect="1"/>
          </p:cNvPicPr>
          <p:nvPr/>
        </p:nvPicPr>
        <p:blipFill>
          <a:blip r:embed="rId6"/>
          <a:stretch>
            <a:fillRect/>
          </a:stretch>
        </p:blipFill>
        <p:spPr>
          <a:xfrm>
            <a:off x="5400629" y="3548976"/>
            <a:ext cx="1895857" cy="639852"/>
          </a:xfrm>
          <a:prstGeom prst="rect">
            <a:avLst/>
          </a:prstGeom>
        </p:spPr>
      </p:pic>
      <p:pic>
        <p:nvPicPr>
          <p:cNvPr id="8" name="Picture 7">
            <a:extLst>
              <a:ext uri="{FF2B5EF4-FFF2-40B4-BE49-F238E27FC236}">
                <a16:creationId xmlns:a16="http://schemas.microsoft.com/office/drawing/2014/main" id="{B969F87A-90F6-9ED7-1D57-A652383D7B40}"/>
              </a:ext>
            </a:extLst>
          </p:cNvPr>
          <p:cNvPicPr>
            <a:picLocks noChangeAspect="1"/>
          </p:cNvPicPr>
          <p:nvPr/>
        </p:nvPicPr>
        <p:blipFill>
          <a:blip r:embed="rId7"/>
          <a:stretch>
            <a:fillRect/>
          </a:stretch>
        </p:blipFill>
        <p:spPr>
          <a:xfrm>
            <a:off x="5307204" y="3057895"/>
            <a:ext cx="2000700" cy="576289"/>
          </a:xfrm>
          <a:prstGeom prst="rect">
            <a:avLst/>
          </a:prstGeom>
        </p:spPr>
      </p:pic>
      <p:sp>
        <p:nvSpPr>
          <p:cNvPr id="3" name="TextBox 2">
            <a:extLst>
              <a:ext uri="{FF2B5EF4-FFF2-40B4-BE49-F238E27FC236}">
                <a16:creationId xmlns:a16="http://schemas.microsoft.com/office/drawing/2014/main" id="{A8030740-39A3-7BC7-524E-9027CDD9E9DF}"/>
              </a:ext>
            </a:extLst>
          </p:cNvPr>
          <p:cNvSpPr txBox="1"/>
          <p:nvPr/>
        </p:nvSpPr>
        <p:spPr>
          <a:xfrm>
            <a:off x="409225" y="6429737"/>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212121"/>
                </a:solidFill>
                <a:effectLst/>
                <a:uLnTx/>
                <a:uFillTx/>
                <a:latin typeface="BlinkMacSystemFont"/>
                <a:ea typeface="+mn-ea"/>
                <a:cs typeface="+mn-cs"/>
              </a:rPr>
              <a:t>Sung CH, et al. Animals (Basel). 2023 Aug 11;13(16):2597.</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Graphic 3" descr="Dog with solid fill">
            <a:extLst>
              <a:ext uri="{FF2B5EF4-FFF2-40B4-BE49-F238E27FC236}">
                <a16:creationId xmlns:a16="http://schemas.microsoft.com/office/drawing/2014/main" id="{8BAF2DDA-AD61-7C1B-9A8E-C143A990013B}"/>
              </a:ext>
            </a:extLst>
          </p:cNvPr>
          <p:cNvPicPr>
            <a:picLocks noChangeAspect="1"/>
          </p:cNvPicPr>
          <p:nvPr/>
        </p:nvPicPr>
        <p:blipFill>
          <a:blip>
            <a:extLst>
              <a:ext uri="{96DAC541-7B7A-43D3-8B79-37D633B846F1}">
                <asvg:svgBlip xmlns:asvg="http://schemas.microsoft.com/office/drawing/2016/SVG/main" xmlns="" r:embed="rId8"/>
              </a:ext>
            </a:extLst>
          </a:blip>
          <a:stretch>
            <a:fillRect/>
          </a:stretch>
        </p:blipFill>
        <p:spPr>
          <a:xfrm>
            <a:off x="1729781" y="205524"/>
            <a:ext cx="1223159" cy="1223159"/>
          </a:xfrm>
          <a:prstGeom prst="rect">
            <a:avLst/>
          </a:prstGeom>
        </p:spPr>
      </p:pic>
      <p:pic>
        <p:nvPicPr>
          <p:cNvPr id="10" name="Graphic 9" descr="Cat with solid fill">
            <a:extLst>
              <a:ext uri="{FF2B5EF4-FFF2-40B4-BE49-F238E27FC236}">
                <a16:creationId xmlns:a16="http://schemas.microsoft.com/office/drawing/2014/main" id="{9AF7DB5B-73C3-59CF-DC25-EBDFE1201E0D}"/>
              </a:ext>
            </a:extLst>
          </p:cNvPr>
          <p:cNvPicPr>
            <a:picLocks noChangeAspect="1"/>
          </p:cNvPicPr>
          <p:nvPr/>
        </p:nvPicPr>
        <p:blipFill>
          <a:blip>
            <a:extLst>
              <a:ext uri="{96DAC541-7B7A-43D3-8B79-37D633B846F1}">
                <asvg:svgBlip xmlns:asvg="http://schemas.microsoft.com/office/drawing/2016/SVG/main" xmlns="" r:embed="rId9"/>
              </a:ext>
            </a:extLst>
          </a:blip>
          <a:stretch>
            <a:fillRect/>
          </a:stretch>
        </p:blipFill>
        <p:spPr>
          <a:xfrm>
            <a:off x="9642924" y="317961"/>
            <a:ext cx="1188383" cy="1188383"/>
          </a:xfrm>
          <a:prstGeom prst="rect">
            <a:avLst/>
          </a:prstGeom>
        </p:spPr>
      </p:pic>
    </p:spTree>
    <p:extLst>
      <p:ext uri="{BB962C8B-B14F-4D97-AF65-F5344CB8AC3E}">
        <p14:creationId xmlns:p14="http://schemas.microsoft.com/office/powerpoint/2010/main" val="1265107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GI Lab Theme20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TotalTime>
  <Words>2427</Words>
  <Application>Microsoft Office PowerPoint</Application>
  <PresentationFormat>Widescreen</PresentationFormat>
  <Paragraphs>541</Paragraphs>
  <Slides>62</Slides>
  <Notes>28</Notes>
  <HiddenSlides>0</HiddenSlides>
  <MMClips>3</MMClips>
  <ScaleCrop>false</ScaleCrop>
  <HeadingPairs>
    <vt:vector size="6" baseType="variant">
      <vt:variant>
        <vt:lpstr>Caratteri utilizzati</vt:lpstr>
      </vt:variant>
      <vt:variant>
        <vt:i4>21</vt:i4>
      </vt:variant>
      <vt:variant>
        <vt:lpstr>Tema</vt:lpstr>
      </vt:variant>
      <vt:variant>
        <vt:i4>5</vt:i4>
      </vt:variant>
      <vt:variant>
        <vt:lpstr>Titoli diapositive</vt:lpstr>
      </vt:variant>
      <vt:variant>
        <vt:i4>62</vt:i4>
      </vt:variant>
    </vt:vector>
  </HeadingPairs>
  <TitlesOfParts>
    <vt:vector size="88" baseType="lpstr">
      <vt:lpstr>AGaramond</vt:lpstr>
      <vt:lpstr>-apple-system</vt:lpstr>
      <vt:lpstr>Arial</vt:lpstr>
      <vt:lpstr>BlinkMacSystemFont</vt:lpstr>
      <vt:lpstr>Calibri</vt:lpstr>
      <vt:lpstr>Calibri Light</vt:lpstr>
      <vt:lpstr>DIN Pro</vt:lpstr>
      <vt:lpstr>Garamond</vt:lpstr>
      <vt:lpstr>Gill Sans Nova</vt:lpstr>
      <vt:lpstr>Gill Sans Nova Light</vt:lpstr>
      <vt:lpstr>Helvetica</vt:lpstr>
      <vt:lpstr>Helvetica LT Std</vt:lpstr>
      <vt:lpstr>inherit</vt:lpstr>
      <vt:lpstr>Montserrat</vt:lpstr>
      <vt:lpstr>新細明體</vt:lpstr>
      <vt:lpstr>Police système Courant</vt:lpstr>
      <vt:lpstr>Roboto</vt:lpstr>
      <vt:lpstr>Times</vt:lpstr>
      <vt:lpstr>Trebuchet MS</vt:lpstr>
      <vt:lpstr>Tw Cen MT</vt:lpstr>
      <vt:lpstr>Wingdings</vt:lpstr>
      <vt:lpstr>Office Theme</vt:lpstr>
      <vt:lpstr>Personalizza struttura</vt:lpstr>
      <vt:lpstr>7_Office Theme</vt:lpstr>
      <vt:lpstr>1_Personalizza struttura</vt:lpstr>
      <vt:lpstr>GI Lab Theme2011</vt:lpstr>
      <vt:lpstr>The Role of the Microbiota in Acute and Chronic Enteropathies: A Gastroenterologist’s Perspective  Fabio Procoli DMV, MVetMed, DACVIM, DECVIM, MRCVS  Responsabile Dipartimento Medicina Interna</vt:lpstr>
      <vt:lpstr>Microbiota revolution</vt:lpstr>
      <vt:lpstr>Presentazione standard di PowerPoint</vt:lpstr>
      <vt:lpstr>Presentazione standard di PowerPoint</vt:lpstr>
      <vt:lpstr>Patterns of dysbiosis</vt:lpstr>
      <vt:lpstr>Presentazione standard di PowerPoint</vt:lpstr>
      <vt:lpstr>Chronic enteropathy – multifactorial </vt:lpstr>
      <vt:lpstr>Multilevel dysfunction</vt:lpstr>
      <vt:lpstr>Diagnosing dysbiosis Fecal dysbiosis index</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Effectiveness of dietary change in CE</vt:lpstr>
      <vt:lpstr>Most recent evidence…</vt:lpstr>
      <vt:lpstr>Multifactorial efficacy</vt:lpstr>
      <vt:lpstr>Presentazione standard di PowerPoint</vt:lpstr>
      <vt:lpstr>What’s beyind its efficacy?</vt:lpstr>
      <vt:lpstr>Dietary history – underestimated!</vt:lpstr>
      <vt:lpstr>Presentazione standard di PowerPoint</vt:lpstr>
      <vt:lpstr>Presentazione standard di PowerPoint</vt:lpstr>
      <vt:lpstr>Fiber</vt:lpstr>
      <vt:lpstr>Presentazione standard di PowerPoint</vt:lpstr>
      <vt:lpstr>Presentazione standard di PowerPoint</vt:lpstr>
      <vt:lpstr>Dorian (Deep blue eyes)</vt:lpstr>
      <vt:lpstr>2 weeks – after a fiber enriched diet trial</vt:lpstr>
      <vt:lpstr>Presentazione standard di PowerPoint</vt:lpstr>
      <vt:lpstr>Presentazione standard di PowerPoint</vt:lpstr>
      <vt:lpstr>Presentazione standard di PowerPoint</vt:lpstr>
      <vt:lpstr>Chronic diarrhea – clinical improvement</vt:lpstr>
      <vt:lpstr>Antibiotic-associated diarrhea  </vt:lpstr>
      <vt:lpstr>Presentazione standard di PowerPoint</vt:lpstr>
      <vt:lpstr>Presentazione standard di PowerPoint</vt:lpstr>
      <vt:lpstr>Presentazione standard di PowerPoint</vt:lpstr>
      <vt:lpstr>Presentazione standard di PowerPoint</vt:lpstr>
      <vt:lpstr>Fecal microbiota transplantation (FMT)</vt:lpstr>
      <vt:lpstr>Presentazione standard di PowerPoint</vt:lpstr>
      <vt:lpstr>Presentazione standard di PowerPoint</vt:lpstr>
      <vt:lpstr>Presentazione standard di PowerPoint</vt:lpstr>
      <vt:lpstr>Presentazione standard di PowerPoint</vt:lpstr>
      <vt:lpstr>Lupin – 2aa MC Ce</vt:lpstr>
      <vt:lpstr>Fecal culture – 1 month off antibiotics</vt:lpstr>
      <vt:lpstr>Presentazione standard di PowerPoint</vt:lpstr>
      <vt:lpstr>Presentazione standard di PowerPoint</vt:lpstr>
      <vt:lpstr>Presentazione standard di PowerPoint</vt:lpstr>
      <vt:lpstr>Presentazione standard di PowerPoint</vt:lpstr>
      <vt:lpstr>Presentazione standard di PowerPoint</vt:lpstr>
      <vt:lpstr>Skoll</vt:lpstr>
      <vt:lpstr>Presentation</vt:lpstr>
      <vt:lpstr>Baseline DI e P. hiranonis</vt:lpstr>
      <vt:lpstr>Therapeutic approach</vt:lpstr>
      <vt:lpstr>Follow-up</vt:lpstr>
      <vt:lpstr>Follow-up DI</vt:lpstr>
      <vt:lpstr>Post FMT</vt:lpstr>
      <vt:lpstr>Post FMT follow-up</vt:lpstr>
      <vt:lpstr>Presentazione standard di PowerPoint</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ruolo del microbiota nelle enteropatie acute e croniche: il punto di vista del gastroenterologo  Fabio Procoli DMV, MVetMed, DACVIM, DECVIM, MRCVS  Responsabile Dipartimento Medicina Interna</dc:title>
  <dc:creator>Fabio Procoli</dc:creator>
  <cp:lastModifiedBy>Alessandro Gramenzi</cp:lastModifiedBy>
  <cp:revision>13</cp:revision>
  <dcterms:created xsi:type="dcterms:W3CDTF">2025-05-31T07:25:48Z</dcterms:created>
  <dcterms:modified xsi:type="dcterms:W3CDTF">2026-06-03T08:04:11Z</dcterms:modified>
</cp:coreProperties>
</file>