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8.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9.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10.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1.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63" r:id="rId3"/>
    <p:sldMasterId id="2147483676" r:id="rId4"/>
    <p:sldMasterId id="2147483689" r:id="rId5"/>
    <p:sldMasterId id="2147483702" r:id="rId6"/>
    <p:sldMasterId id="2147483714" r:id="rId7"/>
    <p:sldMasterId id="2147483727" r:id="rId8"/>
    <p:sldMasterId id="2147483751" r:id="rId9"/>
    <p:sldMasterId id="2147483763" r:id="rId10"/>
    <p:sldMasterId id="2147483775" r:id="rId11"/>
    <p:sldMasterId id="2147483787" r:id="rId12"/>
  </p:sldMasterIdLst>
  <p:notesMasterIdLst>
    <p:notesMasterId r:id="rId105"/>
  </p:notesMasterIdLst>
  <p:sldIdLst>
    <p:sldId id="318" r:id="rId13"/>
    <p:sldId id="3154" r:id="rId14"/>
    <p:sldId id="3069" r:id="rId15"/>
    <p:sldId id="3158" r:id="rId16"/>
    <p:sldId id="438" r:id="rId17"/>
    <p:sldId id="3074" r:id="rId18"/>
    <p:sldId id="3096" r:id="rId19"/>
    <p:sldId id="3071" r:id="rId20"/>
    <p:sldId id="3075" r:id="rId21"/>
    <p:sldId id="3130" r:id="rId22"/>
    <p:sldId id="3077" r:id="rId23"/>
    <p:sldId id="3038" r:id="rId24"/>
    <p:sldId id="452" r:id="rId25"/>
    <p:sldId id="3078" r:id="rId26"/>
    <p:sldId id="3043" r:id="rId27"/>
    <p:sldId id="3009" r:id="rId28"/>
    <p:sldId id="3006" r:id="rId29"/>
    <p:sldId id="3016" r:id="rId30"/>
    <p:sldId id="3014" r:id="rId31"/>
    <p:sldId id="3412" r:id="rId32"/>
    <p:sldId id="3423" r:id="rId33"/>
    <p:sldId id="3424" r:id="rId34"/>
    <p:sldId id="3413" r:id="rId35"/>
    <p:sldId id="3414" r:id="rId36"/>
    <p:sldId id="3415" r:id="rId37"/>
    <p:sldId id="3416" r:id="rId38"/>
    <p:sldId id="3426" r:id="rId39"/>
    <p:sldId id="3427" r:id="rId40"/>
    <p:sldId id="3428" r:id="rId41"/>
    <p:sldId id="3429" r:id="rId42"/>
    <p:sldId id="3430" r:id="rId43"/>
    <p:sldId id="3431" r:id="rId44"/>
    <p:sldId id="3432" r:id="rId45"/>
    <p:sldId id="3433" r:id="rId46"/>
    <p:sldId id="3434" r:id="rId47"/>
    <p:sldId id="3435" r:id="rId48"/>
    <p:sldId id="3436" r:id="rId49"/>
    <p:sldId id="3437" r:id="rId50"/>
    <p:sldId id="3438" r:id="rId51"/>
    <p:sldId id="3439" r:id="rId52"/>
    <p:sldId id="3440" r:id="rId53"/>
    <p:sldId id="3443" r:id="rId54"/>
    <p:sldId id="3445" r:id="rId55"/>
    <p:sldId id="3447" r:id="rId56"/>
    <p:sldId id="3448" r:id="rId57"/>
    <p:sldId id="3449" r:id="rId58"/>
    <p:sldId id="3450" r:id="rId59"/>
    <p:sldId id="3451" r:id="rId60"/>
    <p:sldId id="3452" r:id="rId61"/>
    <p:sldId id="3454" r:id="rId62"/>
    <p:sldId id="3455" r:id="rId63"/>
    <p:sldId id="3456" r:id="rId64"/>
    <p:sldId id="3457" r:id="rId65"/>
    <p:sldId id="3458" r:id="rId66"/>
    <p:sldId id="3422" r:id="rId67"/>
    <p:sldId id="3459" r:id="rId68"/>
    <p:sldId id="2873" r:id="rId69"/>
    <p:sldId id="299" r:id="rId70"/>
    <p:sldId id="358" r:id="rId71"/>
    <p:sldId id="359" r:id="rId72"/>
    <p:sldId id="1268" r:id="rId73"/>
    <p:sldId id="3109" r:id="rId74"/>
    <p:sldId id="3110" r:id="rId75"/>
    <p:sldId id="3103" r:id="rId76"/>
    <p:sldId id="353" r:id="rId77"/>
    <p:sldId id="3111" r:id="rId78"/>
    <p:sldId id="3112" r:id="rId79"/>
    <p:sldId id="3113" r:id="rId80"/>
    <p:sldId id="355" r:id="rId81"/>
    <p:sldId id="3114" r:id="rId82"/>
    <p:sldId id="3097" r:id="rId83"/>
    <p:sldId id="3106" r:id="rId84"/>
    <p:sldId id="1269" r:id="rId85"/>
    <p:sldId id="360" r:id="rId86"/>
    <p:sldId id="3098" r:id="rId87"/>
    <p:sldId id="3116" r:id="rId88"/>
    <p:sldId id="305" r:id="rId89"/>
    <p:sldId id="345" r:id="rId90"/>
    <p:sldId id="3099" r:id="rId91"/>
    <p:sldId id="3104" r:id="rId92"/>
    <p:sldId id="3460" r:id="rId93"/>
    <p:sldId id="3461" r:id="rId94"/>
    <p:sldId id="3463" r:id="rId95"/>
    <p:sldId id="3464" r:id="rId96"/>
    <p:sldId id="3465" r:id="rId97"/>
    <p:sldId id="3466" r:id="rId98"/>
    <p:sldId id="3467" r:id="rId99"/>
    <p:sldId id="3468" r:id="rId100"/>
    <p:sldId id="3470" r:id="rId101"/>
    <p:sldId id="3471" r:id="rId102"/>
    <p:sldId id="3472" r:id="rId103"/>
    <p:sldId id="346" r:id="rId10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099"/>
    <a:srgbClr val="258D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83" autoAdjust="0"/>
    <p:restoredTop sz="94698"/>
  </p:normalViewPr>
  <p:slideViewPr>
    <p:cSldViewPr snapToGrid="0" showGuides="1">
      <p:cViewPr varScale="1">
        <p:scale>
          <a:sx n="106" d="100"/>
          <a:sy n="106" d="100"/>
        </p:scale>
        <p:origin x="708" y="96"/>
      </p:cViewPr>
      <p:guideLst>
        <p:guide orient="horz" pos="2160"/>
        <p:guide pos="3840"/>
      </p:guideLst>
    </p:cSldViewPr>
  </p:slideViewPr>
  <p:notesTextViewPr>
    <p:cViewPr>
      <p:scale>
        <a:sx n="1" d="1"/>
        <a:sy n="1" d="1"/>
      </p:scale>
      <p:origin x="0" y="0"/>
    </p:cViewPr>
  </p:notesTextViewPr>
  <p:sorterViewPr>
    <p:cViewPr varScale="1">
      <p:scale>
        <a:sx n="1" d="1"/>
        <a:sy n="1" d="1"/>
      </p:scale>
      <p:origin x="0" y="-2148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84" Type="http://schemas.openxmlformats.org/officeDocument/2006/relationships/slide" Target="slides/slide72.xml"/><Relationship Id="rId89" Type="http://schemas.openxmlformats.org/officeDocument/2006/relationships/slide" Target="slides/slide77.xml"/><Relationship Id="rId16" Type="http://schemas.openxmlformats.org/officeDocument/2006/relationships/slide" Target="slides/slide4.xml"/><Relationship Id="rId107" Type="http://schemas.openxmlformats.org/officeDocument/2006/relationships/viewProps" Target="viewProps.xml"/><Relationship Id="rId11" Type="http://schemas.openxmlformats.org/officeDocument/2006/relationships/slideMaster" Target="slideMasters/slideMaster11.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slide" Target="slides/slide67.xml"/><Relationship Id="rId102" Type="http://schemas.openxmlformats.org/officeDocument/2006/relationships/slide" Target="slides/slide90.xml"/><Relationship Id="rId5" Type="http://schemas.openxmlformats.org/officeDocument/2006/relationships/slideMaster" Target="slideMasters/slideMaster5.xml"/><Relationship Id="rId90" Type="http://schemas.openxmlformats.org/officeDocument/2006/relationships/slide" Target="slides/slide78.xml"/><Relationship Id="rId95" Type="http://schemas.openxmlformats.org/officeDocument/2006/relationships/slide" Target="slides/slide83.xml"/><Relationship Id="rId22" Type="http://schemas.openxmlformats.org/officeDocument/2006/relationships/slide" Target="slides/slide10.xml"/><Relationship Id="rId27" Type="http://schemas.openxmlformats.org/officeDocument/2006/relationships/slide" Target="slides/slide15.xml"/><Relationship Id="rId43" Type="http://schemas.openxmlformats.org/officeDocument/2006/relationships/slide" Target="slides/slide31.xml"/><Relationship Id="rId48" Type="http://schemas.openxmlformats.org/officeDocument/2006/relationships/slide" Target="slides/slide36.xml"/><Relationship Id="rId64" Type="http://schemas.openxmlformats.org/officeDocument/2006/relationships/slide" Target="slides/slide52.xml"/><Relationship Id="rId69" Type="http://schemas.openxmlformats.org/officeDocument/2006/relationships/slide" Target="slides/slide57.xml"/><Relationship Id="rId80" Type="http://schemas.openxmlformats.org/officeDocument/2006/relationships/slide" Target="slides/slide68.xml"/><Relationship Id="rId85" Type="http://schemas.openxmlformats.org/officeDocument/2006/relationships/slide" Target="slides/slide73.xml"/><Relationship Id="rId12" Type="http://schemas.openxmlformats.org/officeDocument/2006/relationships/slideMaster" Target="slideMasters/slideMaster12.xml"/><Relationship Id="rId17" Type="http://schemas.openxmlformats.org/officeDocument/2006/relationships/slide" Target="slides/slide5.xml"/><Relationship Id="rId33" Type="http://schemas.openxmlformats.org/officeDocument/2006/relationships/slide" Target="slides/slide21.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08" Type="http://schemas.openxmlformats.org/officeDocument/2006/relationships/theme" Target="theme/theme1.xml"/><Relationship Id="rId54" Type="http://schemas.openxmlformats.org/officeDocument/2006/relationships/slide" Target="slides/slide42.xml"/><Relationship Id="rId70" Type="http://schemas.openxmlformats.org/officeDocument/2006/relationships/slide" Target="slides/slide58.xml"/><Relationship Id="rId75" Type="http://schemas.openxmlformats.org/officeDocument/2006/relationships/slide" Target="slides/slide63.xml"/><Relationship Id="rId91" Type="http://schemas.openxmlformats.org/officeDocument/2006/relationships/slide" Target="slides/slide79.xml"/><Relationship Id="rId96" Type="http://schemas.openxmlformats.org/officeDocument/2006/relationships/slide" Target="slides/slide8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6" Type="http://schemas.openxmlformats.org/officeDocument/2006/relationships/presProps" Target="presProps.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tableStyles" Target="tableStyles.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61" Type="http://schemas.openxmlformats.org/officeDocument/2006/relationships/slide" Target="slides/slide49.xml"/><Relationship Id="rId82" Type="http://schemas.openxmlformats.org/officeDocument/2006/relationships/slide" Target="slides/slide7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3" Type="http://schemas.openxmlformats.org/officeDocument/2006/relationships/slideMaster" Target="slideMasters/slideMaster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E41D2C-B08A-48B0-8BA8-568ECD20C282}" type="datetimeFigureOut">
              <a:rPr lang="it-IT" smtClean="0"/>
              <a:t>03/06/2026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32D772-D32F-46E9-8A41-BD740460284D}" type="slidenum">
              <a:rPr lang="it-IT" smtClean="0"/>
              <a:t>‹N›</a:t>
            </a:fld>
            <a:endParaRPr lang="it-IT"/>
          </a:p>
        </p:txBody>
      </p:sp>
    </p:spTree>
    <p:extLst>
      <p:ext uri="{BB962C8B-B14F-4D97-AF65-F5344CB8AC3E}">
        <p14:creationId xmlns:p14="http://schemas.microsoft.com/office/powerpoint/2010/main" val="2989625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C73CA90-3621-46D1-9F67-335E13624C32}" type="slidenum">
              <a:rPr lang="it-IT" smtClean="0"/>
              <a:t>10</a:t>
            </a:fld>
            <a:endParaRPr lang="it-IT"/>
          </a:p>
        </p:txBody>
      </p:sp>
    </p:spTree>
    <p:extLst>
      <p:ext uri="{BB962C8B-B14F-4D97-AF65-F5344CB8AC3E}">
        <p14:creationId xmlns:p14="http://schemas.microsoft.com/office/powerpoint/2010/main" val="1586237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9AA7B8-8482-4BC3-B925-A518472660C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26084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start with a diagram showing the gut. We can see this graphs shows what a healthy intestine is, and on the right side, we can see in those with chronic enteropathy, a lot of features have changed, including dysbiosis, mucosal remodeling for example, disrupted mucous layer and shorten villi, as well as the inflammation showing underneath. And we believe, the change from left to right is not an overnight change, but instead, a chronic, and gradual change. Therefore, contribute to the </a:t>
            </a:r>
            <a:r>
              <a:rPr lang="en-US" dirty="0" err="1"/>
              <a:t>hetrogenicity</a:t>
            </a:r>
            <a:r>
              <a:rPr lang="en-US" dirty="0"/>
              <a:t> in CE</a:t>
            </a:r>
          </a:p>
        </p:txBody>
      </p:sp>
      <p:sp>
        <p:nvSpPr>
          <p:cNvPr id="4" name="Slide Number Placeholder 3"/>
          <p:cNvSpPr>
            <a:spLocks noGrp="1"/>
          </p:cNvSpPr>
          <p:nvPr>
            <p:ph type="sldNum" sz="quarter" idx="10"/>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969AA7B8-8482-4BC3-B925-A518472660C4}"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99369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AFCD2-54FA-2866-C8A6-1F7AAF5EAB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1A5AD3-AFBB-0B19-20B0-2E205A4E60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CCFD2-4147-67DB-57E1-941A46D0E7ED}"/>
              </a:ext>
            </a:extLst>
          </p:cNvPr>
          <p:cNvSpPr>
            <a:spLocks noGrp="1"/>
          </p:cNvSpPr>
          <p:nvPr>
            <p:ph type="body" idx="1"/>
          </p:nvPr>
        </p:nvSpPr>
        <p:spPr/>
        <p:txBody>
          <a:bodyPr/>
          <a:lstStyle/>
          <a:p>
            <a:r>
              <a:rPr lang="en-US" dirty="0"/>
              <a:t>We will start with a diagram showing the gut. We can see this graphs shows what a healthy intestine is, and on the right side, we can see in those with chronic enteropathy, a lot of features have changed, including dysbiosis, mucosal remodeling for example, disrupted mucous layer and shorten villi, as well as the inflammation showing underneath. And we believe, the change from left to right is not an overnight change, but instead, a chronic, and gradual change. Therefore, contribute to the </a:t>
            </a:r>
            <a:r>
              <a:rPr lang="en-US" dirty="0" err="1"/>
              <a:t>hetrogenicity</a:t>
            </a:r>
            <a:r>
              <a:rPr lang="en-US" dirty="0"/>
              <a:t> in CE</a:t>
            </a:r>
          </a:p>
        </p:txBody>
      </p:sp>
      <p:sp>
        <p:nvSpPr>
          <p:cNvPr id="4" name="Slide Number Placeholder 3">
            <a:extLst>
              <a:ext uri="{FF2B5EF4-FFF2-40B4-BE49-F238E27FC236}">
                <a16:creationId xmlns:a16="http://schemas.microsoft.com/office/drawing/2014/main" id="{AD6E755B-8FEE-2217-FE2A-96D6859994E2}"/>
              </a:ext>
            </a:extLst>
          </p:cNvPr>
          <p:cNvSpPr>
            <a:spLocks noGrp="1"/>
          </p:cNvSpPr>
          <p:nvPr>
            <p:ph type="sldNum" sz="quarter" idx="10"/>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969AA7B8-8482-4BC3-B925-A518472660C4}"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32781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A050CE-6C7D-4C85-A343-449612D3F6E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4842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BF21-1F7D-24C0-DA2A-E188CE60A8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7FD6A1-1285-211A-F5BC-B326BAA54A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14123A-5E82-5D5D-04B6-28B917FCE0D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2D41D8E-ABA2-4ADA-22EF-39DFEA04879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89F201-C807-A842-B537-874AE3B7D3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9923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F9B86A-3B6C-9788-93FE-10FCDA35CD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D98C74-3121-E2A3-5580-BE36E069A3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CC4BC1-0328-0FEE-D2B4-CFF7056491A9}"/>
              </a:ext>
            </a:extLst>
          </p:cNvPr>
          <p:cNvSpPr>
            <a:spLocks noGrp="1"/>
          </p:cNvSpPr>
          <p:nvPr>
            <p:ph type="body" idx="1"/>
          </p:nvPr>
        </p:nvSpPr>
        <p:spPr/>
        <p:txBody>
          <a:bodyPr/>
          <a:lstStyle/>
          <a:p>
            <a:r>
              <a:rPr lang="en-US" dirty="0"/>
              <a:t>AA: precursor of the pro-inflammatory eicosanoid PG</a:t>
            </a:r>
          </a:p>
        </p:txBody>
      </p:sp>
      <p:sp>
        <p:nvSpPr>
          <p:cNvPr id="4" name="Slide Number Placeholder 3">
            <a:extLst>
              <a:ext uri="{FF2B5EF4-FFF2-40B4-BE49-F238E27FC236}">
                <a16:creationId xmlns:a16="http://schemas.microsoft.com/office/drawing/2014/main" id="{81A254D8-B863-C213-7283-58F86045FEA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B74EA8-A857-49AB-A737-27291B1A70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7861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840B1-A5C6-BA3F-358A-3CD74896D0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152507-409E-E217-4015-AFD553FD52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F459F6-E80D-143D-2D6B-61D7C1DDB273}"/>
              </a:ext>
            </a:extLst>
          </p:cNvPr>
          <p:cNvSpPr>
            <a:spLocks noGrp="1"/>
          </p:cNvSpPr>
          <p:nvPr>
            <p:ph type="body" idx="1"/>
          </p:nvPr>
        </p:nvSpPr>
        <p:spPr/>
        <p:txBody>
          <a:bodyPr/>
          <a:lstStyle/>
          <a:p>
            <a:r>
              <a:rPr lang="en-US" dirty="0"/>
              <a:t>From our study and the others we can </a:t>
            </a:r>
            <a:r>
              <a:rPr lang="en-US" dirty="0" err="1"/>
              <a:t>conclude,bile</a:t>
            </a:r>
            <a:r>
              <a:rPr lang="en-US" dirty="0"/>
              <a:t> acid, lipid, carbohydrate dysmetabolism and inflammation play a role in a subset of dogs with CE. And these changes are associated with dysbiosis making dysbiosis or in our study </a:t>
            </a:r>
            <a:r>
              <a:rPr lang="en-US" dirty="0" err="1"/>
              <a:t>dybiosis</a:t>
            </a:r>
            <a:r>
              <a:rPr lang="en-US" dirty="0"/>
              <a:t> index a tool indicating intestinal overall functionality. </a:t>
            </a:r>
          </a:p>
          <a:p>
            <a:r>
              <a:rPr lang="en-US" dirty="0"/>
              <a:t>And in this study we identified carbohydrate dysmetabolism that have not been well described in veterinary literature, therefore, we want to know the pathophysiology, the reason behind it.</a:t>
            </a:r>
          </a:p>
        </p:txBody>
      </p:sp>
      <p:sp>
        <p:nvSpPr>
          <p:cNvPr id="4" name="Slide Number Placeholder 3">
            <a:extLst>
              <a:ext uri="{FF2B5EF4-FFF2-40B4-BE49-F238E27FC236}">
                <a16:creationId xmlns:a16="http://schemas.microsoft.com/office/drawing/2014/main" id="{F9D02F6B-38E2-9C05-EEEF-F33FBFD71A5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DAC2C1-0973-400B-B28F-7C5D46AB204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6871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36209-D266-227B-8E92-AE63464CBE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CB969D-755F-B105-08F7-5D94DBDEB1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471228-E2CC-C784-F635-B30C4319B108}"/>
              </a:ext>
            </a:extLst>
          </p:cNvPr>
          <p:cNvSpPr>
            <a:spLocks noGrp="1"/>
          </p:cNvSpPr>
          <p:nvPr>
            <p:ph type="body" idx="1"/>
          </p:nvPr>
        </p:nvSpPr>
        <p:spPr/>
        <p:txBody>
          <a:bodyPr/>
          <a:lstStyle/>
          <a:p>
            <a:endParaRPr lang="it-IT" dirty="0"/>
          </a:p>
        </p:txBody>
      </p:sp>
      <p:sp>
        <p:nvSpPr>
          <p:cNvPr id="4" name="Slide Number Placeholder 3">
            <a:extLst>
              <a:ext uri="{FF2B5EF4-FFF2-40B4-BE49-F238E27FC236}">
                <a16:creationId xmlns:a16="http://schemas.microsoft.com/office/drawing/2014/main" id="{C0958D6A-DFD1-68D7-AB89-25C40261954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28926C-DCBE-4EC8-B4A1-104037603B1B}" type="slidenum">
              <a:rPr kumimoji="0" lang="en-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5099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15E46C0-AB6F-2D7F-BEA2-0860B72E02A7}"/>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FD844B38-EB40-22CF-8B5B-3F58F5330E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C5D5A7CA-AE5E-D85E-1784-7F02A87405DE}"/>
              </a:ext>
            </a:extLst>
          </p:cNvPr>
          <p:cNvSpPr>
            <a:spLocks noGrp="1"/>
          </p:cNvSpPr>
          <p:nvPr>
            <p:ph type="dt" sz="half" idx="10"/>
          </p:nvPr>
        </p:nvSpPr>
        <p:spPr/>
        <p:txBody>
          <a:bodyPr/>
          <a:lstStyle/>
          <a:p>
            <a:fld id="{D1F9CC86-3396-4543-8747-0539EA9EC8D8}" type="datetimeFigureOut">
              <a:rPr lang="it-IT" smtClean="0"/>
              <a:t>03/06/2026</a:t>
            </a:fld>
            <a:endParaRPr lang="it-IT"/>
          </a:p>
        </p:txBody>
      </p:sp>
      <p:sp>
        <p:nvSpPr>
          <p:cNvPr id="5" name="Segnaposto piè di pagina 4">
            <a:extLst>
              <a:ext uri="{FF2B5EF4-FFF2-40B4-BE49-F238E27FC236}">
                <a16:creationId xmlns:a16="http://schemas.microsoft.com/office/drawing/2014/main" id="{A2C88BD1-5A8C-E598-6EEB-0E8E64326E5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6F06442-CE7E-AF25-4495-0E16888F61E0}"/>
              </a:ext>
            </a:extLst>
          </p:cNvPr>
          <p:cNvSpPr>
            <a:spLocks noGrp="1"/>
          </p:cNvSpPr>
          <p:nvPr>
            <p:ph type="sldNum" sz="quarter" idx="12"/>
          </p:nvPr>
        </p:nvSpPr>
        <p:spPr/>
        <p:txBody>
          <a:bodyPr/>
          <a:lstStyle/>
          <a:p>
            <a:fld id="{890BCBDF-A99C-4F85-B356-4E31C74A5796}" type="slidenum">
              <a:rPr lang="it-IT" smtClean="0"/>
              <a:t>‹N›</a:t>
            </a:fld>
            <a:endParaRPr lang="it-IT"/>
          </a:p>
        </p:txBody>
      </p:sp>
    </p:spTree>
    <p:extLst>
      <p:ext uri="{BB962C8B-B14F-4D97-AF65-F5344CB8AC3E}">
        <p14:creationId xmlns:p14="http://schemas.microsoft.com/office/powerpoint/2010/main" val="893563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0A106E-3109-CACA-13B5-F366D77F9610}"/>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7949A98-2297-ABC0-47FE-D4367AF061E3}"/>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6982C31-8B45-293C-24BD-B5ABF91A6B0A}"/>
              </a:ext>
            </a:extLst>
          </p:cNvPr>
          <p:cNvSpPr>
            <a:spLocks noGrp="1"/>
          </p:cNvSpPr>
          <p:nvPr>
            <p:ph type="dt" sz="half" idx="10"/>
          </p:nvPr>
        </p:nvSpPr>
        <p:spPr/>
        <p:txBody>
          <a:bodyPr/>
          <a:lstStyle/>
          <a:p>
            <a:fld id="{D1F9CC86-3396-4543-8747-0539EA9EC8D8}" type="datetimeFigureOut">
              <a:rPr lang="it-IT" smtClean="0"/>
              <a:t>03/06/2026</a:t>
            </a:fld>
            <a:endParaRPr lang="it-IT"/>
          </a:p>
        </p:txBody>
      </p:sp>
      <p:sp>
        <p:nvSpPr>
          <p:cNvPr id="5" name="Segnaposto piè di pagina 4">
            <a:extLst>
              <a:ext uri="{FF2B5EF4-FFF2-40B4-BE49-F238E27FC236}">
                <a16:creationId xmlns:a16="http://schemas.microsoft.com/office/drawing/2014/main" id="{90E07E78-633E-C2C1-4F3C-79F553E8DEA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BFE1E10-A369-7173-6297-40FB6C126361}"/>
              </a:ext>
            </a:extLst>
          </p:cNvPr>
          <p:cNvSpPr>
            <a:spLocks noGrp="1"/>
          </p:cNvSpPr>
          <p:nvPr>
            <p:ph type="sldNum" sz="quarter" idx="12"/>
          </p:nvPr>
        </p:nvSpPr>
        <p:spPr/>
        <p:txBody>
          <a:bodyPr/>
          <a:lstStyle/>
          <a:p>
            <a:fld id="{890BCBDF-A99C-4F85-B356-4E31C74A5796}" type="slidenum">
              <a:rPr lang="it-IT" smtClean="0"/>
              <a:t>‹N›</a:t>
            </a:fld>
            <a:endParaRPr lang="it-IT"/>
          </a:p>
        </p:txBody>
      </p:sp>
    </p:spTree>
    <p:extLst>
      <p:ext uri="{BB962C8B-B14F-4D97-AF65-F5344CB8AC3E}">
        <p14:creationId xmlns:p14="http://schemas.microsoft.com/office/powerpoint/2010/main" val="359722090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6891725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3228746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9133423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7736226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6582775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929BA-17ED-4E34-8E3A-BAD1E6A2F1D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A2296B1-220D-4A14-B943-68BF39C3D5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D77981-669E-431D-8B64-1CEFBEC4794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019502B-554A-4EB0-BBF9-749F30EB3FE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39BCFB6D-0A5B-4520-B488-438D02B2968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38118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39106-4AD3-4DC5-8D7C-518926E0CD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2115FB-1F89-432C-A6C6-7EB7DD0E3DF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67412E-1BFF-4BAA-A789-9C95A8602C7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6E626BD-37F4-4BE7-B89C-6CC8D20F5FB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C8702033-8EEC-47E0-82D9-7C1193869C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357836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A8D32-DA9C-402C-B17E-C999A556D0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CEF5F73-65E0-4971-8EA9-0F426720590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BED649B-ABBC-42AB-B3CF-29738B4C122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F08C1F72-48A3-4BAB-972B-B272A14790C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F9E6C15-8F24-4C4C-ADCE-99301496FD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006290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8CCDF-6C1F-4FE5-8A15-6537FC6CE9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36F0AF-8698-4D56-902B-CDC6569411A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BC2AAEE-1E25-4654-92F7-D9CC97D98D7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8392F0-AB49-4217-9E44-58E73506CBD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C1A5604-B57D-473D-8172-B2305EE6CC8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179D91FA-531E-47DF-A46B-7527A11C830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120477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E8A6E-2DE3-4623-BDE3-DD57031ADF0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158F11-13CA-41B8-8081-A126C7CA98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D0CE9BA-D6DA-4109-93D6-ACE9A12FB83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248970-5BAC-4F2D-B186-B871638C11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EC2F70C-6064-4581-B9B4-1095EF5F065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3DB4722-83A8-49CC-A068-1DAF31EC0AB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2DB869EB-7FA3-4D8A-B507-089903F3E46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C1465062-9451-43DA-ABCC-234647FEBA8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2511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FFEAD410-4BEF-0A6D-1205-1A638B1B7F8F}"/>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C593F040-D63F-1B76-20A3-2C8A79020683}"/>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000ACE6-A8C5-D543-3738-E1E473D309D3}"/>
              </a:ext>
            </a:extLst>
          </p:cNvPr>
          <p:cNvSpPr>
            <a:spLocks noGrp="1"/>
          </p:cNvSpPr>
          <p:nvPr>
            <p:ph type="dt" sz="half" idx="10"/>
          </p:nvPr>
        </p:nvSpPr>
        <p:spPr/>
        <p:txBody>
          <a:bodyPr/>
          <a:lstStyle/>
          <a:p>
            <a:fld id="{D1F9CC86-3396-4543-8747-0539EA9EC8D8}" type="datetimeFigureOut">
              <a:rPr lang="it-IT" smtClean="0"/>
              <a:t>03/06/2026</a:t>
            </a:fld>
            <a:endParaRPr lang="it-IT"/>
          </a:p>
        </p:txBody>
      </p:sp>
      <p:sp>
        <p:nvSpPr>
          <p:cNvPr id="5" name="Segnaposto piè di pagina 4">
            <a:extLst>
              <a:ext uri="{FF2B5EF4-FFF2-40B4-BE49-F238E27FC236}">
                <a16:creationId xmlns:a16="http://schemas.microsoft.com/office/drawing/2014/main" id="{2E34FE13-6BDA-3667-5890-1E0183F5BDE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85C9E0D-0F6D-65DB-889F-986DB82F422F}"/>
              </a:ext>
            </a:extLst>
          </p:cNvPr>
          <p:cNvSpPr>
            <a:spLocks noGrp="1"/>
          </p:cNvSpPr>
          <p:nvPr>
            <p:ph type="sldNum" sz="quarter" idx="12"/>
          </p:nvPr>
        </p:nvSpPr>
        <p:spPr/>
        <p:txBody>
          <a:bodyPr/>
          <a:lstStyle/>
          <a:p>
            <a:fld id="{890BCBDF-A99C-4F85-B356-4E31C74A5796}" type="slidenum">
              <a:rPr lang="it-IT" smtClean="0"/>
              <a:t>‹N›</a:t>
            </a:fld>
            <a:endParaRPr lang="it-IT"/>
          </a:p>
        </p:txBody>
      </p:sp>
    </p:spTree>
    <p:extLst>
      <p:ext uri="{BB962C8B-B14F-4D97-AF65-F5344CB8AC3E}">
        <p14:creationId xmlns:p14="http://schemas.microsoft.com/office/powerpoint/2010/main" val="55041749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E4A67-937C-459A-992E-7DDDD32FA2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4B996C-9EAD-41B3-9BCC-A1ABAB9AF86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A1CF4485-3D2A-4409-9E66-9F0DA143604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40FEADC-5CD2-4266-9DE0-320F1E5F789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270130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5294F0-F895-4035-AE22-DFDCB5C37CB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D552031-C058-47BA-ADE0-DC7AD18F41B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3BB84A08-8C30-441A-86E2-CAE34E57913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037972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34A96-F61F-4702-BFCC-9FBCB07945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E27024-42B5-414C-B4A2-C2E785C899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52F361-7ED3-457E-9E28-69488D4979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02D89DB-F83E-4393-AE14-6838D215939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0312F4A0-9ABA-461A-8A05-F4C34552C61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D4F95302-0FB6-4878-8F4E-0C7460197E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246639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22432-C062-4866-89BF-9D64ACCF51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3C1ED56-E4D2-43B6-A479-E4AFEE8A79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4C7A572-C5CF-40BE-9A07-91E664FF2D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91A7B28-CCF5-408D-A83B-CD48706C9A0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D56C0F81-25DA-45D2-A59C-12053F8D9F9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111B49F-B746-4153-A6B4-1C7EB84652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990431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4FE93-68CD-477C-9E6D-FC662AA3A6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2CBD83-D9B9-48A1-91E4-2CF519B7778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59A8C2-3B8B-407A-8420-CDDDC278C6E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35E162F-8098-4D0B-A993-326E9C415D0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43A9E01-7956-466D-8C97-669EAA0E6E1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012740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35E5BD-4DEC-4D72-9182-E09ECAB00B2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68B9521-2C7E-449D-BF5B-C57E8239FB0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023292-F37C-4FE0-8BDE-10DE5EA42E8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3B6949A-0DB5-49AE-A36E-950A4918175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9AB4E7C-F002-4221-BE67-3B8431AE337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744838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4925531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2718663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727008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96811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9" name="Immagine 8"/>
          <p:cNvPicPr>
            <a:picLocks noChangeAspect="1"/>
          </p:cNvPicPr>
          <p:nvPr userDrawn="1"/>
        </p:nvPicPr>
        <p:blipFill rotWithShape="1">
          <a:blip r:embed="rId2">
            <a:extLst>
              <a:ext uri="{28A0092B-C50C-407E-A947-70E740481C1C}">
                <a14:useLocalDpi xmlns:a14="http://schemas.microsoft.com/office/drawing/2010/main" val="0"/>
              </a:ext>
            </a:extLst>
          </a:blip>
          <a:srcRect t="81732"/>
          <a:stretch/>
        </p:blipFill>
        <p:spPr>
          <a:xfrm>
            <a:off x="177682" y="5541484"/>
            <a:ext cx="11885788" cy="1221390"/>
          </a:xfrm>
          <a:prstGeom prst="rect">
            <a:avLst/>
          </a:prstGeom>
        </p:spPr>
      </p:pic>
    </p:spTree>
    <p:extLst>
      <p:ext uri="{BB962C8B-B14F-4D97-AF65-F5344CB8AC3E}">
        <p14:creationId xmlns:p14="http://schemas.microsoft.com/office/powerpoint/2010/main" val="32816490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1357453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6578782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4935899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3253863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7276341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5528493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577017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93C6EF6-097D-7B5A-2E63-3EAF442B4B9D}"/>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4C27200A-E550-94B8-D9AC-9C82C7CC08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CDD59882-0401-1878-891D-AC40BAA40E2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AC688057-FFFC-3C66-A3B2-1D39B2F5325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74A55D60-7BA0-F7E8-EB24-CA46B9EF5F7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304842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592D47A-59BA-FD90-4655-00D5152C59C5}"/>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66275C2-8A68-BBE4-42DA-07BE1E604EF0}"/>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C792C8F-2110-300F-4B8A-3FC0030866A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392A5ED4-B49C-1C41-BF65-D4220AD199A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92EBF9FA-39F8-851E-F92A-A6EC5A9C31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737660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DD664CB-2EF1-8B06-A5C7-E7BB2CDBDE30}"/>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4C6C64FF-945E-BED5-6305-8AC61712186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30B207D1-2AC6-BB7F-C27D-F8C9055B7D3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B68B029A-7DC0-F4A3-0FF2-4B3A77467C9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21847140-3195-8DFB-FD0E-F449AAAF683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951970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DC7C27F-5A76-9657-0AD4-33BAC7B47DB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228E9484-143A-73DE-4528-41BAA10D6337}"/>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65A597BC-C269-C23E-94A3-0DBA510FF486}"/>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94A53136-75A4-10B7-999F-E3750289D2F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piè di pagina 5">
            <a:extLst>
              <a:ext uri="{FF2B5EF4-FFF2-40B4-BE49-F238E27FC236}">
                <a16:creationId xmlns:a16="http://schemas.microsoft.com/office/drawing/2014/main" id="{4026DEB5-A9DB-54C1-8BAD-A92AC4CAE9B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7" name="Segnaposto numero diapositiva 6">
            <a:extLst>
              <a:ext uri="{FF2B5EF4-FFF2-40B4-BE49-F238E27FC236}">
                <a16:creationId xmlns:a16="http://schemas.microsoft.com/office/drawing/2014/main" id="{E4DD37B1-CBB3-58BE-9896-7B566191A3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490642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808CD2F-2838-F1A0-A0F8-EB09FCB44C30}"/>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2475E0A2-3D2A-4702-A1D2-C6E409CF64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D87314F3-8682-A5AA-FA41-AB622DB52FDB}"/>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2751E759-6B6D-2631-08D5-550388EFA8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6BAF5343-DF19-7C2A-1228-A1BB29E78B35}"/>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51F08F57-2060-931B-7E20-4DFD58924BD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8" name="Segnaposto piè di pagina 7">
            <a:extLst>
              <a:ext uri="{FF2B5EF4-FFF2-40B4-BE49-F238E27FC236}">
                <a16:creationId xmlns:a16="http://schemas.microsoft.com/office/drawing/2014/main" id="{5BDE8C14-7F32-3306-7BD6-C87C99F1899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9" name="Segnaposto numero diapositiva 8">
            <a:extLst>
              <a:ext uri="{FF2B5EF4-FFF2-40B4-BE49-F238E27FC236}">
                <a16:creationId xmlns:a16="http://schemas.microsoft.com/office/drawing/2014/main" id="{16D074AB-6A38-1279-76EE-261562356DD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50478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FED5101-A793-2BE0-F95C-1DF9A451449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261BD1D7-14AC-45E7-7CA2-FFD34BE42AE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4" name="Segnaposto piè di pagina 3">
            <a:extLst>
              <a:ext uri="{FF2B5EF4-FFF2-40B4-BE49-F238E27FC236}">
                <a16:creationId xmlns:a16="http://schemas.microsoft.com/office/drawing/2014/main" id="{D49B4361-0804-736A-9849-84FDFB1692F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numero diapositiva 4">
            <a:extLst>
              <a:ext uri="{FF2B5EF4-FFF2-40B4-BE49-F238E27FC236}">
                <a16:creationId xmlns:a16="http://schemas.microsoft.com/office/drawing/2014/main" id="{BC84B2EF-0F87-F945-A1A1-21B459AF69E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690741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1906E9AE-B01F-29CA-6202-516BF9D6B2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3" name="Segnaposto piè di pagina 2">
            <a:extLst>
              <a:ext uri="{FF2B5EF4-FFF2-40B4-BE49-F238E27FC236}">
                <a16:creationId xmlns:a16="http://schemas.microsoft.com/office/drawing/2014/main" id="{867B86D0-FEB3-7B76-C364-E895CD9E76F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4" name="Segnaposto numero diapositiva 3">
            <a:extLst>
              <a:ext uri="{FF2B5EF4-FFF2-40B4-BE49-F238E27FC236}">
                <a16:creationId xmlns:a16="http://schemas.microsoft.com/office/drawing/2014/main" id="{06A3562A-248B-7BF7-27F0-785927F20A4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65794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6AA3260-395B-4C03-EC4D-2F56DA8EF2A0}"/>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89F9287-301A-3348-3D0F-A1C156C78528}"/>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584ABD22-BCA6-EF31-EAC6-B9B0967EC5B4}"/>
              </a:ext>
            </a:extLst>
          </p:cNvPr>
          <p:cNvSpPr>
            <a:spLocks noGrp="1"/>
          </p:cNvSpPr>
          <p:nvPr>
            <p:ph type="dt" sz="half" idx="10"/>
          </p:nvPr>
        </p:nvSpPr>
        <p:spPr/>
        <p:txBody>
          <a:bodyPr/>
          <a:lstStyle/>
          <a:p>
            <a:fld id="{D1F9CC86-3396-4543-8747-0539EA9EC8D8}" type="datetimeFigureOut">
              <a:rPr lang="it-IT" smtClean="0"/>
              <a:t>03/06/2026</a:t>
            </a:fld>
            <a:endParaRPr lang="it-IT"/>
          </a:p>
        </p:txBody>
      </p:sp>
      <p:sp>
        <p:nvSpPr>
          <p:cNvPr id="5" name="Segnaposto piè di pagina 4">
            <a:extLst>
              <a:ext uri="{FF2B5EF4-FFF2-40B4-BE49-F238E27FC236}">
                <a16:creationId xmlns:a16="http://schemas.microsoft.com/office/drawing/2014/main" id="{436468AD-870C-E5AD-8C7B-42793F6801C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042F7601-353C-D7D0-6210-EE37205CB396}"/>
              </a:ext>
            </a:extLst>
          </p:cNvPr>
          <p:cNvSpPr>
            <a:spLocks noGrp="1"/>
          </p:cNvSpPr>
          <p:nvPr>
            <p:ph type="sldNum" sz="quarter" idx="12"/>
          </p:nvPr>
        </p:nvSpPr>
        <p:spPr/>
        <p:txBody>
          <a:bodyPr/>
          <a:lstStyle/>
          <a:p>
            <a:fld id="{890BCBDF-A99C-4F85-B356-4E31C74A5796}" type="slidenum">
              <a:rPr lang="it-IT" smtClean="0"/>
              <a:t>‹N›</a:t>
            </a:fld>
            <a:endParaRPr lang="it-IT"/>
          </a:p>
        </p:txBody>
      </p:sp>
    </p:spTree>
    <p:extLst>
      <p:ext uri="{BB962C8B-B14F-4D97-AF65-F5344CB8AC3E}">
        <p14:creationId xmlns:p14="http://schemas.microsoft.com/office/powerpoint/2010/main" val="21588365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DEA84DF-7109-C896-58EE-C9EF8427A3A7}"/>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38E5774-5285-93B0-B61E-863445A33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65AD6DE0-8AE4-D9D8-E0F8-6D2C6D72EE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DC647A9B-4031-F288-C3CA-0CACBA2F447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piè di pagina 5">
            <a:extLst>
              <a:ext uri="{FF2B5EF4-FFF2-40B4-BE49-F238E27FC236}">
                <a16:creationId xmlns:a16="http://schemas.microsoft.com/office/drawing/2014/main" id="{1B5C4698-9F64-88E1-210B-52F9FBBE43F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7" name="Segnaposto numero diapositiva 6">
            <a:extLst>
              <a:ext uri="{FF2B5EF4-FFF2-40B4-BE49-F238E27FC236}">
                <a16:creationId xmlns:a16="http://schemas.microsoft.com/office/drawing/2014/main" id="{0DBB6C89-FCA1-A2B7-533A-E959889B1A4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190919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333356-2CCD-2560-318C-65FB87466CF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9BEB5547-347A-F321-AC2E-8AB6913DF2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CEC53C59-B6DA-AF09-A622-150974973E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3BB949F-2241-481D-3681-B3EB3F49CCF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piè di pagina 5">
            <a:extLst>
              <a:ext uri="{FF2B5EF4-FFF2-40B4-BE49-F238E27FC236}">
                <a16:creationId xmlns:a16="http://schemas.microsoft.com/office/drawing/2014/main" id="{053A7CB0-4C55-854C-0BFC-EBB6F1D115C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7" name="Segnaposto numero diapositiva 6">
            <a:extLst>
              <a:ext uri="{FF2B5EF4-FFF2-40B4-BE49-F238E27FC236}">
                <a16:creationId xmlns:a16="http://schemas.microsoft.com/office/drawing/2014/main" id="{3C722C34-BCF1-1EB8-B1EA-49CE24AE84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172768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6409698-D13B-B8E4-8818-190D2E1B6A82}"/>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E529FA0-582B-BACB-0B4D-B40FEE7B9FE1}"/>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E6C1AA2-21EC-CD93-63EE-69028350FD1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AB9FE914-F174-5DBE-B802-F40CAB8BC1B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2FF4CBF7-580B-5337-9451-1041CBCA5A6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18030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51A828A9-4BB3-18BB-F37B-2DF576E670E2}"/>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12381432-342A-9D36-B7B1-4386969308C1}"/>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7A7B5BB-DEF3-B7F0-658D-432DDE86FD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DC399CA1-61D1-558F-95C3-6E49B153EDA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3DC19E42-3270-0F1B-7536-4E0F5139E22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337573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7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3869432"/>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24448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93C6EF6-097D-7B5A-2E63-3EAF442B4B9D}"/>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4C27200A-E550-94B8-D9AC-9C82C7CC08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CDD59882-0401-1878-891D-AC40BAA40E2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AC688057-FFFC-3C66-A3B2-1D39B2F5325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74A55D60-7BA0-F7E8-EB24-CA46B9EF5F7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017807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592D47A-59BA-FD90-4655-00D5152C59C5}"/>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66275C2-8A68-BBE4-42DA-07BE1E604EF0}"/>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C792C8F-2110-300F-4B8A-3FC0030866A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392A5ED4-B49C-1C41-BF65-D4220AD199A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92EBF9FA-39F8-851E-F92A-A6EC5A9C31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707772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DD664CB-2EF1-8B06-A5C7-E7BB2CDBDE30}"/>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4C6C64FF-945E-BED5-6305-8AC61712186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30B207D1-2AC6-BB7F-C27D-F8C9055B7D3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B68B029A-7DC0-F4A3-0FF2-4B3A77467C9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21847140-3195-8DFB-FD0E-F449AAAF683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089123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DC7C27F-5A76-9657-0AD4-33BAC7B47DB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228E9484-143A-73DE-4528-41BAA10D6337}"/>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65A597BC-C269-C23E-94A3-0DBA510FF486}"/>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94A53136-75A4-10B7-999F-E3750289D2F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piè di pagina 5">
            <a:extLst>
              <a:ext uri="{FF2B5EF4-FFF2-40B4-BE49-F238E27FC236}">
                <a16:creationId xmlns:a16="http://schemas.microsoft.com/office/drawing/2014/main" id="{4026DEB5-A9DB-54C1-8BAD-A92AC4CAE9B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7" name="Segnaposto numero diapositiva 6">
            <a:extLst>
              <a:ext uri="{FF2B5EF4-FFF2-40B4-BE49-F238E27FC236}">
                <a16:creationId xmlns:a16="http://schemas.microsoft.com/office/drawing/2014/main" id="{E4DD37B1-CBB3-58BE-9896-7B566191A3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246983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808CD2F-2838-F1A0-A0F8-EB09FCB44C30}"/>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2475E0A2-3D2A-4702-A1D2-C6E409CF64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D87314F3-8682-A5AA-FA41-AB622DB52FDB}"/>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2751E759-6B6D-2631-08D5-550388EFA8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6BAF5343-DF19-7C2A-1228-A1BB29E78B35}"/>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51F08F57-2060-931B-7E20-4DFD58924BD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8" name="Segnaposto piè di pagina 7">
            <a:extLst>
              <a:ext uri="{FF2B5EF4-FFF2-40B4-BE49-F238E27FC236}">
                <a16:creationId xmlns:a16="http://schemas.microsoft.com/office/drawing/2014/main" id="{5BDE8C14-7F32-3306-7BD6-C87C99F1899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9" name="Segnaposto numero diapositiva 8">
            <a:extLst>
              <a:ext uri="{FF2B5EF4-FFF2-40B4-BE49-F238E27FC236}">
                <a16:creationId xmlns:a16="http://schemas.microsoft.com/office/drawing/2014/main" id="{16D074AB-6A38-1279-76EE-261562356DD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82061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EAEDE56-4A3E-0626-6442-AFD88EBAB9AC}"/>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7E28DCAF-FA20-77E4-D268-56D56CE51D0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D2619739-ED05-0007-F48B-57C2A5AD67A4}"/>
              </a:ext>
            </a:extLst>
          </p:cNvPr>
          <p:cNvSpPr>
            <a:spLocks noGrp="1"/>
          </p:cNvSpPr>
          <p:nvPr>
            <p:ph type="dt" sz="half" idx="10"/>
          </p:nvPr>
        </p:nvSpPr>
        <p:spPr/>
        <p:txBody>
          <a:bodyPr/>
          <a:lstStyle/>
          <a:p>
            <a:fld id="{D1F9CC86-3396-4543-8747-0539EA9EC8D8}" type="datetimeFigureOut">
              <a:rPr lang="it-IT" smtClean="0"/>
              <a:t>03/06/2026</a:t>
            </a:fld>
            <a:endParaRPr lang="it-IT"/>
          </a:p>
        </p:txBody>
      </p:sp>
      <p:sp>
        <p:nvSpPr>
          <p:cNvPr id="5" name="Segnaposto piè di pagina 4">
            <a:extLst>
              <a:ext uri="{FF2B5EF4-FFF2-40B4-BE49-F238E27FC236}">
                <a16:creationId xmlns:a16="http://schemas.microsoft.com/office/drawing/2014/main" id="{45376B79-B299-D3F9-CE3A-D07FA10F737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3DA628E-F918-E06A-6D60-481BB090E125}"/>
              </a:ext>
            </a:extLst>
          </p:cNvPr>
          <p:cNvSpPr>
            <a:spLocks noGrp="1"/>
          </p:cNvSpPr>
          <p:nvPr>
            <p:ph type="sldNum" sz="quarter" idx="12"/>
          </p:nvPr>
        </p:nvSpPr>
        <p:spPr/>
        <p:txBody>
          <a:bodyPr/>
          <a:lstStyle/>
          <a:p>
            <a:fld id="{890BCBDF-A99C-4F85-B356-4E31C74A5796}" type="slidenum">
              <a:rPr lang="it-IT" smtClean="0"/>
              <a:t>‹N›</a:t>
            </a:fld>
            <a:endParaRPr lang="it-IT"/>
          </a:p>
        </p:txBody>
      </p:sp>
    </p:spTree>
    <p:extLst>
      <p:ext uri="{BB962C8B-B14F-4D97-AF65-F5344CB8AC3E}">
        <p14:creationId xmlns:p14="http://schemas.microsoft.com/office/powerpoint/2010/main" val="5459935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FED5101-A793-2BE0-F95C-1DF9A451449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261BD1D7-14AC-45E7-7CA2-FFD34BE42AE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4" name="Segnaposto piè di pagina 3">
            <a:extLst>
              <a:ext uri="{FF2B5EF4-FFF2-40B4-BE49-F238E27FC236}">
                <a16:creationId xmlns:a16="http://schemas.microsoft.com/office/drawing/2014/main" id="{D49B4361-0804-736A-9849-84FDFB1692F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numero diapositiva 4">
            <a:extLst>
              <a:ext uri="{FF2B5EF4-FFF2-40B4-BE49-F238E27FC236}">
                <a16:creationId xmlns:a16="http://schemas.microsoft.com/office/drawing/2014/main" id="{BC84B2EF-0F87-F945-A1A1-21B459AF69E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354392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1906E9AE-B01F-29CA-6202-516BF9D6B2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3" name="Segnaposto piè di pagina 2">
            <a:extLst>
              <a:ext uri="{FF2B5EF4-FFF2-40B4-BE49-F238E27FC236}">
                <a16:creationId xmlns:a16="http://schemas.microsoft.com/office/drawing/2014/main" id="{867B86D0-FEB3-7B76-C364-E895CD9E76F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4" name="Segnaposto numero diapositiva 3">
            <a:extLst>
              <a:ext uri="{FF2B5EF4-FFF2-40B4-BE49-F238E27FC236}">
                <a16:creationId xmlns:a16="http://schemas.microsoft.com/office/drawing/2014/main" id="{06A3562A-248B-7BF7-27F0-785927F20A4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470769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DEA84DF-7109-C896-58EE-C9EF8427A3A7}"/>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38E5774-5285-93B0-B61E-863445A33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65AD6DE0-8AE4-D9D8-E0F8-6D2C6D72EE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DC647A9B-4031-F288-C3CA-0CACBA2F447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piè di pagina 5">
            <a:extLst>
              <a:ext uri="{FF2B5EF4-FFF2-40B4-BE49-F238E27FC236}">
                <a16:creationId xmlns:a16="http://schemas.microsoft.com/office/drawing/2014/main" id="{1B5C4698-9F64-88E1-210B-52F9FBBE43F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7" name="Segnaposto numero diapositiva 6">
            <a:extLst>
              <a:ext uri="{FF2B5EF4-FFF2-40B4-BE49-F238E27FC236}">
                <a16:creationId xmlns:a16="http://schemas.microsoft.com/office/drawing/2014/main" id="{0DBB6C89-FCA1-A2B7-533A-E959889B1A4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628022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333356-2CCD-2560-318C-65FB87466CF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9BEB5547-347A-F321-AC2E-8AB6913DF2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CEC53C59-B6DA-AF09-A622-150974973E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3BB949F-2241-481D-3681-B3EB3F49CCF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piè di pagina 5">
            <a:extLst>
              <a:ext uri="{FF2B5EF4-FFF2-40B4-BE49-F238E27FC236}">
                <a16:creationId xmlns:a16="http://schemas.microsoft.com/office/drawing/2014/main" id="{053A7CB0-4C55-854C-0BFC-EBB6F1D115C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7" name="Segnaposto numero diapositiva 6">
            <a:extLst>
              <a:ext uri="{FF2B5EF4-FFF2-40B4-BE49-F238E27FC236}">
                <a16:creationId xmlns:a16="http://schemas.microsoft.com/office/drawing/2014/main" id="{3C722C34-BCF1-1EB8-B1EA-49CE24AE84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173554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6409698-D13B-B8E4-8818-190D2E1B6A82}"/>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E529FA0-582B-BACB-0B4D-B40FEE7B9FE1}"/>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E6C1AA2-21EC-CD93-63EE-69028350FD1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AB9FE914-F174-5DBE-B802-F40CAB8BC1B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2FF4CBF7-580B-5337-9451-1041CBCA5A6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886721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51A828A9-4BB3-18BB-F37B-2DF576E670E2}"/>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12381432-342A-9D36-B7B1-4386969308C1}"/>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7A7B5BB-DEF3-B7F0-658D-432DDE86FD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DC399CA1-61D1-558F-95C3-6E49B153EDA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3DC19E42-3270-0F1B-7536-4E0F5139E22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137064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7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3869432"/>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89481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93C6EF6-097D-7B5A-2E63-3EAF442B4B9D}"/>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4C27200A-E550-94B8-D9AC-9C82C7CC08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CDD59882-0401-1878-891D-AC40BAA40E2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AC688057-FFFC-3C66-A3B2-1D39B2F5325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74A55D60-7BA0-F7E8-EB24-CA46B9EF5F7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000857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592D47A-59BA-FD90-4655-00D5152C59C5}"/>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66275C2-8A68-BBE4-42DA-07BE1E604EF0}"/>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C792C8F-2110-300F-4B8A-3FC0030866A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392A5ED4-B49C-1C41-BF65-D4220AD199A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92EBF9FA-39F8-851E-F92A-A6EC5A9C31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38531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DD664CB-2EF1-8B06-A5C7-E7BB2CDBDE30}"/>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4C6C64FF-945E-BED5-6305-8AC61712186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30B207D1-2AC6-BB7F-C27D-F8C9055B7D3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B68B029A-7DC0-F4A3-0FF2-4B3A77467C9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21847140-3195-8DFB-FD0E-F449AAAF683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635934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3F73106-056B-3E7B-E629-DC96200FC29C}"/>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80B999D-B3AA-E4AD-8516-ACD1B603A9A0}"/>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4942DCF9-524B-3228-E855-61F7A5404BE8}"/>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0F4373CC-A32F-8387-93D8-C246746477FB}"/>
              </a:ext>
            </a:extLst>
          </p:cNvPr>
          <p:cNvSpPr>
            <a:spLocks noGrp="1"/>
          </p:cNvSpPr>
          <p:nvPr>
            <p:ph type="dt" sz="half" idx="10"/>
          </p:nvPr>
        </p:nvSpPr>
        <p:spPr/>
        <p:txBody>
          <a:bodyPr/>
          <a:lstStyle/>
          <a:p>
            <a:fld id="{D1F9CC86-3396-4543-8747-0539EA9EC8D8}" type="datetimeFigureOut">
              <a:rPr lang="it-IT" smtClean="0"/>
              <a:t>03/06/2026</a:t>
            </a:fld>
            <a:endParaRPr lang="it-IT"/>
          </a:p>
        </p:txBody>
      </p:sp>
      <p:sp>
        <p:nvSpPr>
          <p:cNvPr id="6" name="Segnaposto piè di pagina 5">
            <a:extLst>
              <a:ext uri="{FF2B5EF4-FFF2-40B4-BE49-F238E27FC236}">
                <a16:creationId xmlns:a16="http://schemas.microsoft.com/office/drawing/2014/main" id="{933EE182-7D4F-7327-2851-99C62F334B8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D3F6A22A-93AF-18B7-CCA2-55381E356FFA}"/>
              </a:ext>
            </a:extLst>
          </p:cNvPr>
          <p:cNvSpPr>
            <a:spLocks noGrp="1"/>
          </p:cNvSpPr>
          <p:nvPr>
            <p:ph type="sldNum" sz="quarter" idx="12"/>
          </p:nvPr>
        </p:nvSpPr>
        <p:spPr/>
        <p:txBody>
          <a:bodyPr/>
          <a:lstStyle/>
          <a:p>
            <a:fld id="{890BCBDF-A99C-4F85-B356-4E31C74A5796}" type="slidenum">
              <a:rPr lang="it-IT" smtClean="0"/>
              <a:t>‹N›</a:t>
            </a:fld>
            <a:endParaRPr lang="it-IT"/>
          </a:p>
        </p:txBody>
      </p:sp>
    </p:spTree>
    <p:extLst>
      <p:ext uri="{BB962C8B-B14F-4D97-AF65-F5344CB8AC3E}">
        <p14:creationId xmlns:p14="http://schemas.microsoft.com/office/powerpoint/2010/main" val="41838238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DC7C27F-5A76-9657-0AD4-33BAC7B47DB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228E9484-143A-73DE-4528-41BAA10D6337}"/>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65A597BC-C269-C23E-94A3-0DBA510FF486}"/>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94A53136-75A4-10B7-999F-E3750289D2F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piè di pagina 5">
            <a:extLst>
              <a:ext uri="{FF2B5EF4-FFF2-40B4-BE49-F238E27FC236}">
                <a16:creationId xmlns:a16="http://schemas.microsoft.com/office/drawing/2014/main" id="{4026DEB5-A9DB-54C1-8BAD-A92AC4CAE9B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7" name="Segnaposto numero diapositiva 6">
            <a:extLst>
              <a:ext uri="{FF2B5EF4-FFF2-40B4-BE49-F238E27FC236}">
                <a16:creationId xmlns:a16="http://schemas.microsoft.com/office/drawing/2014/main" id="{E4DD37B1-CBB3-58BE-9896-7B566191A3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203499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808CD2F-2838-F1A0-A0F8-EB09FCB44C30}"/>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2475E0A2-3D2A-4702-A1D2-C6E409CF64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D87314F3-8682-A5AA-FA41-AB622DB52FDB}"/>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2751E759-6B6D-2631-08D5-550388EFA8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6BAF5343-DF19-7C2A-1228-A1BB29E78B35}"/>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51F08F57-2060-931B-7E20-4DFD58924BD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8" name="Segnaposto piè di pagina 7">
            <a:extLst>
              <a:ext uri="{FF2B5EF4-FFF2-40B4-BE49-F238E27FC236}">
                <a16:creationId xmlns:a16="http://schemas.microsoft.com/office/drawing/2014/main" id="{5BDE8C14-7F32-3306-7BD6-C87C99F1899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9" name="Segnaposto numero diapositiva 8">
            <a:extLst>
              <a:ext uri="{FF2B5EF4-FFF2-40B4-BE49-F238E27FC236}">
                <a16:creationId xmlns:a16="http://schemas.microsoft.com/office/drawing/2014/main" id="{16D074AB-6A38-1279-76EE-261562356DD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904419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FED5101-A793-2BE0-F95C-1DF9A451449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261BD1D7-14AC-45E7-7CA2-FFD34BE42AE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4" name="Segnaposto piè di pagina 3">
            <a:extLst>
              <a:ext uri="{FF2B5EF4-FFF2-40B4-BE49-F238E27FC236}">
                <a16:creationId xmlns:a16="http://schemas.microsoft.com/office/drawing/2014/main" id="{D49B4361-0804-736A-9849-84FDFB1692F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numero diapositiva 4">
            <a:extLst>
              <a:ext uri="{FF2B5EF4-FFF2-40B4-BE49-F238E27FC236}">
                <a16:creationId xmlns:a16="http://schemas.microsoft.com/office/drawing/2014/main" id="{BC84B2EF-0F87-F945-A1A1-21B459AF69E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986681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1906E9AE-B01F-29CA-6202-516BF9D6B2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3" name="Segnaposto piè di pagina 2">
            <a:extLst>
              <a:ext uri="{FF2B5EF4-FFF2-40B4-BE49-F238E27FC236}">
                <a16:creationId xmlns:a16="http://schemas.microsoft.com/office/drawing/2014/main" id="{867B86D0-FEB3-7B76-C364-E895CD9E76F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4" name="Segnaposto numero diapositiva 3">
            <a:extLst>
              <a:ext uri="{FF2B5EF4-FFF2-40B4-BE49-F238E27FC236}">
                <a16:creationId xmlns:a16="http://schemas.microsoft.com/office/drawing/2014/main" id="{06A3562A-248B-7BF7-27F0-785927F20A4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291976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DEA84DF-7109-C896-58EE-C9EF8427A3A7}"/>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38E5774-5285-93B0-B61E-863445A33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65AD6DE0-8AE4-D9D8-E0F8-6D2C6D72EE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DC647A9B-4031-F288-C3CA-0CACBA2F447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piè di pagina 5">
            <a:extLst>
              <a:ext uri="{FF2B5EF4-FFF2-40B4-BE49-F238E27FC236}">
                <a16:creationId xmlns:a16="http://schemas.microsoft.com/office/drawing/2014/main" id="{1B5C4698-9F64-88E1-210B-52F9FBBE43F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7" name="Segnaposto numero diapositiva 6">
            <a:extLst>
              <a:ext uri="{FF2B5EF4-FFF2-40B4-BE49-F238E27FC236}">
                <a16:creationId xmlns:a16="http://schemas.microsoft.com/office/drawing/2014/main" id="{0DBB6C89-FCA1-A2B7-533A-E959889B1A4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466229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333356-2CCD-2560-318C-65FB87466CF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9BEB5547-347A-F321-AC2E-8AB6913DF2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CEC53C59-B6DA-AF09-A622-150974973E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3BB949F-2241-481D-3681-B3EB3F49CCF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piè di pagina 5">
            <a:extLst>
              <a:ext uri="{FF2B5EF4-FFF2-40B4-BE49-F238E27FC236}">
                <a16:creationId xmlns:a16="http://schemas.microsoft.com/office/drawing/2014/main" id="{053A7CB0-4C55-854C-0BFC-EBB6F1D115C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7" name="Segnaposto numero diapositiva 6">
            <a:extLst>
              <a:ext uri="{FF2B5EF4-FFF2-40B4-BE49-F238E27FC236}">
                <a16:creationId xmlns:a16="http://schemas.microsoft.com/office/drawing/2014/main" id="{3C722C34-BCF1-1EB8-B1EA-49CE24AE84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08198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6409698-D13B-B8E4-8818-190D2E1B6A82}"/>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E529FA0-582B-BACB-0B4D-B40FEE7B9FE1}"/>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E6C1AA2-21EC-CD93-63EE-69028350FD1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AB9FE914-F174-5DBE-B802-F40CAB8BC1B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2FF4CBF7-580B-5337-9451-1041CBCA5A6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79319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51A828A9-4BB3-18BB-F37B-2DF576E670E2}"/>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12381432-342A-9D36-B7B1-4386969308C1}"/>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7A7B5BB-DEF3-B7F0-658D-432DDE86FD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DC399CA1-61D1-558F-95C3-6E49B153EDA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3DC19E42-3270-0F1B-7536-4E0F5139E22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376137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7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3869432"/>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91546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57674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2B5FBC5-0A1A-4182-C484-B9E4577DF92D}"/>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048222F-CD4A-B4F1-BCFB-5662FE66AD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D4304A06-55F3-39AA-3782-494AE5D9C625}"/>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265DE9F2-2CE0-0AFF-89ED-1E18BB79F26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A51C4293-DCB5-437A-1F1D-650F0C3A2227}"/>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5621A38B-DF6B-FBA5-2046-401D245A9878}"/>
              </a:ext>
            </a:extLst>
          </p:cNvPr>
          <p:cNvSpPr>
            <a:spLocks noGrp="1"/>
          </p:cNvSpPr>
          <p:nvPr>
            <p:ph type="dt" sz="half" idx="10"/>
          </p:nvPr>
        </p:nvSpPr>
        <p:spPr/>
        <p:txBody>
          <a:bodyPr/>
          <a:lstStyle/>
          <a:p>
            <a:fld id="{D1F9CC86-3396-4543-8747-0539EA9EC8D8}" type="datetimeFigureOut">
              <a:rPr lang="it-IT" smtClean="0"/>
              <a:t>03/06/2026</a:t>
            </a:fld>
            <a:endParaRPr lang="it-IT"/>
          </a:p>
        </p:txBody>
      </p:sp>
      <p:sp>
        <p:nvSpPr>
          <p:cNvPr id="8" name="Segnaposto piè di pagina 7">
            <a:extLst>
              <a:ext uri="{FF2B5EF4-FFF2-40B4-BE49-F238E27FC236}">
                <a16:creationId xmlns:a16="http://schemas.microsoft.com/office/drawing/2014/main" id="{93889DDB-26AA-47F9-A5F4-16879880DA61}"/>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D2EECABE-C485-56C9-DAC6-0DAC4EEC2862}"/>
              </a:ext>
            </a:extLst>
          </p:cNvPr>
          <p:cNvSpPr>
            <a:spLocks noGrp="1"/>
          </p:cNvSpPr>
          <p:nvPr>
            <p:ph type="sldNum" sz="quarter" idx="12"/>
          </p:nvPr>
        </p:nvSpPr>
        <p:spPr/>
        <p:txBody>
          <a:bodyPr/>
          <a:lstStyle/>
          <a:p>
            <a:fld id="{890BCBDF-A99C-4F85-B356-4E31C74A5796}" type="slidenum">
              <a:rPr lang="it-IT" smtClean="0"/>
              <a:t>‹N›</a:t>
            </a:fld>
            <a:endParaRPr lang="it-IT"/>
          </a:p>
        </p:txBody>
      </p:sp>
    </p:spTree>
    <p:extLst>
      <p:ext uri="{BB962C8B-B14F-4D97-AF65-F5344CB8AC3E}">
        <p14:creationId xmlns:p14="http://schemas.microsoft.com/office/powerpoint/2010/main" val="38868009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0072842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0925278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957658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509622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625737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803807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292333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747543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456191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09543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028D877-3384-49F8-F60B-0CA3F98B66B5}"/>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F7388ED2-65D5-9D16-FE72-EF6EA705F3C8}"/>
              </a:ext>
            </a:extLst>
          </p:cNvPr>
          <p:cNvSpPr>
            <a:spLocks noGrp="1"/>
          </p:cNvSpPr>
          <p:nvPr>
            <p:ph type="dt" sz="half" idx="10"/>
          </p:nvPr>
        </p:nvSpPr>
        <p:spPr/>
        <p:txBody>
          <a:bodyPr/>
          <a:lstStyle/>
          <a:p>
            <a:fld id="{D1F9CC86-3396-4543-8747-0539EA9EC8D8}" type="datetimeFigureOut">
              <a:rPr lang="it-IT" smtClean="0"/>
              <a:t>03/06/2026</a:t>
            </a:fld>
            <a:endParaRPr lang="it-IT"/>
          </a:p>
        </p:txBody>
      </p:sp>
      <p:sp>
        <p:nvSpPr>
          <p:cNvPr id="4" name="Segnaposto piè di pagina 3">
            <a:extLst>
              <a:ext uri="{FF2B5EF4-FFF2-40B4-BE49-F238E27FC236}">
                <a16:creationId xmlns:a16="http://schemas.microsoft.com/office/drawing/2014/main" id="{B0079CB9-2EA2-BF9D-ACC8-FDCF66330F11}"/>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B6FEA79C-CA37-2B27-FB5A-03328BDD90F9}"/>
              </a:ext>
            </a:extLst>
          </p:cNvPr>
          <p:cNvSpPr>
            <a:spLocks noGrp="1"/>
          </p:cNvSpPr>
          <p:nvPr>
            <p:ph type="sldNum" sz="quarter" idx="12"/>
          </p:nvPr>
        </p:nvSpPr>
        <p:spPr/>
        <p:txBody>
          <a:bodyPr/>
          <a:lstStyle/>
          <a:p>
            <a:fld id="{890BCBDF-A99C-4F85-B356-4E31C74A5796}" type="slidenum">
              <a:rPr lang="it-IT" smtClean="0"/>
              <a:t>‹N›</a:t>
            </a:fld>
            <a:endParaRPr lang="it-IT"/>
          </a:p>
        </p:txBody>
      </p:sp>
    </p:spTree>
    <p:extLst>
      <p:ext uri="{BB962C8B-B14F-4D97-AF65-F5344CB8AC3E}">
        <p14:creationId xmlns:p14="http://schemas.microsoft.com/office/powerpoint/2010/main" val="16276507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a:solidFill>
                  <a:srgbClr val="500000"/>
                </a:solidFill>
                <a:latin typeface="Trebuchet MS"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C369B36-BD4F-4146-AEBC-5E34FC00FA52}"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CDDCB0-F0C6-4A32-89AC-494EC956447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91342521"/>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43000"/>
          </a:xfrm>
        </p:spPr>
        <p:txBody>
          <a:bodyPr>
            <a:noAutofit/>
          </a:bodyPr>
          <a:lstStyle>
            <a:lvl1pPr algn="ctr">
              <a:defRPr sz="4267" b="1" cap="small" baseline="0">
                <a:solidFill>
                  <a:srgbClr val="C00000"/>
                </a:solidFill>
                <a:latin typeface="+mn-lt"/>
              </a:defRPr>
            </a:lvl1pPr>
          </a:lstStyle>
          <a:p>
            <a:r>
              <a:rPr lang="en-US" dirty="0"/>
              <a:t>Click to edit Master title style</a:t>
            </a:r>
          </a:p>
        </p:txBody>
      </p:sp>
      <p:sp>
        <p:nvSpPr>
          <p:cNvPr id="3" name="Content Placeholder 2"/>
          <p:cNvSpPr>
            <a:spLocks noGrp="1"/>
          </p:cNvSpPr>
          <p:nvPr>
            <p:ph idx="1"/>
          </p:nvPr>
        </p:nvSpPr>
        <p:spPr>
          <a:xfrm>
            <a:off x="609600" y="1066801"/>
            <a:ext cx="10972800" cy="5059363"/>
          </a:xfrm>
        </p:spPr>
        <p:txBody>
          <a:bodyPr>
            <a:normAutofit/>
          </a:bodyPr>
          <a:lstStyle>
            <a:lvl1pPr>
              <a:buClr>
                <a:srgbClr val="C00000"/>
              </a:buClr>
              <a:buFont typeface="Wingdings" pitchFamily="2" charset="2"/>
              <a:buChar char="§"/>
              <a:defRPr sz="2667">
                <a:latin typeface="+mn-lt"/>
              </a:defRPr>
            </a:lvl1pPr>
            <a:lvl2pPr>
              <a:buClr>
                <a:srgbClr val="C00000"/>
              </a:buClr>
              <a:buFont typeface="Wingdings" pitchFamily="2" charset="2"/>
              <a:buChar char="§"/>
              <a:defRPr sz="2400">
                <a:latin typeface="+mn-lt"/>
              </a:defRPr>
            </a:lvl2pPr>
            <a:lvl3pPr>
              <a:buClr>
                <a:srgbClr val="C00000"/>
              </a:buClr>
              <a:buFont typeface="Wingdings" pitchFamily="2" charset="2"/>
              <a:buChar char="§"/>
              <a:defRPr sz="2133">
                <a:latin typeface="+mn-lt"/>
              </a:defRPr>
            </a:lvl3pPr>
            <a:lvl4pPr>
              <a:buClr>
                <a:srgbClr val="C00000"/>
              </a:buClr>
              <a:buFont typeface="Wingdings" pitchFamily="2" charset="2"/>
              <a:buChar char="§"/>
              <a:defRPr sz="1867">
                <a:latin typeface="+mn-lt"/>
              </a:defRPr>
            </a:lvl4pPr>
            <a:lvl5pPr>
              <a:buClr>
                <a:srgbClr val="C00000"/>
              </a:buClr>
              <a:buFont typeface="Wingdings" pitchFamily="2" charset="2"/>
              <a:buChar char="§"/>
              <a:defRPr sz="1867">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1312867"/>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C369B36-BD4F-4146-AEBC-5E34FC00FA52}"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CDDCB0-F0C6-4A32-89AC-494EC956447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73212314"/>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C369B36-BD4F-4146-AEBC-5E34FC00FA52}"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CDDCB0-F0C6-4A32-89AC-494EC956447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35116063"/>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C369B36-BD4F-4146-AEBC-5E34FC00FA52}"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CDDCB0-F0C6-4A32-89AC-494EC956447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49503310"/>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C369B36-BD4F-4146-AEBC-5E34FC00FA52}"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CDDCB0-F0C6-4A32-89AC-494EC956447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97884854"/>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C369B36-BD4F-4146-AEBC-5E34FC00FA52}"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CDDCB0-F0C6-4A32-89AC-494EC956447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97532774"/>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C369B36-BD4F-4146-AEBC-5E34FC00FA52}"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CDDCB0-F0C6-4A32-89AC-494EC956447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02131111"/>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C369B36-BD4F-4146-AEBC-5E34FC00FA52}"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CDDCB0-F0C6-4A32-89AC-494EC956447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22082945"/>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C369B36-BD4F-4146-AEBC-5E34FC00FA52}"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CDDCB0-F0C6-4A32-89AC-494EC956447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1250535"/>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4E325B6F-62B9-5476-1E6A-39D5237F890A}"/>
              </a:ext>
            </a:extLst>
          </p:cNvPr>
          <p:cNvSpPr>
            <a:spLocks noGrp="1"/>
          </p:cNvSpPr>
          <p:nvPr>
            <p:ph type="dt" sz="half" idx="10"/>
          </p:nvPr>
        </p:nvSpPr>
        <p:spPr/>
        <p:txBody>
          <a:bodyPr/>
          <a:lstStyle/>
          <a:p>
            <a:fld id="{D1F9CC86-3396-4543-8747-0539EA9EC8D8}" type="datetimeFigureOut">
              <a:rPr lang="it-IT" smtClean="0"/>
              <a:t>03/06/2026</a:t>
            </a:fld>
            <a:endParaRPr lang="it-IT"/>
          </a:p>
        </p:txBody>
      </p:sp>
      <p:sp>
        <p:nvSpPr>
          <p:cNvPr id="3" name="Segnaposto piè di pagina 2">
            <a:extLst>
              <a:ext uri="{FF2B5EF4-FFF2-40B4-BE49-F238E27FC236}">
                <a16:creationId xmlns:a16="http://schemas.microsoft.com/office/drawing/2014/main" id="{0AEEEC7D-D96A-C721-35D6-EF337946C0BC}"/>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62A55981-FE91-5EF7-1BD5-8BB8E3D47C72}"/>
              </a:ext>
            </a:extLst>
          </p:cNvPr>
          <p:cNvSpPr>
            <a:spLocks noGrp="1"/>
          </p:cNvSpPr>
          <p:nvPr>
            <p:ph type="sldNum" sz="quarter" idx="12"/>
          </p:nvPr>
        </p:nvSpPr>
        <p:spPr/>
        <p:txBody>
          <a:bodyPr/>
          <a:lstStyle/>
          <a:p>
            <a:fld id="{890BCBDF-A99C-4F85-B356-4E31C74A5796}" type="slidenum">
              <a:rPr lang="it-IT" smtClean="0"/>
              <a:t>‹N›</a:t>
            </a:fld>
            <a:endParaRPr lang="it-IT"/>
          </a:p>
        </p:txBody>
      </p:sp>
    </p:spTree>
    <p:extLst>
      <p:ext uri="{BB962C8B-B14F-4D97-AF65-F5344CB8AC3E}">
        <p14:creationId xmlns:p14="http://schemas.microsoft.com/office/powerpoint/2010/main" val="18213017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C369B36-BD4F-4146-AEBC-5E34FC00FA52}"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CDDCB0-F0C6-4A32-89AC-494EC956447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02383700"/>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7" name="Rectangle 6"/>
          <p:cNvSpPr/>
          <p:nvPr/>
        </p:nvSpPr>
        <p:spPr bwMode="white">
          <a:xfrm>
            <a:off x="0" y="6172200"/>
            <a:ext cx="12192000" cy="6858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p:cNvSpPr/>
          <p:nvPr userDrawn="1"/>
        </p:nvSpPr>
        <p:spPr>
          <a:xfrm>
            <a:off x="-12192" y="6248400"/>
            <a:ext cx="2999232" cy="51816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1" name="Rectangle 10"/>
          <p:cNvSpPr/>
          <p:nvPr/>
        </p:nvSpPr>
        <p:spPr>
          <a:xfrm>
            <a:off x="3145536" y="6248400"/>
            <a:ext cx="9046464" cy="509016"/>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8" name="Title 7"/>
          <p:cNvSpPr>
            <a:spLocks noGrp="1"/>
          </p:cNvSpPr>
          <p:nvPr>
            <p:ph type="ctrTitle"/>
          </p:nvPr>
        </p:nvSpPr>
        <p:spPr>
          <a:xfrm>
            <a:off x="3149600" y="4038600"/>
            <a:ext cx="8636000" cy="1828800"/>
          </a:xfrm>
        </p:spPr>
        <p:txBody>
          <a:bodyPr anchor="b"/>
          <a:lstStyle>
            <a:lvl1pPr>
              <a:defRPr cap="all" baseline="0"/>
            </a:lvl1pPr>
          </a:lstStyle>
          <a:p>
            <a:r>
              <a:rPr kumimoji="0" lang="en-US"/>
              <a:t>Click to edit Master title style</a:t>
            </a:r>
          </a:p>
        </p:txBody>
      </p:sp>
      <p:sp>
        <p:nvSpPr>
          <p:cNvPr id="17" name="Footer Placeholder 16"/>
          <p:cNvSpPr>
            <a:spLocks noGrp="1"/>
          </p:cNvSpPr>
          <p:nvPr>
            <p:ph type="ftr" sz="quarter" idx="11"/>
          </p:nvPr>
        </p:nvSpPr>
        <p:spPr>
          <a:xfrm>
            <a:off x="2780524" y="236539"/>
            <a:ext cx="7823200" cy="365125"/>
          </a:xfrm>
        </p:spPr>
        <p:txBody>
          <a:bodyPr/>
          <a:lstStyle>
            <a:lvl1pPr algn="r">
              <a:defRPr>
                <a:solidFill>
                  <a:schemeClr val="tx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EEECE1"/>
              </a:solidFill>
              <a:effectLst/>
              <a:uLnTx/>
              <a:uFillTx/>
              <a:latin typeface="Calibri"/>
              <a:ea typeface="+mn-ea"/>
              <a:cs typeface="+mn-cs"/>
            </a:endParaRPr>
          </a:p>
        </p:txBody>
      </p:sp>
      <p:sp>
        <p:nvSpPr>
          <p:cNvPr id="29" name="Slide Number Placeholder 28"/>
          <p:cNvSpPr>
            <a:spLocks noGrp="1"/>
          </p:cNvSpPr>
          <p:nvPr>
            <p:ph type="sldNum" sz="quarter" idx="12"/>
          </p:nvPr>
        </p:nvSpPr>
        <p:spPr>
          <a:xfrm>
            <a:off x="10668000" y="228600"/>
            <a:ext cx="1117600" cy="381000"/>
          </a:xfrm>
        </p:spPr>
        <p:txBody>
          <a:bodyPr/>
          <a:lstStyle>
            <a:lvl1pPr>
              <a:defRPr>
                <a:solidFill>
                  <a:schemeClr val="tx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EB3F8C6-7259-4BB5-A15A-7652AF25046A}" type="slidenum">
              <a:rPr kumimoji="0" lang="en-US" sz="1600" b="0" i="0" u="none" strike="noStrike" kern="1200" cap="none" spc="0" normalizeH="0" baseline="0" noProof="0" smtClean="0">
                <a:ln>
                  <a:noFill/>
                </a:ln>
                <a:solidFill>
                  <a:srgbClr val="EEECE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srgbClr val="EEECE1"/>
              </a:solidFill>
              <a:effectLst/>
              <a:uLnTx/>
              <a:uFillTx/>
              <a:latin typeface="Calibri"/>
              <a:ea typeface="+mn-ea"/>
              <a:cs typeface="+mn-cs"/>
            </a:endParaRPr>
          </a:p>
        </p:txBody>
      </p:sp>
    </p:spTree>
    <p:extLst>
      <p:ext uri="{BB962C8B-B14F-4D97-AF65-F5344CB8AC3E}">
        <p14:creationId xmlns:p14="http://schemas.microsoft.com/office/powerpoint/2010/main" val="5226730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929BA-17ED-4E34-8E3A-BAD1E6A2F1D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A2296B1-220D-4A14-B943-68BF39C3D5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D77981-669E-431D-8B64-1CEFBEC4794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019502B-554A-4EB0-BBF9-749F30EB3FE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39BCFB6D-0A5B-4520-B488-438D02B2968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82344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39106-4AD3-4DC5-8D7C-518926E0CD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2115FB-1F89-432C-A6C6-7EB7DD0E3DF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67412E-1BFF-4BAA-A789-9C95A8602C7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6E626BD-37F4-4BE7-B89C-6CC8D20F5FB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C8702033-8EEC-47E0-82D9-7C1193869C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037252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A8D32-DA9C-402C-B17E-C999A556D0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CEF5F73-65E0-4971-8EA9-0F426720590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BED649B-ABBC-42AB-B3CF-29738B4C122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F08C1F72-48A3-4BAB-972B-B272A14790C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F9E6C15-8F24-4C4C-ADCE-99301496FD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651921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8CCDF-6C1F-4FE5-8A15-6537FC6CE9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36F0AF-8698-4D56-902B-CDC6569411A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BC2AAEE-1E25-4654-92F7-D9CC97D98D7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8392F0-AB49-4217-9E44-58E73506CBD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C1A5604-B57D-473D-8172-B2305EE6CC8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179D91FA-531E-47DF-A46B-7527A11C830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40637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E8A6E-2DE3-4623-BDE3-DD57031ADF0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158F11-13CA-41B8-8081-A126C7CA98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D0CE9BA-D6DA-4109-93D6-ACE9A12FB83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248970-5BAC-4F2D-B186-B871638C11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EC2F70C-6064-4581-B9B4-1095EF5F065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3DB4722-83A8-49CC-A068-1DAF31EC0AB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2DB869EB-7FA3-4D8A-B507-089903F3E46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C1465062-9451-43DA-ABCC-234647FEBA8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89896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E4A67-937C-459A-992E-7DDDD32FA2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4B996C-9EAD-41B3-9BCC-A1ABAB9AF86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A1CF4485-3D2A-4409-9E66-9F0DA143604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40FEADC-5CD2-4266-9DE0-320F1E5F789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856168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5294F0-F895-4035-AE22-DFDCB5C37CB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D552031-C058-47BA-ADE0-DC7AD18F41B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3BB84A08-8C30-441A-86E2-CAE34E57913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195214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34A96-F61F-4702-BFCC-9FBCB07945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E27024-42B5-414C-B4A2-C2E785C899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52F361-7ED3-457E-9E28-69488D4979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02D89DB-F83E-4393-AE14-6838D215939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0312F4A0-9ABA-461A-8A05-F4C34552C61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D4F95302-0FB6-4878-8F4E-0C7460197E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3583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DF1F78F-C2C3-6A81-9D7D-49D241FD90A6}"/>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A5381B70-3774-DF89-5846-3C1E8FCFF2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5BBB7649-E22A-3474-A93E-13285867B2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92E95D37-652F-C181-1E89-A99CA98016B7}"/>
              </a:ext>
            </a:extLst>
          </p:cNvPr>
          <p:cNvSpPr>
            <a:spLocks noGrp="1"/>
          </p:cNvSpPr>
          <p:nvPr>
            <p:ph type="dt" sz="half" idx="10"/>
          </p:nvPr>
        </p:nvSpPr>
        <p:spPr/>
        <p:txBody>
          <a:bodyPr/>
          <a:lstStyle/>
          <a:p>
            <a:fld id="{D1F9CC86-3396-4543-8747-0539EA9EC8D8}" type="datetimeFigureOut">
              <a:rPr lang="it-IT" smtClean="0"/>
              <a:t>03/06/2026</a:t>
            </a:fld>
            <a:endParaRPr lang="it-IT"/>
          </a:p>
        </p:txBody>
      </p:sp>
      <p:sp>
        <p:nvSpPr>
          <p:cNvPr id="6" name="Segnaposto piè di pagina 5">
            <a:extLst>
              <a:ext uri="{FF2B5EF4-FFF2-40B4-BE49-F238E27FC236}">
                <a16:creationId xmlns:a16="http://schemas.microsoft.com/office/drawing/2014/main" id="{306A6BDC-1F26-5A71-6834-EDA4F8E10BE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340AC26-670B-00DC-C0C8-12A8028B6131}"/>
              </a:ext>
            </a:extLst>
          </p:cNvPr>
          <p:cNvSpPr>
            <a:spLocks noGrp="1"/>
          </p:cNvSpPr>
          <p:nvPr>
            <p:ph type="sldNum" sz="quarter" idx="12"/>
          </p:nvPr>
        </p:nvSpPr>
        <p:spPr/>
        <p:txBody>
          <a:bodyPr/>
          <a:lstStyle/>
          <a:p>
            <a:fld id="{890BCBDF-A99C-4F85-B356-4E31C74A5796}" type="slidenum">
              <a:rPr lang="it-IT" smtClean="0"/>
              <a:t>‹N›</a:t>
            </a:fld>
            <a:endParaRPr lang="it-IT"/>
          </a:p>
        </p:txBody>
      </p:sp>
    </p:spTree>
    <p:extLst>
      <p:ext uri="{BB962C8B-B14F-4D97-AF65-F5344CB8AC3E}">
        <p14:creationId xmlns:p14="http://schemas.microsoft.com/office/powerpoint/2010/main" val="338645912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22432-C062-4866-89BF-9D64ACCF51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3C1ED56-E4D2-43B6-A479-E4AFEE8A79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4C7A572-C5CF-40BE-9A07-91E664FF2D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91A7B28-CCF5-408D-A83B-CD48706C9A0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D56C0F81-25DA-45D2-A59C-12053F8D9F9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111B49F-B746-4153-A6B4-1C7EB84652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424196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4FE93-68CD-477C-9E6D-FC662AA3A6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2CBD83-D9B9-48A1-91E4-2CF519B7778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59A8C2-3B8B-407A-8420-CDDDC278C6E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35E162F-8098-4D0B-A993-326E9C415D0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43A9E01-7956-466D-8C97-669EAA0E6E1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733831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35E5BD-4DEC-4D72-9182-E09ECAB00B2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68B9521-2C7E-449D-BF5B-C57E8239FB0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023292-F37C-4FE0-8BDE-10DE5EA42E8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3B6949A-0DB5-49AE-A36E-950A4918175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9AB4E7C-F002-4221-BE67-3B8431AE337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849120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929BA-17ED-4E34-8E3A-BAD1E6A2F1D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A2296B1-220D-4A14-B943-68BF39C3D5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D77981-669E-431D-8B64-1CEFBEC4794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019502B-554A-4EB0-BBF9-749F30EB3FE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39BCFB6D-0A5B-4520-B488-438D02B2968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08555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39106-4AD3-4DC5-8D7C-518926E0CD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2115FB-1F89-432C-A6C6-7EB7DD0E3DF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67412E-1BFF-4BAA-A789-9C95A8602C7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6E626BD-37F4-4BE7-B89C-6CC8D20F5FB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C8702033-8EEC-47E0-82D9-7C1193869C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122563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A8D32-DA9C-402C-B17E-C999A556D0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CEF5F73-65E0-4971-8EA9-0F426720590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BED649B-ABBC-42AB-B3CF-29738B4C122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F08C1F72-48A3-4BAB-972B-B272A14790C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F9E6C15-8F24-4C4C-ADCE-99301496FD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3692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8CCDF-6C1F-4FE5-8A15-6537FC6CE9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36F0AF-8698-4D56-902B-CDC6569411A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BC2AAEE-1E25-4654-92F7-D9CC97D98D7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8392F0-AB49-4217-9E44-58E73506CBD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C1A5604-B57D-473D-8172-B2305EE6CC8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179D91FA-531E-47DF-A46B-7527A11C830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599144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E8A6E-2DE3-4623-BDE3-DD57031ADF0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158F11-13CA-41B8-8081-A126C7CA98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D0CE9BA-D6DA-4109-93D6-ACE9A12FB83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248970-5BAC-4F2D-B186-B871638C11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EC2F70C-6064-4581-B9B4-1095EF5F065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3DB4722-83A8-49CC-A068-1DAF31EC0AB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2DB869EB-7FA3-4D8A-B507-089903F3E46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C1465062-9451-43DA-ABCC-234647FEBA8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762456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E4A67-937C-459A-992E-7DDDD32FA2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4B996C-9EAD-41B3-9BCC-A1ABAB9AF86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A1CF4485-3D2A-4409-9E66-9F0DA143604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40FEADC-5CD2-4266-9DE0-320F1E5F789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603300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5294F0-F895-4035-AE22-DFDCB5C37CB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D552031-C058-47BA-ADE0-DC7AD18F41B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3BB84A08-8C30-441A-86E2-CAE34E57913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1203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6DF15F8-2A31-E982-7626-C363A210F472}"/>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034E62E1-25B0-2F1F-B4D8-106CBC32F6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4AA10AB8-984F-8966-D580-EF88D6516A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B1A60D7-7F57-4E0D-0161-AA9AA45C0C53}"/>
              </a:ext>
            </a:extLst>
          </p:cNvPr>
          <p:cNvSpPr>
            <a:spLocks noGrp="1"/>
          </p:cNvSpPr>
          <p:nvPr>
            <p:ph type="dt" sz="half" idx="10"/>
          </p:nvPr>
        </p:nvSpPr>
        <p:spPr/>
        <p:txBody>
          <a:bodyPr/>
          <a:lstStyle/>
          <a:p>
            <a:fld id="{D1F9CC86-3396-4543-8747-0539EA9EC8D8}" type="datetimeFigureOut">
              <a:rPr lang="it-IT" smtClean="0"/>
              <a:t>03/06/2026</a:t>
            </a:fld>
            <a:endParaRPr lang="it-IT"/>
          </a:p>
        </p:txBody>
      </p:sp>
      <p:sp>
        <p:nvSpPr>
          <p:cNvPr id="6" name="Segnaposto piè di pagina 5">
            <a:extLst>
              <a:ext uri="{FF2B5EF4-FFF2-40B4-BE49-F238E27FC236}">
                <a16:creationId xmlns:a16="http://schemas.microsoft.com/office/drawing/2014/main" id="{11CBA8D3-F850-E573-00CA-ECB77CDA75DD}"/>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81FBF5D-6091-0607-54C1-04F71D8BA67D}"/>
              </a:ext>
            </a:extLst>
          </p:cNvPr>
          <p:cNvSpPr>
            <a:spLocks noGrp="1"/>
          </p:cNvSpPr>
          <p:nvPr>
            <p:ph type="sldNum" sz="quarter" idx="12"/>
          </p:nvPr>
        </p:nvSpPr>
        <p:spPr/>
        <p:txBody>
          <a:bodyPr/>
          <a:lstStyle/>
          <a:p>
            <a:fld id="{890BCBDF-A99C-4F85-B356-4E31C74A5796}" type="slidenum">
              <a:rPr lang="it-IT" smtClean="0"/>
              <a:t>‹N›</a:t>
            </a:fld>
            <a:endParaRPr lang="it-IT"/>
          </a:p>
        </p:txBody>
      </p:sp>
    </p:spTree>
    <p:extLst>
      <p:ext uri="{BB962C8B-B14F-4D97-AF65-F5344CB8AC3E}">
        <p14:creationId xmlns:p14="http://schemas.microsoft.com/office/powerpoint/2010/main" val="310055455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34A96-F61F-4702-BFCC-9FBCB07945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E27024-42B5-414C-B4A2-C2E785C899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52F361-7ED3-457E-9E28-69488D4979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02D89DB-F83E-4393-AE14-6838D215939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0312F4A0-9ABA-461A-8A05-F4C34552C61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D4F95302-0FB6-4878-8F4E-0C7460197E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987340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22432-C062-4866-89BF-9D64ACCF51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3C1ED56-E4D2-43B6-A479-E4AFEE8A79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4C7A572-C5CF-40BE-9A07-91E664FF2D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91A7B28-CCF5-408D-A83B-CD48706C9A0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D56C0F81-25DA-45D2-A59C-12053F8D9F9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111B49F-B746-4153-A6B4-1C7EB84652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375140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4FE93-68CD-477C-9E6D-FC662AA3A6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2CBD83-D9B9-48A1-91E4-2CF519B7778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59A8C2-3B8B-407A-8420-CDDDC278C6E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35E162F-8098-4D0B-A993-326E9C415D0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43A9E01-7956-466D-8C97-669EAA0E6E1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294389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35E5BD-4DEC-4D72-9182-E09ECAB00B2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68B9521-2C7E-449D-BF5B-C57E8239FB0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023292-F37C-4FE0-8BDE-10DE5EA42E8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3B6949A-0DB5-49AE-A36E-950A4918175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9AB4E7C-F002-4221-BE67-3B8431AE337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435572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0078399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815815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2312811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9920686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3314265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129716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theme" Target="../theme/theme10.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image" Target="../media/image3.jpg"/><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theme" Target="../theme/theme11.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3.xml"/><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theme" Target="../theme/theme12.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5" Type="http://schemas.openxmlformats.org/officeDocument/2006/relationships/slideLayout" Target="../slideLayouts/slideLayout120.xml"/><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3.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4.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3.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5.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3.jp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6.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3.jp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media/image3.jpg"/><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image" Target="../media/image3.jpg"/><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9.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309D1758-43C5-B917-D51F-9511B707C17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040FDCC4-2707-6E85-DBDF-6D4A514C06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31C815F1-4E21-541F-5D7D-495C33A104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1F9CC86-3396-4543-8747-0539EA9EC8D8}" type="datetimeFigureOut">
              <a:rPr lang="it-IT" smtClean="0"/>
              <a:t>03/06/2026</a:t>
            </a:fld>
            <a:endParaRPr lang="it-IT"/>
          </a:p>
        </p:txBody>
      </p:sp>
      <p:sp>
        <p:nvSpPr>
          <p:cNvPr id="5" name="Segnaposto piè di pagina 4">
            <a:extLst>
              <a:ext uri="{FF2B5EF4-FFF2-40B4-BE49-F238E27FC236}">
                <a16:creationId xmlns:a16="http://schemas.microsoft.com/office/drawing/2014/main" id="{488F7C52-95A6-4608-FE06-745E0269C0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A9F5A8E9-E4F7-8171-D78C-50D853584F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90BCBDF-A99C-4F85-B356-4E31C74A5796}" type="slidenum">
              <a:rPr lang="it-IT" smtClean="0"/>
              <a:t>‹N›</a:t>
            </a:fld>
            <a:endParaRPr lang="it-IT"/>
          </a:p>
        </p:txBody>
      </p:sp>
    </p:spTree>
    <p:extLst>
      <p:ext uri="{BB962C8B-B14F-4D97-AF65-F5344CB8AC3E}">
        <p14:creationId xmlns:p14="http://schemas.microsoft.com/office/powerpoint/2010/main" val="3073581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79719083"/>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2B91C9-F310-4DAB-9D46-2DCAD2E48B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C1408BE-4ABF-42AA-B34A-67225BAE8A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B3058-1788-4791-BF16-ED04FABAB3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E169A00-5204-4E24-B8BA-4D97581020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E465C2A-4339-4E32-B4A8-9A18E1D9B8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0956105"/>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49784434"/>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dirty="0"/>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4239372871"/>
      </p:ext>
    </p:ext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latinLnBrk="0" hangingPunct="1">
        <a:lnSpc>
          <a:spcPct val="90000"/>
        </a:lnSpc>
        <a:spcBef>
          <a:spcPct val="0"/>
        </a:spcBef>
        <a:buNone/>
        <a:defRPr sz="4400" kern="1200">
          <a:solidFill>
            <a:schemeClr val="accent5">
              <a:lumMod val="75000"/>
            </a:schemeClr>
          </a:solidFill>
          <a:latin typeface="Gill Sans Nova" panose="020B0602020104020203"/>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Gill Sans Nova Ligh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75000"/>
            </a:schemeClr>
          </a:solidFill>
          <a:latin typeface="Gill Sans Nova Ligh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Gill Sans Nova Ligh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Gill Sans Nova Ligh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Gill Sans Nova Ligh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053559AA-B79B-9BBD-2A39-6BB57B7A9F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8D16045F-54F7-D3C8-8D98-4C0BCAA90C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7EB8100-31B8-C245-5797-232E453D04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AD07858E-FD2B-F57F-0D23-CE4AB9EBA2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384BDD2A-B838-F4F5-216F-FDA221106C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2707735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053559AA-B79B-9BBD-2A39-6BB57B7A9F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8D16045F-54F7-D3C8-8D98-4C0BCAA90C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7EB8100-31B8-C245-5797-232E453D04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AD07858E-FD2B-F57F-0D23-CE4AB9EBA2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384BDD2A-B838-F4F5-216F-FDA221106C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81673576"/>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053559AA-B79B-9BBD-2A39-6BB57B7A9F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8D16045F-54F7-D3C8-8D98-4C0BCAA90C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7EB8100-31B8-C245-5797-232E453D04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33A577D-A5DC-4F4D-B687-FE5281EC13CA}" type="datetimeFigureOut">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03/06/2026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Segnaposto piè di pagina 4">
            <a:extLst>
              <a:ext uri="{FF2B5EF4-FFF2-40B4-BE49-F238E27FC236}">
                <a16:creationId xmlns:a16="http://schemas.microsoft.com/office/drawing/2014/main" id="{AD07858E-FD2B-F57F-0D23-CE4AB9EBA2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384BDD2A-B838-F4F5-216F-FDA221106C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9162BAA-FB83-463E-A966-22B777199E2C}"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82204924"/>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19472844"/>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0"/>
            <a:ext cx="12192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600">
                <a:solidFill>
                  <a:schemeClr val="tx1">
                    <a:tint val="75000"/>
                  </a:schemeClr>
                </a:solidFill>
                <a:latin typeface="+mn-l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C369B36-BD4F-4146-AEBC-5E34FC00FA52}"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600">
                <a:solidFill>
                  <a:schemeClr val="tx1">
                    <a:tint val="75000"/>
                  </a:schemeClr>
                </a:solidFill>
                <a:latin typeface="+mn-lt"/>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600">
                <a:solidFill>
                  <a:schemeClr val="tx1">
                    <a:tint val="75000"/>
                  </a:schemeClr>
                </a:solidFill>
                <a:latin typeface="+mn-lt"/>
                <a:cs typeface="+mn-cs"/>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ACDDCB0-F0C6-4A32-89AC-494EC956447C}"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6338422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Lst>
  <mc:AlternateContent xmlns:mc="http://schemas.openxmlformats.org/markup-compatibility/2006" xmlns:p14="http://schemas.microsoft.com/office/powerpoint/2010/main">
    <mc:Choice Requires="p14">
      <p:transition p14:dur="10" advTm="20000"/>
    </mc:Choice>
    <mc:Fallback xmlns="">
      <p:transition advTm="20000"/>
    </mc:Fallback>
  </mc:AlternateContent>
  <p:txStyles>
    <p:titleStyle>
      <a:lvl1pPr algn="ctr" rtl="0" eaLnBrk="1" fontAlgn="base" hangingPunct="1">
        <a:spcBef>
          <a:spcPct val="0"/>
        </a:spcBef>
        <a:spcAft>
          <a:spcPct val="0"/>
        </a:spcAft>
        <a:defRPr sz="4267" b="1" kern="1200">
          <a:solidFill>
            <a:srgbClr val="C00000"/>
          </a:solidFill>
          <a:latin typeface="+mj-lt"/>
          <a:ea typeface="+mj-ea"/>
          <a:cs typeface="+mj-cs"/>
        </a:defRPr>
      </a:lvl1pPr>
      <a:lvl2pPr algn="ctr" rtl="0" eaLnBrk="1" fontAlgn="base" hangingPunct="1">
        <a:spcBef>
          <a:spcPct val="0"/>
        </a:spcBef>
        <a:spcAft>
          <a:spcPct val="0"/>
        </a:spcAft>
        <a:defRPr sz="5867">
          <a:solidFill>
            <a:schemeClr val="tx1"/>
          </a:solidFill>
          <a:latin typeface="Calibri" pitchFamily="34" charset="0"/>
        </a:defRPr>
      </a:lvl2pPr>
      <a:lvl3pPr algn="ctr" rtl="0" eaLnBrk="1" fontAlgn="base" hangingPunct="1">
        <a:spcBef>
          <a:spcPct val="0"/>
        </a:spcBef>
        <a:spcAft>
          <a:spcPct val="0"/>
        </a:spcAft>
        <a:defRPr sz="5867">
          <a:solidFill>
            <a:schemeClr val="tx1"/>
          </a:solidFill>
          <a:latin typeface="Calibri" pitchFamily="34" charset="0"/>
        </a:defRPr>
      </a:lvl3pPr>
      <a:lvl4pPr algn="ctr" rtl="0" eaLnBrk="1" fontAlgn="base" hangingPunct="1">
        <a:spcBef>
          <a:spcPct val="0"/>
        </a:spcBef>
        <a:spcAft>
          <a:spcPct val="0"/>
        </a:spcAft>
        <a:defRPr sz="5867">
          <a:solidFill>
            <a:schemeClr val="tx1"/>
          </a:solidFill>
          <a:latin typeface="Calibri" pitchFamily="34" charset="0"/>
        </a:defRPr>
      </a:lvl4pPr>
      <a:lvl5pPr algn="ctr" rtl="0" eaLnBrk="1" fontAlgn="base" hangingPunct="1">
        <a:spcBef>
          <a:spcPct val="0"/>
        </a:spcBef>
        <a:spcAft>
          <a:spcPct val="0"/>
        </a:spcAft>
        <a:defRPr sz="5867">
          <a:solidFill>
            <a:schemeClr val="tx1"/>
          </a:solidFill>
          <a:latin typeface="Calibri" pitchFamily="34" charset="0"/>
        </a:defRPr>
      </a:lvl5pPr>
      <a:lvl6pPr marL="609585" algn="ctr" rtl="0" eaLnBrk="1" fontAlgn="base" hangingPunct="1">
        <a:spcBef>
          <a:spcPct val="0"/>
        </a:spcBef>
        <a:spcAft>
          <a:spcPct val="0"/>
        </a:spcAft>
        <a:defRPr sz="5867">
          <a:solidFill>
            <a:schemeClr val="tx1"/>
          </a:solidFill>
          <a:latin typeface="Calibri" pitchFamily="34" charset="0"/>
        </a:defRPr>
      </a:lvl6pPr>
      <a:lvl7pPr marL="1219170" algn="ctr" rtl="0" eaLnBrk="1" fontAlgn="base" hangingPunct="1">
        <a:spcBef>
          <a:spcPct val="0"/>
        </a:spcBef>
        <a:spcAft>
          <a:spcPct val="0"/>
        </a:spcAft>
        <a:defRPr sz="5867">
          <a:solidFill>
            <a:schemeClr val="tx1"/>
          </a:solidFill>
          <a:latin typeface="Calibri" pitchFamily="34" charset="0"/>
        </a:defRPr>
      </a:lvl7pPr>
      <a:lvl8pPr marL="1828754" algn="ctr" rtl="0" eaLnBrk="1" fontAlgn="base" hangingPunct="1">
        <a:spcBef>
          <a:spcPct val="0"/>
        </a:spcBef>
        <a:spcAft>
          <a:spcPct val="0"/>
        </a:spcAft>
        <a:defRPr sz="5867">
          <a:solidFill>
            <a:schemeClr val="tx1"/>
          </a:solidFill>
          <a:latin typeface="Calibri" pitchFamily="34" charset="0"/>
        </a:defRPr>
      </a:lvl8pPr>
      <a:lvl9pPr marL="2438339" algn="ctr" rtl="0" eaLnBrk="1" fontAlgn="base" hangingPunct="1">
        <a:spcBef>
          <a:spcPct val="0"/>
        </a:spcBef>
        <a:spcAft>
          <a:spcPct val="0"/>
        </a:spcAft>
        <a:defRPr sz="5867">
          <a:solidFill>
            <a:schemeClr val="tx1"/>
          </a:solidFill>
          <a:latin typeface="Calibri" pitchFamily="34" charset="0"/>
        </a:defRPr>
      </a:lvl9pPr>
    </p:titleStyle>
    <p:bodyStyle>
      <a:lvl1pPr marL="457189" indent="-457189" algn="l" rtl="0" eaLnBrk="1" fontAlgn="base" hangingPunct="1">
        <a:spcBef>
          <a:spcPct val="20000"/>
        </a:spcBef>
        <a:spcAft>
          <a:spcPct val="0"/>
        </a:spcAft>
        <a:buClr>
          <a:srgbClr val="C00000"/>
        </a:buClr>
        <a:buFont typeface="Wingdings" panose="05000000000000000000" pitchFamily="2" charset="2"/>
        <a:buChar char="Ø"/>
        <a:defRPr sz="2667" kern="1200">
          <a:solidFill>
            <a:schemeClr val="tx1"/>
          </a:solidFill>
          <a:latin typeface="+mn-lt"/>
          <a:ea typeface="+mn-ea"/>
          <a:cs typeface="+mn-cs"/>
        </a:defRPr>
      </a:lvl1pPr>
      <a:lvl2pPr marL="990575" indent="-380990" algn="l" rtl="0" eaLnBrk="1" fontAlgn="base" hangingPunct="1">
        <a:spcBef>
          <a:spcPct val="20000"/>
        </a:spcBef>
        <a:spcAft>
          <a:spcPct val="0"/>
        </a:spcAft>
        <a:buClr>
          <a:srgbClr val="C00000"/>
        </a:buClr>
        <a:buSzPct val="75000"/>
        <a:buFont typeface="Wingdings" panose="05000000000000000000" pitchFamily="2" charset="2"/>
        <a:buChar char="Ø"/>
        <a:defRPr sz="2400" kern="1200">
          <a:solidFill>
            <a:schemeClr val="tx1"/>
          </a:solidFill>
          <a:latin typeface="+mn-lt"/>
          <a:ea typeface="+mn-ea"/>
          <a:cs typeface="+mn-cs"/>
        </a:defRPr>
      </a:lvl2pPr>
      <a:lvl3pPr marL="1523962" indent="-304792" algn="l" rtl="0" eaLnBrk="1" fontAlgn="base" hangingPunct="1">
        <a:spcBef>
          <a:spcPct val="20000"/>
        </a:spcBef>
        <a:spcAft>
          <a:spcPct val="0"/>
        </a:spcAft>
        <a:buClr>
          <a:srgbClr val="C00000"/>
        </a:buClr>
        <a:buSzPct val="50000"/>
        <a:buFont typeface="Wingdings" panose="05000000000000000000" pitchFamily="2" charset="2"/>
        <a:buChar char="Ø"/>
        <a:defRPr sz="2133" kern="1200">
          <a:solidFill>
            <a:schemeClr val="tx1"/>
          </a:solidFill>
          <a:latin typeface="+mn-lt"/>
          <a:ea typeface="+mn-ea"/>
          <a:cs typeface="+mn-cs"/>
        </a:defRPr>
      </a:lvl3pPr>
      <a:lvl4pPr marL="2133547" indent="-304792" algn="l" rtl="0" eaLnBrk="1" fontAlgn="base" hangingPunct="1">
        <a:spcBef>
          <a:spcPct val="20000"/>
        </a:spcBef>
        <a:spcAft>
          <a:spcPct val="0"/>
        </a:spcAft>
        <a:buFont typeface="Arial" charset="0"/>
        <a:buChar char="–"/>
        <a:defRPr sz="1867" kern="1200">
          <a:solidFill>
            <a:schemeClr val="tx1"/>
          </a:solidFill>
          <a:latin typeface="+mn-lt"/>
          <a:ea typeface="+mn-ea"/>
          <a:cs typeface="+mn-cs"/>
        </a:defRPr>
      </a:lvl4pPr>
      <a:lvl5pPr marL="2743131" indent="-304792" algn="l" rtl="0" eaLnBrk="1" fontAlgn="base" hangingPunct="1">
        <a:spcBef>
          <a:spcPct val="20000"/>
        </a:spcBef>
        <a:spcAft>
          <a:spcPct val="0"/>
        </a:spcAft>
        <a:buFont typeface="Arial" charset="0"/>
        <a:buChar char="»"/>
        <a:defRPr sz="18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2B91C9-F310-4DAB-9D46-2DCAD2E48B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C1408BE-4ABF-42AA-B34A-67225BAE8A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B3058-1788-4791-BF16-ED04FABAB3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E169A00-5204-4E24-B8BA-4D97581020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E465C2A-4339-4E32-B4A8-9A18E1D9B8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7229358"/>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2B91C9-F310-4DAB-9D46-2DCAD2E48B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C1408BE-4ABF-42AA-B34A-67225BAE8A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B3058-1788-4791-BF16-ED04FABAB3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9E3B44C-AAC6-41FB-97CE-D852AAACE4C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E169A00-5204-4E24-B8BA-4D97581020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E465C2A-4339-4E32-B4A8-9A18E1D9B8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A14DF9E-E37D-4D86-8C29-D4F8E73A94E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202678"/>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5.xml"/><Relationship Id="rId5" Type="http://schemas.openxmlformats.org/officeDocument/2006/relationships/image" Target="../media/image27.emf"/><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43.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65.xml"/></Relationships>
</file>

<file path=ppt/slides/_rels/slide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3.xml"/></Relationships>
</file>

<file path=ppt/slides/_rels/slide42.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77.xml"/><Relationship Id="rId4" Type="http://schemas.openxmlformats.org/officeDocument/2006/relationships/image" Target="../media/image33.e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8.xml"/></Relationships>
</file>

<file path=ppt/slides/_rels/slide44.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89.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0.xml"/><Relationship Id="rId5" Type="http://schemas.openxmlformats.org/officeDocument/2006/relationships/image" Target="../media/image36.png"/><Relationship Id="rId4" Type="http://schemas.openxmlformats.org/officeDocument/2006/relationships/image" Target="../media/image26.png"/></Relationships>
</file>

<file path=ppt/slides/_rels/slide4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5.png"/><Relationship Id="rId7" Type="http://schemas.openxmlformats.org/officeDocument/2006/relationships/image" Target="../media/image39.png"/><Relationship Id="rId2" Type="http://schemas.openxmlformats.org/officeDocument/2006/relationships/image" Target="../media/image24.png"/><Relationship Id="rId1" Type="http://schemas.openxmlformats.org/officeDocument/2006/relationships/slideLayout" Target="../slideLayouts/slideLayout10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0.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0.xml"/><Relationship Id="rId5" Type="http://schemas.openxmlformats.org/officeDocument/2006/relationships/image" Target="../media/image43.png"/><Relationship Id="rId4" Type="http://schemas.openxmlformats.org/officeDocument/2006/relationships/image" Target="../media/image26.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0.xml"/><Relationship Id="rId5" Type="http://schemas.openxmlformats.org/officeDocument/2006/relationships/image" Target="../media/image44.png"/><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0.xml"/><Relationship Id="rId6" Type="http://schemas.openxmlformats.org/officeDocument/2006/relationships/image" Target="../media/image46.emf"/><Relationship Id="rId5" Type="http://schemas.openxmlformats.org/officeDocument/2006/relationships/image" Target="../media/image45.emf"/><Relationship Id="rId4" Type="http://schemas.openxmlformats.org/officeDocument/2006/relationships/image" Target="../media/image26.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0.xml"/><Relationship Id="rId6" Type="http://schemas.openxmlformats.org/officeDocument/2006/relationships/image" Target="../media/image48.emf"/><Relationship Id="rId5" Type="http://schemas.openxmlformats.org/officeDocument/2006/relationships/image" Target="../media/image47.emf"/><Relationship Id="rId4" Type="http://schemas.openxmlformats.org/officeDocument/2006/relationships/image" Target="../media/image26.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0.xml"/><Relationship Id="rId5" Type="http://schemas.openxmlformats.org/officeDocument/2006/relationships/image" Target="../media/image49.png"/><Relationship Id="rId4" Type="http://schemas.openxmlformats.org/officeDocument/2006/relationships/image" Target="../media/image26.png"/></Relationships>
</file>

<file path=ppt/slides/_rels/slide5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0.xml"/><Relationship Id="rId5" Type="http://schemas.openxmlformats.org/officeDocument/2006/relationships/image" Target="../media/image50.png"/><Relationship Id="rId4" Type="http://schemas.openxmlformats.org/officeDocument/2006/relationships/image" Target="../media/image26.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0.xml"/><Relationship Id="rId5" Type="http://schemas.openxmlformats.org/officeDocument/2006/relationships/image" Target="../media/image51.png"/><Relationship Id="rId4" Type="http://schemas.openxmlformats.org/officeDocument/2006/relationships/image" Target="../media/image26.png"/></Relationships>
</file>

<file path=ppt/slides/_rels/slide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image" Target="../media/image58.emf"/><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slideLayout" Target="../slideLayouts/slideLayout7.xml"/><Relationship Id="rId4" Type="http://schemas.openxmlformats.org/officeDocument/2006/relationships/image" Target="../media/image67.e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 Id="rId9" Type="http://schemas.openxmlformats.org/officeDocument/2006/relationships/image" Target="../media/image76.png"/></Relationships>
</file>

<file path=ppt/slides/_rels/slide7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hyperlink" Target="https://pixabay.com/pt/vectors/term%C3%B4metro-temperatura-quente-153138/" TargetMode="External"/><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82.jpeg"/></Relationships>
</file>

<file path=ppt/slides/_rels/slide82.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111.xml"/></Relationships>
</file>

<file path=ppt/slides/_rels/slide8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2.xml"/><Relationship Id="rId5" Type="http://schemas.openxmlformats.org/officeDocument/2006/relationships/image" Target="../media/image84.png"/><Relationship Id="rId4" Type="http://schemas.openxmlformats.org/officeDocument/2006/relationships/image" Target="../media/image26.png"/></Relationships>
</file>

<file path=ppt/slides/_rels/slide8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2.xml"/><Relationship Id="rId5" Type="http://schemas.openxmlformats.org/officeDocument/2006/relationships/image" Target="../media/image85.png"/><Relationship Id="rId4" Type="http://schemas.openxmlformats.org/officeDocument/2006/relationships/image" Target="../media/image26.png"/></Relationships>
</file>

<file path=ppt/slides/_rels/slide8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2.xml"/><Relationship Id="rId5" Type="http://schemas.openxmlformats.org/officeDocument/2006/relationships/image" Target="../media/image86.png"/><Relationship Id="rId4" Type="http://schemas.openxmlformats.org/officeDocument/2006/relationships/image" Target="../media/image2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8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2.xml"/><Relationship Id="rId5" Type="http://schemas.openxmlformats.org/officeDocument/2006/relationships/image" Target="../media/image87.png"/><Relationship Id="rId4" Type="http://schemas.openxmlformats.org/officeDocument/2006/relationships/image" Target="../media/image26.png"/></Relationships>
</file>

<file path=ppt/slides/_rels/slide8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26.png"/></Relationships>
</file>

<file path=ppt/slides/_rels/slide8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2.xml"/><Relationship Id="rId5" Type="http://schemas.openxmlformats.org/officeDocument/2006/relationships/image" Target="../media/image90.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9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2.xml"/><Relationship Id="rId5" Type="http://schemas.openxmlformats.org/officeDocument/2006/relationships/image" Target="../media/image91.png"/><Relationship Id="rId4" Type="http://schemas.openxmlformats.org/officeDocument/2006/relationships/image" Target="../media/image26.png"/></Relationships>
</file>

<file path=ppt/slides/_rels/slide92.xml.rels><?xml version="1.0" encoding="UTF-8" standalone="yes"?>
<Relationships xmlns="http://schemas.openxmlformats.org/package/2006/relationships"><Relationship Id="rId3" Type="http://schemas.openxmlformats.org/officeDocument/2006/relationships/image" Target="../media/image81.jpeg"/><Relationship Id="rId7" Type="http://schemas.openxmlformats.org/officeDocument/2006/relationships/image" Target="../media/image84.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image" Target="../media/image43.png"/><Relationship Id="rId4" Type="http://schemas.openxmlformats.org/officeDocument/2006/relationships/image" Target="../media/image9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schermata, blu, aqua, sfocatura&#10;&#10;Descrizione generata automaticamente">
            <a:extLst>
              <a:ext uri="{FF2B5EF4-FFF2-40B4-BE49-F238E27FC236}">
                <a16:creationId xmlns:a16="http://schemas.microsoft.com/office/drawing/2014/main" id="{A6E588EC-4376-FC73-99E1-2DBE7AB4A165}"/>
              </a:ext>
            </a:extLst>
          </p:cNvPr>
          <p:cNvPicPr>
            <a:picLocks noChangeAspect="1"/>
          </p:cNvPicPr>
          <p:nvPr/>
        </p:nvPicPr>
        <p:blipFill>
          <a:blip r:embed="rId2"/>
          <a:stretch>
            <a:fillRect/>
          </a:stretch>
        </p:blipFill>
        <p:spPr>
          <a:xfrm>
            <a:off x="0" y="0"/>
            <a:ext cx="12192000" cy="3429000"/>
          </a:xfrm>
          <a:prstGeom prst="rect">
            <a:avLst/>
          </a:prstGeom>
        </p:spPr>
      </p:pic>
      <p:sp>
        <p:nvSpPr>
          <p:cNvPr id="4" name="Titolo 1">
            <a:extLst>
              <a:ext uri="{FF2B5EF4-FFF2-40B4-BE49-F238E27FC236}">
                <a16:creationId xmlns:a16="http://schemas.microsoft.com/office/drawing/2014/main" id="{62F01E90-2D02-EEED-F598-377FCF38D425}"/>
              </a:ext>
            </a:extLst>
          </p:cNvPr>
          <p:cNvSpPr txBox="1">
            <a:spLocks/>
          </p:cNvSpPr>
          <p:nvPr/>
        </p:nvSpPr>
        <p:spPr>
          <a:xfrm>
            <a:off x="333375" y="1114773"/>
            <a:ext cx="11525250" cy="1916233"/>
          </a:xfrm>
          <a:prstGeom prst="rect">
            <a:avLst/>
          </a:prstGeom>
        </p:spPr>
        <p:txBody>
          <a:bodyPr>
            <a:normAutofit fontScale="97500"/>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algn="ctr"/>
            <a:r>
              <a:rPr lang="it-IT" sz="4000" dirty="0">
                <a:solidFill>
                  <a:schemeClr val="bg1"/>
                </a:solidFill>
              </a:rPr>
              <a:t>The Role of the </a:t>
            </a:r>
            <a:r>
              <a:rPr lang="it-IT" sz="4000" dirty="0" err="1" smtClean="0">
                <a:solidFill>
                  <a:schemeClr val="bg1"/>
                </a:solidFill>
              </a:rPr>
              <a:t>Gut</a:t>
            </a:r>
            <a:r>
              <a:rPr lang="it-IT" sz="4000" dirty="0" smtClean="0">
                <a:solidFill>
                  <a:schemeClr val="bg1"/>
                </a:solidFill>
              </a:rPr>
              <a:t> </a:t>
            </a:r>
            <a:r>
              <a:rPr lang="it-IT" sz="4000" dirty="0" err="1" smtClean="0">
                <a:solidFill>
                  <a:schemeClr val="bg1"/>
                </a:solidFill>
              </a:rPr>
              <a:t>Barrier</a:t>
            </a:r>
            <a:r>
              <a:rPr lang="it-IT" sz="4000" dirty="0" smtClean="0">
                <a:solidFill>
                  <a:schemeClr val="bg1"/>
                </a:solidFill>
              </a:rPr>
              <a:t> </a:t>
            </a:r>
            <a:r>
              <a:rPr lang="it-IT" sz="4000" dirty="0">
                <a:solidFill>
                  <a:schemeClr val="bg1"/>
                </a:solidFill>
              </a:rPr>
              <a:t>in Acute and Chronic </a:t>
            </a:r>
            <a:r>
              <a:rPr lang="it-IT" sz="4000" dirty="0" err="1">
                <a:solidFill>
                  <a:schemeClr val="bg1"/>
                </a:solidFill>
              </a:rPr>
              <a:t>Intestinal</a:t>
            </a:r>
            <a:r>
              <a:rPr lang="it-IT" sz="4000" dirty="0">
                <a:solidFill>
                  <a:schemeClr val="bg1"/>
                </a:solidFill>
              </a:rPr>
              <a:t> Disorders</a:t>
            </a:r>
          </a:p>
          <a:p>
            <a:pPr algn="ctr"/>
            <a:r>
              <a:rPr lang="it-IT" sz="4000" dirty="0">
                <a:solidFill>
                  <a:schemeClr val="bg1"/>
                </a:solidFill>
              </a:rPr>
              <a:t>The </a:t>
            </a:r>
            <a:r>
              <a:rPr lang="it-IT" sz="4000" dirty="0" err="1">
                <a:solidFill>
                  <a:schemeClr val="bg1"/>
                </a:solidFill>
              </a:rPr>
              <a:t>Nutritionist’s</a:t>
            </a:r>
            <a:r>
              <a:rPr lang="it-IT" sz="4000" dirty="0">
                <a:solidFill>
                  <a:schemeClr val="bg1"/>
                </a:solidFill>
              </a:rPr>
              <a:t> </a:t>
            </a:r>
            <a:r>
              <a:rPr lang="it-IT" sz="4000" dirty="0" err="1">
                <a:solidFill>
                  <a:schemeClr val="bg1"/>
                </a:solidFill>
              </a:rPr>
              <a:t>Perspective</a:t>
            </a:r>
            <a:endParaRPr lang="it-IT" sz="4000" dirty="0">
              <a:solidFill>
                <a:schemeClr val="bg1"/>
              </a:solidFill>
            </a:endParaRPr>
          </a:p>
        </p:txBody>
      </p:sp>
      <p:pic>
        <p:nvPicPr>
          <p:cNvPr id="6" name="Picture 2" descr="Microbiota intestinale: cos'è, il suo ruolo e sintomi | Enterogermina">
            <a:extLst>
              <a:ext uri="{FF2B5EF4-FFF2-40B4-BE49-F238E27FC236}">
                <a16:creationId xmlns:a16="http://schemas.microsoft.com/office/drawing/2014/main" id="{83FAA4B9-9622-47B2-9E02-37CACF4987B0}"/>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4787524" y="3643705"/>
            <a:ext cx="2616952" cy="242858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63590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3"/>
          <a:stretch>
            <a:fillRect/>
          </a:stretch>
        </p:blipFill>
        <p:spPr>
          <a:xfrm>
            <a:off x="467324" y="2087784"/>
            <a:ext cx="11257351" cy="3371200"/>
          </a:xfrm>
          <a:prstGeom prst="rect">
            <a:avLst/>
          </a:prstGeom>
        </p:spPr>
      </p:pic>
      <p:sp>
        <p:nvSpPr>
          <p:cNvPr id="3" name="Rettangolo 2">
            <a:extLst>
              <a:ext uri="{FF2B5EF4-FFF2-40B4-BE49-F238E27FC236}">
                <a16:creationId xmlns:a16="http://schemas.microsoft.com/office/drawing/2014/main" id="{6DF3F183-45C7-B075-026D-030D3D54FA26}"/>
              </a:ext>
            </a:extLst>
          </p:cNvPr>
          <p:cNvSpPr/>
          <p:nvPr/>
        </p:nvSpPr>
        <p:spPr>
          <a:xfrm>
            <a:off x="700643" y="465068"/>
            <a:ext cx="10854047" cy="1323439"/>
          </a:xfrm>
          <a:prstGeom prst="rect">
            <a:avLst/>
          </a:prstGeom>
          <a:solidFill>
            <a:srgbClr val="0000FF"/>
          </a:solidFill>
          <a:ln>
            <a:solidFill>
              <a:srgbClr val="0000FF"/>
            </a:solidFill>
          </a:ln>
        </p:spPr>
        <p:txBody>
          <a:bodyPr wrap="square">
            <a:spAutoFit/>
          </a:bodyPr>
          <a:lstStyle/>
          <a:p>
            <a:pPr algn="ctr"/>
            <a:r>
              <a:rPr lang="it-IT" sz="4000" b="1" dirty="0" err="1">
                <a:solidFill>
                  <a:schemeClr val="bg1"/>
                </a:solidFill>
                <a:effectLst>
                  <a:outerShdw blurRad="38100" dist="38100" dir="2700000" algn="tl">
                    <a:srgbClr val="000000">
                      <a:alpha val="43137"/>
                    </a:srgbClr>
                  </a:outerShdw>
                </a:effectLst>
                <a:latin typeface="Arial" pitchFamily="34" charset="0"/>
                <a:cs typeface="Arial" pitchFamily="34" charset="0"/>
              </a:rPr>
              <a:t>What</a:t>
            </a:r>
            <a:r>
              <a:rPr lang="it-IT" sz="4000" b="1" dirty="0">
                <a:solidFill>
                  <a:schemeClr val="bg1"/>
                </a:solidFill>
                <a:effectLst>
                  <a:outerShdw blurRad="38100" dist="38100" dir="2700000" algn="tl">
                    <a:srgbClr val="000000">
                      <a:alpha val="43137"/>
                    </a:srgbClr>
                  </a:outerShdw>
                </a:effectLst>
                <a:latin typeface="Arial" pitchFamily="34" charset="0"/>
                <a:cs typeface="Arial" pitchFamily="34" charset="0"/>
              </a:rPr>
              <a:t> score </a:t>
            </a:r>
            <a:r>
              <a:rPr lang="it-IT" sz="4000" b="1" dirty="0" err="1">
                <a:solidFill>
                  <a:schemeClr val="bg1"/>
                </a:solidFill>
                <a:effectLst>
                  <a:outerShdw blurRad="38100" dist="38100" dir="2700000" algn="tl">
                    <a:srgbClr val="000000">
                      <a:alpha val="43137"/>
                    </a:srgbClr>
                  </a:outerShdw>
                </a:effectLst>
                <a:latin typeface="Arial" pitchFamily="34" charset="0"/>
                <a:cs typeface="Arial" pitchFamily="34" charset="0"/>
              </a:rPr>
              <a:t>does</a:t>
            </a:r>
            <a:r>
              <a:rPr lang="it-IT" sz="4000" b="1" dirty="0">
                <a:solidFill>
                  <a:schemeClr val="bg1"/>
                </a:solidFill>
                <a:effectLst>
                  <a:outerShdw blurRad="38100" dist="38100" dir="2700000" algn="tl">
                    <a:srgbClr val="000000">
                      <a:alpha val="43137"/>
                    </a:srgbClr>
                  </a:outerShdw>
                </a:effectLst>
                <a:latin typeface="Arial" pitchFamily="34" charset="0"/>
                <a:cs typeface="Arial" pitchFamily="34" charset="0"/>
              </a:rPr>
              <a:t> </a:t>
            </a:r>
            <a:r>
              <a:rPr lang="it-IT" sz="4000" b="1" dirty="0" err="1">
                <a:solidFill>
                  <a:schemeClr val="bg1"/>
                </a:solidFill>
                <a:effectLst>
                  <a:outerShdw blurRad="38100" dist="38100" dir="2700000" algn="tl">
                    <a:srgbClr val="000000">
                      <a:alpha val="43137"/>
                    </a:srgbClr>
                  </a:outerShdw>
                </a:effectLst>
                <a:latin typeface="Arial" pitchFamily="34" charset="0"/>
                <a:cs typeface="Arial" pitchFamily="34" charset="0"/>
              </a:rPr>
              <a:t>your</a:t>
            </a:r>
            <a:r>
              <a:rPr lang="it-IT" sz="4000" b="1" dirty="0">
                <a:solidFill>
                  <a:schemeClr val="bg1"/>
                </a:solidFill>
                <a:effectLst>
                  <a:outerShdw blurRad="38100" dist="38100" dir="2700000" algn="tl">
                    <a:srgbClr val="000000">
                      <a:alpha val="43137"/>
                    </a:srgbClr>
                  </a:outerShdw>
                </a:effectLst>
                <a:latin typeface="Arial" pitchFamily="34" charset="0"/>
                <a:cs typeface="Arial" pitchFamily="34" charset="0"/>
              </a:rPr>
              <a:t> client </a:t>
            </a:r>
            <a:r>
              <a:rPr lang="it-IT" sz="4000" b="1" dirty="0" err="1">
                <a:solidFill>
                  <a:schemeClr val="bg1"/>
                </a:solidFill>
                <a:effectLst>
                  <a:outerShdw blurRad="38100" dist="38100" dir="2700000" algn="tl">
                    <a:srgbClr val="000000">
                      <a:alpha val="43137"/>
                    </a:srgbClr>
                  </a:outerShdw>
                </a:effectLst>
                <a:latin typeface="Arial" pitchFamily="34" charset="0"/>
                <a:cs typeface="Arial" pitchFamily="34" charset="0"/>
              </a:rPr>
              <a:t>assign</a:t>
            </a:r>
            <a:r>
              <a:rPr lang="it-IT" sz="4000" b="1" dirty="0">
                <a:solidFill>
                  <a:schemeClr val="bg1"/>
                </a:solidFill>
                <a:effectLst>
                  <a:outerShdw blurRad="38100" dist="38100" dir="2700000" algn="tl">
                    <a:srgbClr val="000000">
                      <a:alpha val="43137"/>
                    </a:srgbClr>
                  </a:outerShdw>
                </a:effectLst>
                <a:latin typeface="Arial" pitchFamily="34" charset="0"/>
                <a:cs typeface="Arial" pitchFamily="34" charset="0"/>
              </a:rPr>
              <a:t> to </a:t>
            </a:r>
            <a:r>
              <a:rPr lang="it-IT" sz="4000" b="1" dirty="0" err="1">
                <a:solidFill>
                  <a:schemeClr val="bg1"/>
                </a:solidFill>
                <a:effectLst>
                  <a:outerShdw blurRad="38100" dist="38100" dir="2700000" algn="tl">
                    <a:srgbClr val="000000">
                      <a:alpha val="43137"/>
                    </a:srgbClr>
                  </a:outerShdw>
                </a:effectLst>
                <a:latin typeface="Arial" pitchFamily="34" charset="0"/>
                <a:cs typeface="Arial" pitchFamily="34" charset="0"/>
              </a:rPr>
              <a:t>their</a:t>
            </a:r>
            <a:r>
              <a:rPr lang="it-IT" sz="4000" b="1" dirty="0">
                <a:solidFill>
                  <a:schemeClr val="bg1"/>
                </a:solidFill>
                <a:effectLst>
                  <a:outerShdw blurRad="38100" dist="38100" dir="2700000" algn="tl">
                    <a:srgbClr val="000000">
                      <a:alpha val="43137"/>
                    </a:srgbClr>
                  </a:outerShdw>
                </a:effectLst>
                <a:latin typeface="Arial" pitchFamily="34" charset="0"/>
                <a:cs typeface="Arial" pitchFamily="34" charset="0"/>
              </a:rPr>
              <a:t> </a:t>
            </a:r>
            <a:r>
              <a:rPr lang="it-IT" sz="4000" b="1" dirty="0" err="1">
                <a:solidFill>
                  <a:schemeClr val="bg1"/>
                </a:solidFill>
                <a:effectLst>
                  <a:outerShdw blurRad="38100" dist="38100" dir="2700000" algn="tl">
                    <a:srgbClr val="000000">
                      <a:alpha val="43137"/>
                    </a:srgbClr>
                  </a:outerShdw>
                </a:effectLst>
                <a:latin typeface="Arial" pitchFamily="34" charset="0"/>
                <a:cs typeface="Arial" pitchFamily="34" charset="0"/>
              </a:rPr>
              <a:t>pet’s</a:t>
            </a:r>
            <a:r>
              <a:rPr lang="it-IT" sz="4000" b="1" dirty="0">
                <a:solidFill>
                  <a:schemeClr val="bg1"/>
                </a:solidFill>
                <a:effectLst>
                  <a:outerShdw blurRad="38100" dist="38100" dir="2700000" algn="tl">
                    <a:srgbClr val="000000">
                      <a:alpha val="43137"/>
                    </a:srgbClr>
                  </a:outerShdw>
                </a:effectLst>
                <a:latin typeface="Arial" pitchFamily="34" charset="0"/>
                <a:cs typeface="Arial" pitchFamily="34" charset="0"/>
              </a:rPr>
              <a:t> </a:t>
            </a:r>
            <a:r>
              <a:rPr lang="it-IT" sz="4000" b="1" dirty="0" err="1">
                <a:solidFill>
                  <a:schemeClr val="bg1"/>
                </a:solidFill>
                <a:effectLst>
                  <a:outerShdw blurRad="38100" dist="38100" dir="2700000" algn="tl">
                    <a:srgbClr val="000000">
                      <a:alpha val="43137"/>
                    </a:srgbClr>
                  </a:outerShdw>
                </a:effectLst>
                <a:latin typeface="Arial" pitchFamily="34" charset="0"/>
                <a:cs typeface="Arial" pitchFamily="34" charset="0"/>
              </a:rPr>
              <a:t>stools</a:t>
            </a:r>
            <a:r>
              <a:rPr lang="it-IT" sz="4000" b="1" dirty="0">
                <a:solidFill>
                  <a:schemeClr val="bg1"/>
                </a:solidFill>
                <a:effectLst>
                  <a:outerShdw blurRad="38100" dist="38100" dir="2700000" algn="tl">
                    <a:srgbClr val="000000">
                      <a:alpha val="43137"/>
                    </a:srgbClr>
                  </a:outerShdw>
                </a:effectLst>
                <a:latin typeface="Arial" pitchFamily="34" charset="0"/>
                <a:cs typeface="Arial" pitchFamily="34" charset="0"/>
              </a:rPr>
              <a:t>?</a:t>
            </a:r>
          </a:p>
        </p:txBody>
      </p:sp>
    </p:spTree>
    <p:extLst>
      <p:ext uri="{BB962C8B-B14F-4D97-AF65-F5344CB8AC3E}">
        <p14:creationId xmlns:p14="http://schemas.microsoft.com/office/powerpoint/2010/main" val="11234299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53391" y="1253061"/>
            <a:ext cx="11494052" cy="4370427"/>
          </a:xfrm>
          <a:prstGeom prst="rect">
            <a:avLst/>
          </a:prstGeom>
          <a:noFill/>
          <a:ln>
            <a:solidFill>
              <a:srgbClr val="0000FF"/>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3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CAROB FLOUR (CERATONIA SILIQUA)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a:p>
            <a:pPr marL="342900" lvl="0" indent="-342900" algn="just" defTabSz="914400">
              <a:buFont typeface="Arial" panose="020B0604020202020204" pitchFamily="34" charset="0"/>
              <a:buChar char="•"/>
              <a:defRPr/>
            </a:pP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Through</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 </a:t>
            </a:r>
            <a:r>
              <a:rPr lang="it-IT" sz="32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mechanical</a:t>
            </a:r>
            <a:r>
              <a:rPr lang="it-IT"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effect</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it</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can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absorb</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water up to more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than</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50 times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its</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own</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weight (</a:t>
            </a:r>
            <a:r>
              <a:rPr lang="it-IT" sz="32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adsorptive</a:t>
            </a:r>
            <a:r>
              <a:rPr lang="it-IT"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action</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342900" lvl="0" indent="-342900" algn="just" defTabSz="914400">
              <a:buFont typeface="Arial" panose="020B0604020202020204" pitchFamily="34" charset="0"/>
              <a:buChar char="•"/>
              <a:defRPr/>
            </a:pP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Forms a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highly</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voluminous</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colloidal</a:t>
            </a:r>
            <a:r>
              <a:rPr lang="it-IT"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gel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that</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expands</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walls</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promoting</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proper</a:t>
            </a:r>
            <a:r>
              <a:rPr lang="it-IT"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peristalsis</a:t>
            </a:r>
            <a:r>
              <a:rPr lang="it-IT"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and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reducing</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painful</a:t>
            </a:r>
            <a:r>
              <a:rPr lang="it-IT"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contractions</a:t>
            </a:r>
            <a:r>
              <a:rPr lang="it-IT"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342900" lvl="0" indent="-342900" algn="just" defTabSz="914400">
              <a:buFont typeface="Arial" panose="020B0604020202020204" pitchFamily="34" charset="0"/>
              <a:buChar char="•"/>
              <a:defRPr/>
            </a:pP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Thanks to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its</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content</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fibres</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pectins</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cellulose, and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polyphenols</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it</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supports </a:t>
            </a:r>
            <a:r>
              <a:rPr lang="it-IT" sz="32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digestion</a:t>
            </a:r>
            <a:r>
              <a:rPr lang="it-IT"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sp>
        <p:nvSpPr>
          <p:cNvPr id="4" name="Rettangolo 3"/>
          <p:cNvSpPr/>
          <p:nvPr/>
        </p:nvSpPr>
        <p:spPr>
          <a:xfrm>
            <a:off x="1045055" y="265862"/>
            <a:ext cx="10097865" cy="642035"/>
          </a:xfrm>
          <a:prstGeom prst="rect">
            <a:avLst/>
          </a:prstGeom>
          <a:solidFill>
            <a:srgbClr val="0000FF"/>
          </a:solidFill>
          <a:ln>
            <a:solidFill>
              <a:srgbClr val="0000FF"/>
            </a:solidFill>
          </a:ln>
        </p:spPr>
        <p:txBody>
          <a:bodyPr wrap="square">
            <a:spAutoFit/>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it-IT"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INGREDIENTS &amp; MECHANISMS OF ACTION</a:t>
            </a:r>
          </a:p>
        </p:txBody>
      </p:sp>
    </p:spTree>
    <p:extLst>
      <p:ext uri="{BB962C8B-B14F-4D97-AF65-F5344CB8AC3E}">
        <p14:creationId xmlns:p14="http://schemas.microsoft.com/office/powerpoint/2010/main" val="1039513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AAE601BA-0620-4AA6-BAE2-B267A467C14E}"/>
              </a:ext>
            </a:extLst>
          </p:cNvPr>
          <p:cNvSpPr txBox="1"/>
          <p:nvPr/>
        </p:nvSpPr>
        <p:spPr>
          <a:xfrm>
            <a:off x="493179" y="536624"/>
            <a:ext cx="6269666" cy="1446550"/>
          </a:xfrm>
          <a:prstGeom prst="rect">
            <a:avLst/>
          </a:prstGeom>
          <a:noFill/>
          <a:ln>
            <a:solidFill>
              <a:srgbClr val="0000FF"/>
            </a:solidFill>
          </a:ln>
        </p:spPr>
        <p:txBody>
          <a:bodyPr wrap="none" rtlCol="0">
            <a:spAutoFit/>
          </a:bodyPr>
          <a:lstStyle/>
          <a:p>
            <a:pPr algn="ctr"/>
            <a:r>
              <a:rPr lang="it-IT" sz="4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Adsorbent</a:t>
            </a:r>
            <a:r>
              <a:rPr lang="it-IT" sz="4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4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substances</a:t>
            </a:r>
            <a:endParaRPr lang="it-IT" sz="4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r>
              <a:rPr lang="it-IT"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“Dry” the </a:t>
            </a:r>
            <a:r>
              <a:rPr lang="it-IT" sz="44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stools</a:t>
            </a:r>
            <a:endParaRPr lang="it-IT" sz="44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2" name="Gruppo 1">
            <a:extLst>
              <a:ext uri="{FF2B5EF4-FFF2-40B4-BE49-F238E27FC236}">
                <a16:creationId xmlns:a16="http://schemas.microsoft.com/office/drawing/2014/main" id="{FADA4EDC-6BE0-46B5-BC0B-767E4666894D}"/>
              </a:ext>
            </a:extLst>
          </p:cNvPr>
          <p:cNvGrpSpPr/>
          <p:nvPr/>
        </p:nvGrpSpPr>
        <p:grpSpPr>
          <a:xfrm>
            <a:off x="7657735" y="104143"/>
            <a:ext cx="3403776" cy="2311512"/>
            <a:chOff x="7737085" y="549498"/>
            <a:chExt cx="4161115" cy="2758227"/>
          </a:xfrm>
        </p:grpSpPr>
        <p:pic>
          <p:nvPicPr>
            <p:cNvPr id="1028" name="Picture 4" descr="Pulizia, disinfezione e sanificazione del pavimento: qual è la corretta  procedura">
              <a:extLst>
                <a:ext uri="{FF2B5EF4-FFF2-40B4-BE49-F238E27FC236}">
                  <a16:creationId xmlns:a16="http://schemas.microsoft.com/office/drawing/2014/main" id="{A14AFCCA-734C-46FC-91DD-F958586BFE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7085" y="549498"/>
              <a:ext cx="4161115" cy="2758227"/>
            </a:xfrm>
            <a:prstGeom prst="rect">
              <a:avLst/>
            </a:prstGeom>
            <a:noFill/>
            <a:ln>
              <a:solidFill>
                <a:srgbClr val="0000FF"/>
              </a:solidFill>
            </a:ln>
            <a:extLst>
              <a:ext uri="{909E8E84-426E-40DD-AFC4-6F175D3DCCD1}">
                <a14:hiddenFill xmlns:a14="http://schemas.microsoft.com/office/drawing/2010/main">
                  <a:solidFill>
                    <a:srgbClr val="FFFFFF"/>
                  </a:solidFill>
                </a14:hiddenFill>
              </a:ext>
            </a:extLst>
          </p:spPr>
        </p:pic>
        <p:pic>
          <p:nvPicPr>
            <p:cNvPr id="1030" name="Picture 6" descr="Pozza Dell'icona Dell'acqua, Stile Del Fumetto Illustrazione Vettoriale -  Illustrazione di fluire, bloodstain: 97356764">
              <a:extLst>
                <a:ext uri="{FF2B5EF4-FFF2-40B4-BE49-F238E27FC236}">
                  <a16:creationId xmlns:a16="http://schemas.microsoft.com/office/drawing/2014/main" id="{3CB58F21-AF2C-4806-822A-504D93B95E5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88" t="30354" r="1437" b="31828"/>
            <a:stretch/>
          </p:blipFill>
          <p:spPr bwMode="auto">
            <a:xfrm>
              <a:off x="7737085" y="2736923"/>
              <a:ext cx="1141597" cy="570799"/>
            </a:xfrm>
            <a:prstGeom prst="rect">
              <a:avLst/>
            </a:prstGeom>
            <a:solidFill>
              <a:schemeClr val="tx1">
                <a:lumMod val="75000"/>
                <a:lumOff val="25000"/>
                <a:alpha val="0"/>
              </a:schemeClr>
            </a:solidFill>
          </p:spPr>
        </p:pic>
      </p:grpSp>
      <p:sp>
        <p:nvSpPr>
          <p:cNvPr id="3" name="Freccia in giù 2">
            <a:extLst>
              <a:ext uri="{FF2B5EF4-FFF2-40B4-BE49-F238E27FC236}">
                <a16:creationId xmlns:a16="http://schemas.microsoft.com/office/drawing/2014/main" id="{F2FC5F83-16A2-405C-8E23-D5E890E96A71}"/>
              </a:ext>
            </a:extLst>
          </p:cNvPr>
          <p:cNvSpPr/>
          <p:nvPr/>
        </p:nvSpPr>
        <p:spPr>
          <a:xfrm>
            <a:off x="3031046" y="2140895"/>
            <a:ext cx="1193932" cy="138818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10">
            <a:extLst>
              <a:ext uri="{FF2B5EF4-FFF2-40B4-BE49-F238E27FC236}">
                <a16:creationId xmlns:a16="http://schemas.microsoft.com/office/drawing/2014/main" id="{32DD5625-A0FD-4D94-9943-99CC41744FA9}"/>
              </a:ext>
            </a:extLst>
          </p:cNvPr>
          <p:cNvSpPr txBox="1"/>
          <p:nvPr/>
        </p:nvSpPr>
        <p:spPr>
          <a:xfrm>
            <a:off x="651075" y="3615004"/>
            <a:ext cx="5953874" cy="1446550"/>
          </a:xfrm>
          <a:prstGeom prst="rect">
            <a:avLst/>
          </a:prstGeom>
          <a:noFill/>
          <a:ln>
            <a:solidFill>
              <a:srgbClr val="0000FF"/>
            </a:solidFill>
          </a:ln>
        </p:spPr>
        <p:txBody>
          <a:bodyPr wrap="none" rtlCol="0">
            <a:spAutoFit/>
          </a:bodyPr>
          <a:lstStyle/>
          <a:p>
            <a:pPr algn="ctr"/>
            <a:r>
              <a:rPr lang="it-IT" sz="4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it-IT" sz="4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but</a:t>
            </a:r>
            <a:r>
              <a:rPr lang="it-IT" sz="4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algn="ctr"/>
            <a:r>
              <a:rPr lang="it-IT" sz="44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 </a:t>
            </a:r>
            <a:r>
              <a:rPr lang="it-IT" sz="44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not</a:t>
            </a:r>
            <a:r>
              <a:rPr lang="it-IT" sz="44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stop </a:t>
            </a:r>
            <a:r>
              <a:rPr lang="it-IT" sz="44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fluid</a:t>
            </a:r>
            <a:r>
              <a:rPr lang="it-IT" sz="44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44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loss</a:t>
            </a:r>
            <a:endParaRPr lang="it-IT" sz="44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1034" name="Picture 10" descr="Tubo che perde con acqua che scorre | Vettore Premium">
            <a:extLst>
              <a:ext uri="{FF2B5EF4-FFF2-40B4-BE49-F238E27FC236}">
                <a16:creationId xmlns:a16="http://schemas.microsoft.com/office/drawing/2014/main" id="{1FE3B9B3-0D39-4D3C-9EEA-B0CC48304F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8566" y="3115099"/>
            <a:ext cx="2446361" cy="2446361"/>
          </a:xfrm>
          <a:prstGeom prst="rect">
            <a:avLst/>
          </a:prstGeom>
          <a:noFill/>
          <a:ln>
            <a:solidFill>
              <a:srgbClr val="0000FF"/>
            </a:solidFill>
          </a:ln>
          <a:extLst>
            <a:ext uri="{909E8E84-426E-40DD-AFC4-6F175D3DCCD1}">
              <a14:hiddenFill xmlns:a14="http://schemas.microsoft.com/office/drawing/2010/main">
                <a:solidFill>
                  <a:srgbClr val="FFFFFF"/>
                </a:solidFill>
              </a14:hiddenFill>
            </a:ext>
          </a:extLst>
        </p:spPr>
      </p:pic>
      <p:sp>
        <p:nvSpPr>
          <p:cNvPr id="7" name="Freccia a destra 6">
            <a:extLst>
              <a:ext uri="{FF2B5EF4-FFF2-40B4-BE49-F238E27FC236}">
                <a16:creationId xmlns:a16="http://schemas.microsoft.com/office/drawing/2014/main" id="{CB84AFFC-E04D-442A-B533-6DC82F556624}"/>
              </a:ext>
            </a:extLst>
          </p:cNvPr>
          <p:cNvSpPr/>
          <p:nvPr/>
        </p:nvSpPr>
        <p:spPr>
          <a:xfrm>
            <a:off x="6666315" y="1068018"/>
            <a:ext cx="791216" cy="38376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Freccia a destra 13">
            <a:extLst>
              <a:ext uri="{FF2B5EF4-FFF2-40B4-BE49-F238E27FC236}">
                <a16:creationId xmlns:a16="http://schemas.microsoft.com/office/drawing/2014/main" id="{88BD27B2-D93E-4A62-83BF-5C8BDCDDF130}"/>
              </a:ext>
            </a:extLst>
          </p:cNvPr>
          <p:cNvSpPr/>
          <p:nvPr/>
        </p:nvSpPr>
        <p:spPr>
          <a:xfrm>
            <a:off x="7100729" y="4146398"/>
            <a:ext cx="791216" cy="38376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736210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nodeType="withEffect">
                                  <p:stCondLst>
                                    <p:cond delay="0"/>
                                  </p:stCondLst>
                                  <p:childTnLst>
                                    <p:set>
                                      <p:cBhvr>
                                        <p:cTn id="15" dur="1" fill="hold">
                                          <p:stCondLst>
                                            <p:cond delay="0"/>
                                          </p:stCondLst>
                                        </p:cTn>
                                        <p:tgtEl>
                                          <p:spTgt spid="1034"/>
                                        </p:tgtEl>
                                        <p:attrNameLst>
                                          <p:attrName>style.visibility</p:attrName>
                                        </p:attrNameLst>
                                      </p:cBhvr>
                                      <p:to>
                                        <p:strVal val="visible"/>
                                      </p:to>
                                    </p:set>
                                    <p:animEffect transition="in" filter="wipe(down)">
                                      <p:cBhvr>
                                        <p:cTn id="16" dur="500"/>
                                        <p:tgtEl>
                                          <p:spTgt spid="1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052463" y="1271568"/>
            <a:ext cx="10079176" cy="3323987"/>
          </a:xfrm>
          <a:prstGeom prst="rect">
            <a:avLst/>
          </a:prstGeom>
          <a:noFill/>
          <a:ln>
            <a:solidFill>
              <a:srgbClr val="0000FF"/>
            </a:solidFill>
          </a:ln>
        </p:spPr>
        <p:txBody>
          <a:bodyPr wrap="square" rtlCol="0">
            <a:spAutoFit/>
          </a:bodyPr>
          <a:lstStyle/>
          <a:p>
            <a:pPr marL="342900" indent="-342900" algn="just">
              <a:buFont typeface="Arial" panose="020B0604020202020204" pitchFamily="34" charset="0"/>
              <a:buChar char="•"/>
            </a:pP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Protective</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film over the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mucosa</a:t>
            </a:r>
          </a:p>
          <a:p>
            <a:pPr marL="342900" indent="-342900" algn="just">
              <a:buFont typeface="Arial" panose="020B0604020202020204" pitchFamily="34" charset="0"/>
              <a:buChar char="•"/>
            </a:pP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Mechanical</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effect</a:t>
            </a:r>
            <a:endPar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Reduction</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permeability</a:t>
            </a:r>
            <a:endPar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Decreased</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water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loss</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diarrhoea</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342900" indent="-342900" algn="just">
              <a:buFont typeface="Arial" panose="020B0604020202020204" pitchFamily="34" charset="0"/>
              <a:buChar char="•"/>
            </a:pP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Inhibition</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pathogen</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binding</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to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mucosal</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receptors</a:t>
            </a:r>
          </a:p>
          <a:p>
            <a:pPr marL="342900" indent="-342900" algn="just">
              <a:buFont typeface="Arial" panose="020B0604020202020204" pitchFamily="34" charset="0"/>
              <a:buChar char="•"/>
            </a:pP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Prevention</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infectious</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and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inflammatory</a:t>
            </a:r>
            <a:r>
              <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processes</a:t>
            </a:r>
            <a:endParaRPr lang="it-IT" sz="3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CasellaDiTesto 3">
            <a:extLst>
              <a:ext uri="{FF2B5EF4-FFF2-40B4-BE49-F238E27FC236}">
                <a16:creationId xmlns:a16="http://schemas.microsoft.com/office/drawing/2014/main" id="{941D2601-F227-4F36-AE58-E00A3687FA44}"/>
              </a:ext>
            </a:extLst>
          </p:cNvPr>
          <p:cNvSpPr txBox="1"/>
          <p:nvPr/>
        </p:nvSpPr>
        <p:spPr>
          <a:xfrm>
            <a:off x="1052463" y="120113"/>
            <a:ext cx="10079176" cy="830997"/>
          </a:xfrm>
          <a:prstGeom prst="rect">
            <a:avLst/>
          </a:prstGeom>
          <a:solidFill>
            <a:srgbClr val="0000FF"/>
          </a:solidFill>
        </p:spPr>
        <p:txBody>
          <a:bodyPr wrap="square" rtlCol="0">
            <a:spAutoFit/>
          </a:bodyPr>
          <a:lstStyle/>
          <a:p>
            <a:pPr algn="ctr"/>
            <a:r>
              <a:rPr lang="it-IT" sz="48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TANNIC ACID</a:t>
            </a:r>
          </a:p>
        </p:txBody>
      </p:sp>
      <p:sp>
        <p:nvSpPr>
          <p:cNvPr id="5" name="CasellaDiTesto 4">
            <a:extLst>
              <a:ext uri="{FF2B5EF4-FFF2-40B4-BE49-F238E27FC236}">
                <a16:creationId xmlns:a16="http://schemas.microsoft.com/office/drawing/2014/main" id="{CDCA9952-77EF-4DC8-B640-C493710778E8}"/>
              </a:ext>
            </a:extLst>
          </p:cNvPr>
          <p:cNvSpPr txBox="1"/>
          <p:nvPr/>
        </p:nvSpPr>
        <p:spPr>
          <a:xfrm>
            <a:off x="1052464" y="4792514"/>
            <a:ext cx="10079176" cy="954107"/>
          </a:xfrm>
          <a:prstGeom prst="rect">
            <a:avLst/>
          </a:prstGeom>
          <a:noFill/>
          <a:ln>
            <a:solidFill>
              <a:srgbClr val="FF0000"/>
            </a:solidFill>
          </a:ln>
        </p:spPr>
        <p:txBody>
          <a:bodyPr wrap="square">
            <a:spAutoFit/>
          </a:bodyPr>
          <a:lstStyle/>
          <a:p>
            <a:pPr algn="ct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To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exert</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antidiarrhoeal</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effects</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the intestine, high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doses</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or gastro-</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protected</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formulations</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are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required</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endParaRPr lang="it-IT"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6643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31470" y="2012990"/>
            <a:ext cx="11521440" cy="2677656"/>
          </a:xfrm>
          <a:prstGeom prst="rect">
            <a:avLst/>
          </a:prstGeom>
          <a:noFill/>
          <a:ln>
            <a:solidFill>
              <a:srgbClr val="0000FF"/>
            </a:solidFill>
          </a:ln>
        </p:spPr>
        <p:txBody>
          <a:bodyPr wrap="square">
            <a:spAutoFit/>
          </a:bodyPr>
          <a:lstStyle/>
          <a:p>
            <a:pPr marL="457200" indent="-457200" algn="just">
              <a:buFont typeface="Arial" pitchFamily="34" charset="0"/>
              <a:buChar char="•"/>
            </a:pP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Reduction</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permeability</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through</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direct</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action on </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tight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junctions</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457200" indent="-457200" algn="just">
              <a:buFont typeface="Arial" pitchFamily="34" charset="0"/>
              <a:buChar char="•"/>
            </a:pP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Antioxidant</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activity </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of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tannic</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acid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level</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the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mucosa.</a:t>
            </a:r>
          </a:p>
          <a:p>
            <a:pPr marL="457200" indent="-457200" algn="just">
              <a:buFont typeface="Arial" pitchFamily="34" charset="0"/>
              <a:buChar char="•"/>
            </a:pP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Reduction</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cellular</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apoptosis</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along</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with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increased</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cell</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proliferation</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mediated</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by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zinc</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sp>
        <p:nvSpPr>
          <p:cNvPr id="3" name="Rettangolo 2"/>
          <p:cNvSpPr/>
          <p:nvPr/>
        </p:nvSpPr>
        <p:spPr>
          <a:xfrm>
            <a:off x="331470" y="260649"/>
            <a:ext cx="11521440" cy="1077218"/>
          </a:xfrm>
          <a:prstGeom prst="rect">
            <a:avLst/>
          </a:prstGeom>
          <a:solidFill>
            <a:srgbClr val="0000FF"/>
          </a:solidFill>
          <a:ln>
            <a:solidFill>
              <a:srgbClr val="0000FF"/>
            </a:solidFill>
          </a:ln>
        </p:spPr>
        <p:txBody>
          <a:bodyPr wrap="square">
            <a:spAutoFit/>
          </a:bodyPr>
          <a:lstStyle/>
          <a:p>
            <a:pPr algn="ctr"/>
            <a:r>
              <a:rPr lang="it-IT" sz="3200" b="1" dirty="0">
                <a:solidFill>
                  <a:schemeClr val="bg1"/>
                </a:solidFill>
                <a:effectLst>
                  <a:outerShdw blurRad="38100" dist="38100" dir="2700000" algn="tl">
                    <a:srgbClr val="000000">
                      <a:alpha val="43137"/>
                    </a:srgbClr>
                  </a:outerShdw>
                </a:effectLst>
                <a:latin typeface="Arial" pitchFamily="34" charset="0"/>
                <a:cs typeface="Arial" pitchFamily="34" charset="0"/>
              </a:rPr>
              <a:t>TANNIC ACID AND ZINC OXIDE</a:t>
            </a:r>
          </a:p>
          <a:p>
            <a:pPr algn="ctr"/>
            <a:r>
              <a:rPr lang="it-IT" sz="3200" b="1" dirty="0">
                <a:solidFill>
                  <a:schemeClr val="bg1"/>
                </a:solidFill>
                <a:effectLst>
                  <a:outerShdw blurRad="38100" dist="38100" dir="2700000" algn="tl">
                    <a:srgbClr val="000000">
                      <a:alpha val="43137"/>
                    </a:srgbClr>
                  </a:outerShdw>
                </a:effectLst>
                <a:latin typeface="Arial" pitchFamily="34" charset="0"/>
                <a:cs typeface="Arial" pitchFamily="34" charset="0"/>
              </a:rPr>
              <a:t>Control of </a:t>
            </a:r>
            <a:r>
              <a:rPr lang="it-IT" sz="3200" b="1" dirty="0" err="1">
                <a:solidFill>
                  <a:schemeClr val="bg1"/>
                </a:solidFill>
                <a:effectLst>
                  <a:outerShdw blurRad="38100" dist="38100" dir="2700000" algn="tl">
                    <a:srgbClr val="000000">
                      <a:alpha val="43137"/>
                    </a:srgbClr>
                  </a:outerShdw>
                </a:effectLst>
                <a:latin typeface="Arial" pitchFamily="34" charset="0"/>
                <a:cs typeface="Arial" pitchFamily="34" charset="0"/>
              </a:rPr>
              <a:t>mucosal</a:t>
            </a:r>
            <a:r>
              <a:rPr lang="it-IT" sz="3200" b="1" dirty="0">
                <a:solidFill>
                  <a:schemeClr val="bg1"/>
                </a:solidFill>
                <a:effectLst>
                  <a:outerShdw blurRad="38100" dist="38100" dir="2700000" algn="tl">
                    <a:srgbClr val="000000">
                      <a:alpha val="43137"/>
                    </a:srgbClr>
                  </a:outerShdw>
                </a:effectLst>
                <a:latin typeface="Arial" pitchFamily="34" charset="0"/>
                <a:cs typeface="Arial" pitchFamily="34" charset="0"/>
              </a:rPr>
              <a:t> </a:t>
            </a:r>
            <a:r>
              <a:rPr lang="it-IT" sz="3200" b="1" dirty="0" err="1">
                <a:solidFill>
                  <a:schemeClr val="bg1"/>
                </a:solidFill>
                <a:effectLst>
                  <a:outerShdw blurRad="38100" dist="38100" dir="2700000" algn="tl">
                    <a:srgbClr val="000000">
                      <a:alpha val="43137"/>
                    </a:srgbClr>
                  </a:outerShdw>
                </a:effectLst>
                <a:latin typeface="Arial" pitchFamily="34" charset="0"/>
                <a:cs typeface="Arial" pitchFamily="34" charset="0"/>
              </a:rPr>
              <a:t>permeability</a:t>
            </a:r>
            <a:endParaRPr lang="it-IT" sz="32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66638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4A99A60F-90FF-4BC2-8942-96E843352BC4}"/>
              </a:ext>
            </a:extLst>
          </p:cNvPr>
          <p:cNvSpPr/>
          <p:nvPr/>
        </p:nvSpPr>
        <p:spPr>
          <a:xfrm>
            <a:off x="331470" y="260649"/>
            <a:ext cx="11521440" cy="707886"/>
          </a:xfrm>
          <a:prstGeom prst="rect">
            <a:avLst/>
          </a:prstGeom>
          <a:solidFill>
            <a:srgbClr val="0000FF"/>
          </a:solidFill>
          <a:ln>
            <a:solidFill>
              <a:srgbClr val="0000FF"/>
            </a:solidFill>
          </a:ln>
        </p:spPr>
        <p:txBody>
          <a:bodyPr wrap="square">
            <a:spAutoFit/>
          </a:bodyPr>
          <a:lstStyle/>
          <a:p>
            <a:pPr algn="ctr"/>
            <a:r>
              <a:rPr lang="it-IT" sz="4000" b="1" dirty="0">
                <a:solidFill>
                  <a:schemeClr val="bg1"/>
                </a:solidFill>
                <a:effectLst>
                  <a:outerShdw blurRad="38100" dist="38100" dir="2700000" algn="tl">
                    <a:srgbClr val="000000">
                      <a:alpha val="43137"/>
                    </a:srgbClr>
                  </a:outerShdw>
                </a:effectLst>
                <a:latin typeface="Arial" pitchFamily="34" charset="0"/>
                <a:cs typeface="Arial" pitchFamily="34" charset="0"/>
              </a:rPr>
              <a:t>GELATIN TANNATE</a:t>
            </a:r>
            <a:endParaRPr lang="it-IT" sz="40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CasellaDiTesto 3">
            <a:extLst>
              <a:ext uri="{FF2B5EF4-FFF2-40B4-BE49-F238E27FC236}">
                <a16:creationId xmlns:a16="http://schemas.microsoft.com/office/drawing/2014/main" id="{3A0BCB54-6CA7-43DC-BA24-C9D580316265}"/>
              </a:ext>
            </a:extLst>
          </p:cNvPr>
          <p:cNvSpPr txBox="1"/>
          <p:nvPr/>
        </p:nvSpPr>
        <p:spPr>
          <a:xfrm>
            <a:off x="331470" y="1378760"/>
            <a:ext cx="11521439" cy="4031873"/>
          </a:xfrm>
          <a:prstGeom prst="rect">
            <a:avLst/>
          </a:prstGeom>
          <a:noFill/>
          <a:ln>
            <a:solidFill>
              <a:srgbClr val="0000FF"/>
            </a:solidFill>
          </a:ln>
        </p:spPr>
        <p:txBody>
          <a:bodyPr wrap="square">
            <a:spAutoFit/>
          </a:bodyPr>
          <a:lstStyle/>
          <a:p>
            <a:pPr marL="285750" indent="-285750" algn="just">
              <a:buFont typeface="Arial" panose="020B0604020202020204" pitchFamily="34" charset="0"/>
              <a:buChar char="•"/>
            </a:pP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Forms a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protective</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film over the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mucosa</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exerting</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mechanical</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effect</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285750" indent="-285750" algn="just">
              <a:buFont typeface="Arial" panose="020B0604020202020204" pitchFamily="34" charset="0"/>
              <a:buChar char="•"/>
            </a:pP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Reduces</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mucosal</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permeability</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responsible</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for water </a:t>
            </a:r>
            <a:r>
              <a:rPr lang="it-IT" sz="32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loss</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diarrhoea</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285750" indent="-285750" algn="just">
              <a:buFont typeface="Arial" panose="020B0604020202020204" pitchFamily="34" charset="0"/>
              <a:buChar char="•"/>
            </a:pP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Prevents</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binding</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pathogens</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present</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the </a:t>
            </a:r>
            <a:r>
              <a:rPr lang="it-IT" sz="32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lumen to </a:t>
            </a:r>
            <a:r>
              <a:rPr lang="it-IT" sz="32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specific</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membrane receptors.</a:t>
            </a:r>
          </a:p>
          <a:p>
            <a:pPr marL="285750" indent="-285750" algn="just">
              <a:buFont typeface="Arial" panose="020B0604020202020204" pitchFamily="34" charset="0"/>
              <a:buChar char="•"/>
            </a:pP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Helps </a:t>
            </a:r>
            <a:r>
              <a:rPr lang="it-IT" sz="32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prevent</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 </a:t>
            </a:r>
            <a:r>
              <a:rPr lang="it-IT" sz="32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onset</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infectious</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and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inflammatory</a:t>
            </a:r>
            <a:r>
              <a:rPr lang="it-IT" sz="3200" b="1" i="0" u="sng"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i="0" u="sng"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conditions</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responsible</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for </a:t>
            </a:r>
            <a:r>
              <a:rPr lang="it-IT" sz="32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diarrhoea</a:t>
            </a:r>
            <a:r>
              <a:rPr lang="it-IT" sz="32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707182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B35ABCA6-546E-B8CB-7B5F-3814667F3BCD}"/>
              </a:ext>
            </a:extLst>
          </p:cNvPr>
          <p:cNvSpPr txBox="1"/>
          <p:nvPr/>
        </p:nvSpPr>
        <p:spPr>
          <a:xfrm>
            <a:off x="1106010" y="304626"/>
            <a:ext cx="9979976" cy="830997"/>
          </a:xfrm>
          <a:prstGeom prst="rect">
            <a:avLst/>
          </a:prstGeom>
          <a:solidFill>
            <a:srgbClr val="0000FF"/>
          </a:solidFill>
          <a:ln>
            <a:solidFill>
              <a:srgbClr val="0000FF"/>
            </a:solidFill>
          </a:ln>
        </p:spPr>
        <p:txBody>
          <a:bodyPr wrap="square">
            <a:spAutoFit/>
          </a:bodyPr>
          <a:lstStyle/>
          <a:p>
            <a:pPr algn="ctr"/>
            <a:r>
              <a:rPr lang="it-IT" sz="24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 dogs and </a:t>
            </a:r>
            <a:r>
              <a:rPr lang="it-IT" sz="24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cats</a:t>
            </a:r>
            <a:r>
              <a:rPr lang="it-IT" sz="24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with </a:t>
            </a:r>
            <a:r>
              <a:rPr lang="it-IT" sz="24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diarrhoea</a:t>
            </a:r>
            <a:r>
              <a:rPr lang="it-IT" sz="24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4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whether</a:t>
            </a:r>
            <a:r>
              <a:rPr lang="it-IT" sz="24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acute or </a:t>
            </a:r>
            <a:r>
              <a:rPr lang="it-IT" sz="24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chronic</a:t>
            </a:r>
            <a:r>
              <a:rPr lang="it-IT" sz="24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4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it</a:t>
            </a:r>
            <a:r>
              <a:rPr lang="it-IT" sz="24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4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is</a:t>
            </a:r>
            <a:r>
              <a:rPr lang="it-IT" sz="24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NOT </a:t>
            </a:r>
            <a:r>
              <a:rPr lang="it-IT" sz="24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always</a:t>
            </a:r>
            <a:r>
              <a:rPr lang="it-IT" sz="24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appropriate to </a:t>
            </a:r>
            <a:r>
              <a:rPr lang="it-IT" sz="24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recommend</a:t>
            </a:r>
            <a:r>
              <a:rPr lang="it-IT" sz="24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 use of live </a:t>
            </a:r>
            <a:r>
              <a:rPr lang="it-IT" sz="24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probiotics</a:t>
            </a:r>
            <a:r>
              <a:rPr lang="it-IT" sz="24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pic>
        <p:nvPicPr>
          <p:cNvPr id="5" name="Immagine 4">
            <a:extLst>
              <a:ext uri="{FF2B5EF4-FFF2-40B4-BE49-F238E27FC236}">
                <a16:creationId xmlns:a16="http://schemas.microsoft.com/office/drawing/2014/main" id="{3045EC4B-09CA-E343-6F1B-BB4AE2E326FF}"/>
              </a:ext>
            </a:extLst>
          </p:cNvPr>
          <p:cNvPicPr>
            <a:picLocks noChangeAspect="1"/>
          </p:cNvPicPr>
          <p:nvPr/>
        </p:nvPicPr>
        <p:blipFill>
          <a:blip r:embed="rId2"/>
          <a:stretch>
            <a:fillRect/>
          </a:stretch>
        </p:blipFill>
        <p:spPr>
          <a:xfrm>
            <a:off x="2109618" y="1387614"/>
            <a:ext cx="7972760" cy="2735568"/>
          </a:xfrm>
          <a:prstGeom prst="rect">
            <a:avLst/>
          </a:prstGeom>
        </p:spPr>
      </p:pic>
      <p:sp>
        <p:nvSpPr>
          <p:cNvPr id="7" name="CasellaDiTesto 6">
            <a:extLst>
              <a:ext uri="{FF2B5EF4-FFF2-40B4-BE49-F238E27FC236}">
                <a16:creationId xmlns:a16="http://schemas.microsoft.com/office/drawing/2014/main" id="{E1EB5B02-B16A-DDDA-4C9E-C9E7ACC3383F}"/>
              </a:ext>
            </a:extLst>
          </p:cNvPr>
          <p:cNvSpPr txBox="1"/>
          <p:nvPr/>
        </p:nvSpPr>
        <p:spPr>
          <a:xfrm>
            <a:off x="892255" y="4579664"/>
            <a:ext cx="10407486" cy="707886"/>
          </a:xfrm>
          <a:prstGeom prst="rect">
            <a:avLst/>
          </a:prstGeom>
          <a:noFill/>
          <a:ln>
            <a:solidFill>
              <a:srgbClr val="0000FF"/>
            </a:solidFill>
          </a:ln>
        </p:spPr>
        <p:txBody>
          <a:bodyPr wrap="square">
            <a:spAutoFit/>
          </a:bodyPr>
          <a:lstStyle/>
          <a:p>
            <a:pPr algn="ct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Current </a:t>
            </a:r>
            <a:r>
              <a:rPr lang="it-IT" sz="20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evidence</a:t>
            </a: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0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indicates</a:t>
            </a: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 </a:t>
            </a:r>
            <a:r>
              <a:rPr lang="it-IT" sz="20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very</a:t>
            </a: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limited, and </a:t>
            </a:r>
            <a:r>
              <a:rPr lang="it-IT" sz="20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possibly</a:t>
            </a: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0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clinically</a:t>
            </a: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0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insignificant</a:t>
            </a: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0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effect</a:t>
            </a: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20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probiotics</a:t>
            </a: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the treatment of acute </a:t>
            </a:r>
            <a:r>
              <a:rPr lang="it-IT" sz="20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gastrointestinal</a:t>
            </a: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0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disease</a:t>
            </a: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0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diarrhoea</a:t>
            </a:r>
            <a:r>
              <a:rPr lang="it-IT" sz="20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endParaRPr lang="it-IT" sz="20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7591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BBB9C333-4439-49BC-96C4-47A7195D51F3}"/>
              </a:ext>
            </a:extLst>
          </p:cNvPr>
          <p:cNvSpPr/>
          <p:nvPr/>
        </p:nvSpPr>
        <p:spPr>
          <a:xfrm>
            <a:off x="939449" y="1547013"/>
            <a:ext cx="10313101" cy="3046988"/>
          </a:xfrm>
          <a:prstGeom prst="rect">
            <a:avLst/>
          </a:prstGeom>
          <a:noFill/>
          <a:ln>
            <a:solidFill>
              <a:srgbClr val="0000FF"/>
            </a:solidFill>
          </a:ln>
        </p:spPr>
        <p:txBody>
          <a:bodyPr wrap="square">
            <a:spAutoFit/>
          </a:bodyPr>
          <a:lstStyle/>
          <a:p>
            <a:pPr marL="457200" indent="-457200" algn="just">
              <a:buClr>
                <a:srgbClr val="0000FF"/>
              </a:buClr>
              <a:buFont typeface="Arial" panose="020B0604020202020204" pitchFamily="34" charset="0"/>
              <a:buChar char="•"/>
            </a:pP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Heat-treated</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together</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with the </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culture medium.</a:t>
            </a:r>
          </a:p>
          <a:p>
            <a:pPr marL="457200" indent="-457200" algn="just">
              <a:buClr>
                <a:srgbClr val="0000FF"/>
              </a:buClr>
              <a:buFont typeface="Arial" panose="020B0604020202020204" pitchFamily="34" charset="0"/>
              <a:buChar char="•"/>
            </a:pP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Contain</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both</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probiotic</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cellular</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components</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and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metabolic</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products of the strains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postbiotics</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a:t>
            </a:r>
          </a:p>
          <a:p>
            <a:pPr marL="457200" indent="-457200" algn="just">
              <a:buClr>
                <a:srgbClr val="0000FF"/>
              </a:buClr>
              <a:buFont typeface="Arial" panose="020B0604020202020204" pitchFamily="34" charset="0"/>
              <a:buChar char="•"/>
            </a:pP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Restore</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optimal</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metabolic</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conditions</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of the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intestinal</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mucosa,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supporting</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the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colonization</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and </a:t>
            </a:r>
            <a:r>
              <a:rPr lang="it-IT" sz="3200" b="1"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growth</a:t>
            </a:r>
            <a:r>
              <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of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probiotic</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strains.</a:t>
            </a:r>
          </a:p>
        </p:txBody>
      </p:sp>
      <p:sp>
        <p:nvSpPr>
          <p:cNvPr id="4" name="Rettangolo 3">
            <a:extLst>
              <a:ext uri="{FF2B5EF4-FFF2-40B4-BE49-F238E27FC236}">
                <a16:creationId xmlns:a16="http://schemas.microsoft.com/office/drawing/2014/main" id="{FFB33C3B-D673-4522-86DF-3C97EDC03E7D}"/>
              </a:ext>
            </a:extLst>
          </p:cNvPr>
          <p:cNvSpPr/>
          <p:nvPr/>
        </p:nvSpPr>
        <p:spPr>
          <a:xfrm>
            <a:off x="333286" y="401368"/>
            <a:ext cx="11536822" cy="646331"/>
          </a:xfrm>
          <a:prstGeom prst="rect">
            <a:avLst/>
          </a:prstGeom>
          <a:solidFill>
            <a:srgbClr val="0000FF"/>
          </a:solidFill>
          <a:ln>
            <a:solidFill>
              <a:srgbClr val="0000FF"/>
            </a:solidFill>
          </a:ln>
        </p:spPr>
        <p:txBody>
          <a:bodyPr wrap="square">
            <a:spAutoFit/>
          </a:bodyPr>
          <a:lstStyle/>
          <a:p>
            <a:pPr algn="ctr"/>
            <a:r>
              <a:rPr lang="it-IT" sz="3600" b="1" i="1" dirty="0" err="1">
                <a:solidFill>
                  <a:schemeClr val="bg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Tyndallized</a:t>
            </a:r>
            <a:r>
              <a:rPr lang="it-IT" sz="3600" b="1" i="1" dirty="0">
                <a:solidFill>
                  <a:schemeClr val="bg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3600" b="1" i="1" dirty="0" err="1">
                <a:solidFill>
                  <a:schemeClr val="bg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bacteria</a:t>
            </a:r>
            <a:r>
              <a:rPr lang="it-IT" sz="3600" b="1" i="1" dirty="0">
                <a:solidFill>
                  <a:schemeClr val="bg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key takeaways</a:t>
            </a:r>
            <a:endParaRPr lang="it-IT" sz="3600" b="1" dirty="0">
              <a:solidFill>
                <a:schemeClr val="bg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25536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99B94F98-F196-BAFF-CF14-91D1F68273D7}"/>
              </a:ext>
            </a:extLst>
          </p:cNvPr>
          <p:cNvSpPr txBox="1"/>
          <p:nvPr/>
        </p:nvSpPr>
        <p:spPr>
          <a:xfrm>
            <a:off x="340139" y="628396"/>
            <a:ext cx="11507304" cy="1323439"/>
          </a:xfrm>
          <a:prstGeom prst="rect">
            <a:avLst/>
          </a:prstGeom>
          <a:solidFill>
            <a:srgbClr val="0000FF"/>
          </a:solidFill>
          <a:ln>
            <a:solidFill>
              <a:srgbClr val="0000FF"/>
            </a:solidFill>
          </a:ln>
        </p:spPr>
        <p:txBody>
          <a:bodyPr wrap="square">
            <a:spAutoFit/>
          </a:bodyPr>
          <a:lstStyle/>
          <a:p>
            <a:pPr algn="ctr"/>
            <a:r>
              <a:rPr lang="it-IT" sz="40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Tyndallized</a:t>
            </a:r>
            <a:r>
              <a:rPr lang="it-IT" sz="40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40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bacteria</a:t>
            </a:r>
            <a:r>
              <a:rPr lang="it-IT" sz="40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CAN be </a:t>
            </a:r>
            <a:r>
              <a:rPr lang="it-IT" sz="40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used</a:t>
            </a:r>
            <a:r>
              <a:rPr lang="it-IT" sz="40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a:t>
            </a:r>
            <a:r>
              <a:rPr lang="it-IT" sz="40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cases</a:t>
            </a:r>
            <a:r>
              <a:rPr lang="it-IT" sz="40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an </a:t>
            </a:r>
            <a:r>
              <a:rPr lang="it-IT" sz="40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impaired</a:t>
            </a:r>
            <a:r>
              <a:rPr lang="it-IT" sz="40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40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40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4000" b="1" i="0" u="none" strike="noStrike" baseline="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barrier</a:t>
            </a:r>
            <a:r>
              <a:rPr lang="it-IT" sz="4000" b="1"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endParaRPr lang="it-IT" sz="4000" b="0" i="0" u="none" strike="noStrike"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asellaDiTesto 4">
            <a:extLst>
              <a:ext uri="{FF2B5EF4-FFF2-40B4-BE49-F238E27FC236}">
                <a16:creationId xmlns:a16="http://schemas.microsoft.com/office/drawing/2014/main" id="{145BA0AE-1880-AB6F-EB40-10FB1CE45D3F}"/>
              </a:ext>
            </a:extLst>
          </p:cNvPr>
          <p:cNvSpPr txBox="1"/>
          <p:nvPr/>
        </p:nvSpPr>
        <p:spPr>
          <a:xfrm>
            <a:off x="340139" y="2790264"/>
            <a:ext cx="11507304" cy="2677656"/>
          </a:xfrm>
          <a:prstGeom prst="rect">
            <a:avLst/>
          </a:prstGeom>
          <a:noFill/>
          <a:ln>
            <a:solidFill>
              <a:srgbClr val="0000FF"/>
            </a:solidFill>
          </a:ln>
        </p:spPr>
        <p:txBody>
          <a:bodyPr wrap="square">
            <a:spAutoFit/>
          </a:bodyPr>
          <a:lstStyle/>
          <a:p>
            <a:pPr marL="457200" indent="-457200" algn="just">
              <a:buFont typeface="Arial" panose="020B0604020202020204" pitchFamily="34" charset="0"/>
              <a:buChar char="•"/>
            </a:pP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With a </a:t>
            </a:r>
            <a:r>
              <a:rPr lang="it-IT" sz="2800" b="1" i="0" u="none"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hyperpermeable</a:t>
            </a:r>
            <a:r>
              <a:rPr lang="it-IT" sz="2800" b="1" i="0" u="none"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2800" b="1" i="0" u="none"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barrier</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live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probiotics</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may</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increase</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 risk of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sepsis</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immunocompromised</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patients</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including</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puppies</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and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elderly</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animals</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457200" indent="-457200" algn="just">
              <a:buFont typeface="Arial" panose="020B0604020202020204" pitchFamily="34" charset="0"/>
              <a:buChar char="•"/>
            </a:pP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tyndallized</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bacteria</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acting</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effectively</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as</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postbiotics</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exert</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symbiotic</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effect</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are more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stable</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and do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not</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carry</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 risk of </a:t>
            </a:r>
            <a:r>
              <a:rPr lang="it-IT" sz="2800" b="1" i="0" u="none"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bacterial</a:t>
            </a:r>
            <a:r>
              <a:rPr lang="it-IT" sz="2800" b="1" i="0" u="none" strike="noStrike" baseline="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i="0" u="none" strike="noStrike" baseline="0"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translocation</a:t>
            </a:r>
            <a:r>
              <a:rPr lang="it-IT" sz="2800" b="1" i="0" u="none" strike="noStrike" baseline="0"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endPar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7724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21A7B4C3-D0D1-4457-8C88-1685B8F6860E}"/>
              </a:ext>
            </a:extLst>
          </p:cNvPr>
          <p:cNvSpPr txBox="1"/>
          <p:nvPr/>
        </p:nvSpPr>
        <p:spPr>
          <a:xfrm>
            <a:off x="344129" y="2611411"/>
            <a:ext cx="11503742" cy="3170099"/>
          </a:xfrm>
          <a:prstGeom prst="rect">
            <a:avLst/>
          </a:prstGeom>
          <a:noFill/>
          <a:ln>
            <a:solidFill>
              <a:srgbClr val="0000FF"/>
            </a:solidFill>
          </a:ln>
        </p:spPr>
        <p:txBody>
          <a:bodyPr wrap="square">
            <a:spAutoFit/>
          </a:bodyPr>
          <a:lstStyle/>
          <a:p>
            <a:pPr algn="ctr"/>
            <a:r>
              <a:rPr lang="it-IT"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CONCLUSIONS</a:t>
            </a:r>
          </a:p>
          <a:p>
            <a:pPr marL="457200" indent="-457200" algn="just">
              <a:buFont typeface="Arial" panose="020B0604020202020204" pitchFamily="34" charset="0"/>
              <a:buChar char="•"/>
            </a:pP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This</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study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demonstrated</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that</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 </a:t>
            </a:r>
            <a:r>
              <a:rPr lang="it-IT" sz="28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Nutraceutical</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can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achieve</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clinical </a:t>
            </a:r>
            <a:r>
              <a:rPr lang="it-IT" sz="28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outcomes</a:t>
            </a:r>
            <a:r>
              <a:rPr lang="it-IT"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comparable</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to an </a:t>
            </a:r>
            <a:r>
              <a:rPr lang="it-IT" sz="28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antibiotic</a:t>
            </a:r>
            <a:r>
              <a:rPr lang="it-IT"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formulation</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dogs with acute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diarrhoea</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457200" indent="-457200" algn="just">
              <a:buFont typeface="Arial" panose="020B0604020202020204" pitchFamily="34" charset="0"/>
              <a:buChar char="•"/>
            </a:pP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Treatment with the </a:t>
            </a:r>
            <a:r>
              <a:rPr lang="it-IT" sz="28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Nutraceutical</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may</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represent</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 </a:t>
            </a:r>
            <a:r>
              <a:rPr lang="it-IT" sz="28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valid</a:t>
            </a:r>
            <a:r>
              <a:rPr lang="it-IT"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alternative to </a:t>
            </a:r>
            <a:r>
              <a:rPr lang="it-IT" sz="28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conventional</a:t>
            </a:r>
            <a:r>
              <a:rPr lang="it-IT"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antibiotic</a:t>
            </a:r>
            <a:r>
              <a:rPr lang="it-IT"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therapy</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as</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it</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is</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associated</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with a </a:t>
            </a:r>
            <a:r>
              <a:rPr lang="it-IT" sz="28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faster</a:t>
            </a:r>
            <a:r>
              <a:rPr lang="it-IT"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clinical recovery</a:t>
            </a:r>
            <a:r>
              <a:rPr lang="it-IT"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pic>
        <p:nvPicPr>
          <p:cNvPr id="5" name="Immagine 4">
            <a:extLst>
              <a:ext uri="{FF2B5EF4-FFF2-40B4-BE49-F238E27FC236}">
                <a16:creationId xmlns:a16="http://schemas.microsoft.com/office/drawing/2014/main" id="{7F0CF9F3-C84B-4A43-AB9C-61C7B8FEEB5D}"/>
              </a:ext>
            </a:extLst>
          </p:cNvPr>
          <p:cNvPicPr>
            <a:picLocks noChangeAspect="1"/>
          </p:cNvPicPr>
          <p:nvPr/>
        </p:nvPicPr>
        <p:blipFill>
          <a:blip r:embed="rId2"/>
          <a:stretch>
            <a:fillRect/>
          </a:stretch>
        </p:blipFill>
        <p:spPr>
          <a:xfrm>
            <a:off x="2614620" y="80442"/>
            <a:ext cx="6962761" cy="2333728"/>
          </a:xfrm>
          <a:prstGeom prst="rect">
            <a:avLst/>
          </a:prstGeom>
          <a:ln>
            <a:solidFill>
              <a:srgbClr val="0000FF"/>
            </a:solidFill>
          </a:ln>
        </p:spPr>
      </p:pic>
    </p:spTree>
    <p:extLst>
      <p:ext uri="{BB962C8B-B14F-4D97-AF65-F5344CB8AC3E}">
        <p14:creationId xmlns:p14="http://schemas.microsoft.com/office/powerpoint/2010/main" val="1542453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187F4B-448B-4A68-AD56-A74F0111B70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08" t="4910" r="1664" b="4200"/>
          <a:stretch/>
        </p:blipFill>
        <p:spPr>
          <a:xfrm>
            <a:off x="2617017" y="1304146"/>
            <a:ext cx="6957966" cy="4790731"/>
          </a:xfrm>
          <a:prstGeom prst="rect">
            <a:avLst/>
          </a:prstGeom>
          <a:ln>
            <a:solidFill>
              <a:srgbClr val="0000FF"/>
            </a:solidFill>
          </a:ln>
        </p:spPr>
      </p:pic>
      <p:sp>
        <p:nvSpPr>
          <p:cNvPr id="5" name="Rettangolo 4">
            <a:extLst>
              <a:ext uri="{FF2B5EF4-FFF2-40B4-BE49-F238E27FC236}">
                <a16:creationId xmlns:a16="http://schemas.microsoft.com/office/drawing/2014/main" id="{27E1B9A5-BD4F-4850-9F2A-7C3B657EEE4E}"/>
              </a:ext>
            </a:extLst>
          </p:cNvPr>
          <p:cNvSpPr/>
          <p:nvPr/>
        </p:nvSpPr>
        <p:spPr>
          <a:xfrm>
            <a:off x="1777435" y="279445"/>
            <a:ext cx="8644269" cy="769441"/>
          </a:xfrm>
          <a:prstGeom prst="rect">
            <a:avLst/>
          </a:prstGeom>
          <a:solidFill>
            <a:srgbClr val="0084CC"/>
          </a:solidFill>
          <a:ln>
            <a:solidFill>
              <a:srgbClr val="0084CC"/>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itchFamily="34" charset="0"/>
                <a:ea typeface="+mn-ea"/>
                <a:cs typeface="Arial" pitchFamily="34" charset="0"/>
              </a:rPr>
              <a:t>INTESTINAL BARRIER</a:t>
            </a:r>
            <a:endParaRPr kumimoji="0" lang="it-IT" sz="3600" b="0"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itchFamily="34" charset="0"/>
              <a:cs typeface="Arial" pitchFamily="34" charset="0"/>
            </a:endParaRPr>
          </a:p>
        </p:txBody>
      </p:sp>
    </p:spTree>
    <p:extLst>
      <p:ext uri="{BB962C8B-B14F-4D97-AF65-F5344CB8AC3E}">
        <p14:creationId xmlns:p14="http://schemas.microsoft.com/office/powerpoint/2010/main" val="39586883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07" y="170469"/>
            <a:ext cx="5598814" cy="784664"/>
          </a:xfrm>
        </p:spPr>
        <p:txBody>
          <a:bodyPr>
            <a:normAutofit fontScale="90000"/>
          </a:bodyPr>
          <a:lstStyle/>
          <a:p>
            <a:r>
              <a:rPr lang="en-US" dirty="0"/>
              <a:t>Healthy Intestine</a:t>
            </a:r>
          </a:p>
        </p:txBody>
      </p:sp>
      <p:pic>
        <p:nvPicPr>
          <p:cNvPr id="11" name="Picture 10">
            <a:extLst>
              <a:ext uri="{FF2B5EF4-FFF2-40B4-BE49-F238E27FC236}">
                <a16:creationId xmlns:a16="http://schemas.microsoft.com/office/drawing/2014/main" id="{257B5D36-A373-4C47-A642-327602993B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3024" y="1066801"/>
            <a:ext cx="3871661" cy="5159371"/>
          </a:xfrm>
          <a:prstGeom prst="rect">
            <a:avLst/>
          </a:prstGeom>
        </p:spPr>
      </p:pic>
      <p:sp>
        <p:nvSpPr>
          <p:cNvPr id="8" name="TextBox 7">
            <a:extLst>
              <a:ext uri="{FF2B5EF4-FFF2-40B4-BE49-F238E27FC236}">
                <a16:creationId xmlns:a16="http://schemas.microsoft.com/office/drawing/2014/main" id="{6C8C9BC1-08CA-43A4-ABC9-0E0A8671AB2C}"/>
              </a:ext>
            </a:extLst>
          </p:cNvPr>
          <p:cNvSpPr txBox="1"/>
          <p:nvPr/>
        </p:nvSpPr>
        <p:spPr>
          <a:xfrm>
            <a:off x="9578251" y="4468179"/>
            <a:ext cx="2637989" cy="33855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Epithelium</a:t>
            </a:r>
          </a:p>
        </p:txBody>
      </p:sp>
      <p:sp>
        <p:nvSpPr>
          <p:cNvPr id="9" name="TextBox 8">
            <a:extLst>
              <a:ext uri="{FF2B5EF4-FFF2-40B4-BE49-F238E27FC236}">
                <a16:creationId xmlns:a16="http://schemas.microsoft.com/office/drawing/2014/main" id="{24C89D39-9E10-4C2F-A5D5-80EDBEE18E88}"/>
              </a:ext>
            </a:extLst>
          </p:cNvPr>
          <p:cNvSpPr txBox="1"/>
          <p:nvPr/>
        </p:nvSpPr>
        <p:spPr>
          <a:xfrm>
            <a:off x="9578251" y="3406099"/>
            <a:ext cx="2637989" cy="33855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Mucus layer</a:t>
            </a:r>
          </a:p>
        </p:txBody>
      </p:sp>
      <p:sp>
        <p:nvSpPr>
          <p:cNvPr id="12" name="TextBox 11">
            <a:extLst>
              <a:ext uri="{FF2B5EF4-FFF2-40B4-BE49-F238E27FC236}">
                <a16:creationId xmlns:a16="http://schemas.microsoft.com/office/drawing/2014/main" id="{379356ED-1D34-40E5-BBFD-0C8FFD385D8E}"/>
              </a:ext>
            </a:extLst>
          </p:cNvPr>
          <p:cNvSpPr txBox="1"/>
          <p:nvPr/>
        </p:nvSpPr>
        <p:spPr>
          <a:xfrm>
            <a:off x="9443329" y="1589603"/>
            <a:ext cx="2336800" cy="58477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Live bacteria (what we see as feces)</a:t>
            </a:r>
          </a:p>
        </p:txBody>
      </p:sp>
      <p:pic>
        <p:nvPicPr>
          <p:cNvPr id="13" name="Picture 12">
            <a:extLst>
              <a:ext uri="{FF2B5EF4-FFF2-40B4-BE49-F238E27FC236}">
                <a16:creationId xmlns:a16="http://schemas.microsoft.com/office/drawing/2014/main" id="{32B952E8-E156-4493-9841-0C4D591A732F}"/>
              </a:ext>
            </a:extLst>
          </p:cNvPr>
          <p:cNvPicPr>
            <a:picLocks noChangeAspect="1"/>
          </p:cNvPicPr>
          <p:nvPr/>
        </p:nvPicPr>
        <p:blipFill rotWithShape="1">
          <a:blip r:embed="rId4"/>
          <a:srcRect r="52736"/>
          <a:stretch/>
        </p:blipFill>
        <p:spPr>
          <a:xfrm>
            <a:off x="334883" y="1444925"/>
            <a:ext cx="5084863" cy="3643489"/>
          </a:xfrm>
          <a:prstGeom prst="rect">
            <a:avLst/>
          </a:prstGeom>
        </p:spPr>
      </p:pic>
      <p:sp>
        <p:nvSpPr>
          <p:cNvPr id="16" name="TextBox 15">
            <a:extLst>
              <a:ext uri="{FF2B5EF4-FFF2-40B4-BE49-F238E27FC236}">
                <a16:creationId xmlns:a16="http://schemas.microsoft.com/office/drawing/2014/main" id="{ACAB6ABA-A067-4543-A7EC-B663225F5DC5}"/>
              </a:ext>
            </a:extLst>
          </p:cNvPr>
          <p:cNvSpPr txBox="1"/>
          <p:nvPr/>
        </p:nvSpPr>
        <p:spPr>
          <a:xfrm>
            <a:off x="432388" y="5194062"/>
            <a:ext cx="4727275" cy="1169551"/>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Suchodolski JS - Assessing and Managing the Gut Microbiome in Canine and Feline Practice. </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In “Purina Institute - Canine and Feline Clinical Nutrition Handbook, 2023 edition” </a:t>
            </a: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987339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31AA78C-22B7-6F7C-B458-BBD308E7298D}"/>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CHRONIC ENTEROPATHY</a:t>
            </a:r>
          </a:p>
        </p:txBody>
      </p:sp>
      <p:sp>
        <p:nvSpPr>
          <p:cNvPr id="7" name="Segnaposto contenuto 2">
            <a:extLst>
              <a:ext uri="{FF2B5EF4-FFF2-40B4-BE49-F238E27FC236}">
                <a16:creationId xmlns:a16="http://schemas.microsoft.com/office/drawing/2014/main" id="{952B10E5-FBA0-CDBC-837D-6258E87080B8}"/>
              </a:ext>
            </a:extLst>
          </p:cNvPr>
          <p:cNvSpPr txBox="1">
            <a:spLocks/>
          </p:cNvSpPr>
          <p:nvPr/>
        </p:nvSpPr>
        <p:spPr>
          <a:xfrm>
            <a:off x="810584" y="1354769"/>
            <a:ext cx="10543216" cy="1388432"/>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rgbClr val="002745"/>
                </a:solidFill>
                <a:latin typeface="Gill Sans Nova" panose="020B06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002745"/>
                </a:solidFill>
                <a:latin typeface="Gill Sans Nova" panose="020B06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002745"/>
                </a:solidFill>
                <a:latin typeface="Gill Sans Nova" panose="020B06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745"/>
                </a:solidFill>
                <a:latin typeface="Gill Sans Nova" panose="020B06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745"/>
                </a:solidFill>
                <a:latin typeface="Gill Sans Nova" panose="020B06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3200" b="0" i="0" u="none" strike="noStrike" kern="1200" cap="none" spc="0" normalizeH="0" baseline="0" noProof="0" dirty="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Chronic </a:t>
            </a:r>
            <a:r>
              <a:rPr kumimoji="0" lang="it-IT" sz="3200" b="0" i="0" u="none" strike="noStrike" kern="1200" cap="none" spc="0" normalizeH="0" baseline="0" noProof="0" dirty="0" err="1">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enteropathies</a:t>
            </a:r>
            <a:r>
              <a:rPr kumimoji="0" lang="it-IT" sz="3200" b="0" i="0" u="none" strike="noStrike" kern="1200" cap="none" spc="0" normalizeH="0" baseline="0" noProof="0" dirty="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 are </a:t>
            </a:r>
            <a:r>
              <a:rPr kumimoji="0" lang="it-IT" sz="3200" b="0" i="0" u="none" strike="noStrike" kern="1200" cap="none" spc="0" normalizeH="0" baseline="0" noProof="0" dirty="0" err="1">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idiopathic</a:t>
            </a:r>
            <a:r>
              <a:rPr kumimoji="0" lang="it-IT" sz="3200" b="0" i="0" u="none" strike="noStrike" kern="1200" cap="none" spc="0" normalizeH="0" baseline="0" noProof="0" dirty="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 </a:t>
            </a:r>
            <a:r>
              <a:rPr kumimoji="0" lang="it-IT" sz="3200" b="0" i="0" u="none" strike="noStrike" kern="1200" cap="none" spc="0" normalizeH="0" baseline="0" noProof="0" dirty="0" err="1">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changes</a:t>
            </a:r>
            <a:r>
              <a:rPr kumimoji="0" lang="it-IT" sz="3200" b="0" i="0" u="none" strike="noStrike" kern="1200" cap="none" spc="0" normalizeH="0" baseline="0" noProof="0" dirty="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 </a:t>
            </a:r>
            <a:r>
              <a:rPr kumimoji="0" lang="it-IT" sz="3200" b="0" i="0" u="none" strike="noStrike" kern="1200" cap="none" spc="0" normalizeH="0" baseline="0" noProof="0" dirty="0" err="1">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characterized</a:t>
            </a:r>
            <a:r>
              <a:rPr kumimoji="0" lang="it-IT" sz="3200" b="0" i="0" u="none" strike="noStrike" kern="1200" cap="none" spc="0" normalizeH="0" baseline="0" noProof="0" dirty="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 by </a:t>
            </a:r>
            <a:r>
              <a:rPr kumimoji="0" lang="it-IT" sz="3200" b="0" i="0" u="none" strike="noStrike" kern="1200" cap="none" spc="0" normalizeH="0" baseline="0" noProof="0" dirty="0" err="1">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recurrent</a:t>
            </a:r>
            <a:r>
              <a:rPr kumimoji="0" lang="it-IT" sz="3200" b="0" i="0" u="none" strike="noStrike" kern="1200" cap="none" spc="0" normalizeH="0" baseline="0" noProof="0" dirty="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 or </a:t>
            </a:r>
            <a:r>
              <a:rPr kumimoji="0" lang="it-IT" sz="3200" b="0" i="0" u="none" strike="noStrike" kern="1200" cap="none" spc="0" normalizeH="0" baseline="0" noProof="0" dirty="0" err="1">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persistent</a:t>
            </a:r>
            <a:r>
              <a:rPr kumimoji="0" lang="it-IT" sz="3200" b="0" i="0" u="none" strike="noStrike" kern="1200" cap="none" spc="0" normalizeH="0" baseline="0" noProof="0" dirty="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 </a:t>
            </a:r>
            <a:r>
              <a:rPr kumimoji="0" lang="it-IT" sz="3200" b="0" i="0" u="none" strike="noStrike" kern="1200" cap="none" spc="0" normalizeH="0" baseline="0" noProof="0" dirty="0" err="1">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gastrointestinal</a:t>
            </a:r>
            <a:r>
              <a:rPr kumimoji="0" lang="it-IT" sz="3200" b="0" i="0" u="none" strike="noStrike" kern="1200" cap="none" spc="0" normalizeH="0" baseline="0" noProof="0" dirty="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 </a:t>
            </a:r>
            <a:r>
              <a:rPr kumimoji="0" lang="it-IT" sz="3200" b="0" i="0" u="none" strike="noStrike" kern="1200" cap="none" spc="0" normalizeH="0" baseline="0" noProof="0" dirty="0" err="1" smtClean="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symptoms</a:t>
            </a:r>
            <a:endParaRPr kumimoji="0" lang="it-IT" sz="3200" b="0" i="0" u="none" strike="noStrike" kern="1200" cap="none" spc="0" normalizeH="0" baseline="0" noProof="0" dirty="0" smtClean="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3200" b="0" i="0" u="none" strike="noStrike" kern="1200" cap="none" spc="0" normalizeH="0" baseline="0" noProof="0" dirty="0" smtClean="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a:t>
            </a:r>
            <a:r>
              <a:rPr kumimoji="0" lang="it-IT" sz="3200" b="0" i="0" u="none" strike="noStrike" kern="1200" cap="none" spc="0" normalizeH="0" baseline="0" noProof="0" dirty="0" err="1" smtClean="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Allenspach</a:t>
            </a:r>
            <a:r>
              <a:rPr kumimoji="0" lang="it-IT" sz="3200" b="0" i="0" u="none" strike="noStrike" kern="1200" cap="none" spc="0" normalizeH="0" baseline="0" noProof="0" dirty="0" smtClean="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 </a:t>
            </a:r>
            <a:r>
              <a:rPr kumimoji="0" lang="it-IT" sz="3200" b="0" i="0" u="none" strike="noStrike" kern="1200" cap="none" spc="0" normalizeH="0" baseline="0" noProof="0" dirty="0">
                <a:ln>
                  <a:noFill/>
                </a:ln>
                <a:solidFill>
                  <a:srgbClr val="000099"/>
                </a:solidFill>
                <a:effectLst>
                  <a:outerShdw blurRad="38100" dist="38100" dir="2700000" algn="tl">
                    <a:srgbClr val="000000">
                      <a:alpha val="43137"/>
                    </a:srgbClr>
                  </a:outerShdw>
                </a:effectLst>
                <a:uLnTx/>
                <a:uFillTx/>
                <a:latin typeface="Gill Sans Nova" panose="020B0602020104020203" pitchFamily="34" charset="0"/>
                <a:ea typeface="+mn-ea"/>
                <a:cs typeface="+mn-cs"/>
              </a:rPr>
              <a:t>and Mochel 2022).</a:t>
            </a:r>
          </a:p>
        </p:txBody>
      </p:sp>
      <p:pic>
        <p:nvPicPr>
          <p:cNvPr id="8" name="Immagine 7" descr="Immagine che contiene rosa, arte, Magenta, testo&#10;&#10;Descrizione generata automaticamente">
            <a:extLst>
              <a:ext uri="{FF2B5EF4-FFF2-40B4-BE49-F238E27FC236}">
                <a16:creationId xmlns:a16="http://schemas.microsoft.com/office/drawing/2014/main" id="{F0DC4ECD-8724-A62F-530B-747C6D9E223F}"/>
              </a:ext>
            </a:extLst>
          </p:cNvPr>
          <p:cNvPicPr>
            <a:picLocks noChangeAspect="1"/>
          </p:cNvPicPr>
          <p:nvPr/>
        </p:nvPicPr>
        <p:blipFill>
          <a:blip r:embed="rId2"/>
          <a:stretch>
            <a:fillRect/>
          </a:stretch>
        </p:blipFill>
        <p:spPr>
          <a:xfrm>
            <a:off x="1197428" y="2743201"/>
            <a:ext cx="1120157" cy="2547809"/>
          </a:xfrm>
          <a:prstGeom prst="rect">
            <a:avLst/>
          </a:prstGeom>
        </p:spPr>
      </p:pic>
      <p:sp>
        <p:nvSpPr>
          <p:cNvPr id="10" name="Segnaposto contenuto 2">
            <a:extLst>
              <a:ext uri="{FF2B5EF4-FFF2-40B4-BE49-F238E27FC236}">
                <a16:creationId xmlns:a16="http://schemas.microsoft.com/office/drawing/2014/main" id="{940C4932-5293-9C4A-69A7-F0843AC9E0D4}"/>
              </a:ext>
            </a:extLst>
          </p:cNvPr>
          <p:cNvSpPr txBox="1">
            <a:spLocks/>
          </p:cNvSpPr>
          <p:nvPr/>
        </p:nvSpPr>
        <p:spPr>
          <a:xfrm>
            <a:off x="2704429" y="2842805"/>
            <a:ext cx="7366635" cy="25478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4800" b="0" i="0" kern="1200">
                <a:solidFill>
                  <a:srgbClr val="002745"/>
                </a:solidFill>
                <a:latin typeface="Gill Sans Nova" panose="020B06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4400" b="0" i="0" kern="1200">
                <a:solidFill>
                  <a:srgbClr val="002745"/>
                </a:solidFill>
                <a:latin typeface="Gill Sans Nova" panose="020B06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4000" b="0" i="0" kern="1200">
                <a:solidFill>
                  <a:srgbClr val="002745"/>
                </a:solidFill>
                <a:latin typeface="Gill Sans Nova" panose="020B06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3600" b="0" i="0" kern="1200">
                <a:solidFill>
                  <a:srgbClr val="002745"/>
                </a:solidFill>
                <a:latin typeface="Gill Sans Nova" panose="020B06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600" b="0" i="0" kern="1200">
                <a:solidFill>
                  <a:srgbClr val="002745"/>
                </a:solidFill>
                <a:latin typeface="Gill Sans Nova" panose="020B06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it-IT" sz="2400" b="0" i="0" u="none" strike="noStrike" kern="1200" cap="none" spc="0" normalizeH="0" baseline="0" noProof="0" dirty="0">
                <a:ln>
                  <a:noFill/>
                </a:ln>
                <a:solidFill>
                  <a:srgbClr val="002745"/>
                </a:solidFill>
                <a:effectLst/>
                <a:uLnTx/>
                <a:uFillTx/>
                <a:latin typeface="Gill Sans Nova" panose="020B0602020104020203" pitchFamily="34" charset="0"/>
                <a:ea typeface="+mn-ea"/>
                <a:cs typeface="+mn-cs"/>
              </a:rPr>
              <a:t>MULTIFACTORIAL SYNDROME
RECURRENT AND PERSISTENT GASTROINTESTINAL SYMPTOMS
DURATION LONGER THAN 21 DAYS
STRUCTURAL AND FUNCTIONAL MUCOSAL ALTERATION</a:t>
            </a:r>
          </a:p>
        </p:txBody>
      </p:sp>
    </p:spTree>
    <p:extLst>
      <p:ext uri="{BB962C8B-B14F-4D97-AF65-F5344CB8AC3E}">
        <p14:creationId xmlns:p14="http://schemas.microsoft.com/office/powerpoint/2010/main" val="815808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96F9D-4B82-24FB-99F8-174C933BD52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32C7A85-D6C1-4763-5411-CCC08757D1C4}"/>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CHRONIC ENTEROPATHY</a:t>
            </a:r>
          </a:p>
        </p:txBody>
      </p:sp>
      <p:pic>
        <p:nvPicPr>
          <p:cNvPr id="6" name="Immagine 5">
            <a:extLst>
              <a:ext uri="{FF2B5EF4-FFF2-40B4-BE49-F238E27FC236}">
                <a16:creationId xmlns:a16="http://schemas.microsoft.com/office/drawing/2014/main" id="{D0FFD967-63C5-A75A-644B-FF40BFFB83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2469" y="1139666"/>
            <a:ext cx="9367062" cy="4829565"/>
          </a:xfrm>
          <a:prstGeom prst="rect">
            <a:avLst/>
          </a:prstGeom>
        </p:spPr>
      </p:pic>
      <p:sp>
        <p:nvSpPr>
          <p:cNvPr id="3" name="Freccia a destra 2"/>
          <p:cNvSpPr/>
          <p:nvPr/>
        </p:nvSpPr>
        <p:spPr>
          <a:xfrm>
            <a:off x="1204111" y="2879002"/>
            <a:ext cx="2453489" cy="179258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0113929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5655573"/>
            <a:ext cx="9421640" cy="646331"/>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Suchodolski JS - Assessing and Managing the Gut Microbiome in Canine and Feline Practice. </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In “Purina Institute - Canine and Feline Clinical Nutrition Handbook, 2023 edition</a:t>
            </a: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4" name="Picture 3">
            <a:extLst>
              <a:ext uri="{FF2B5EF4-FFF2-40B4-BE49-F238E27FC236}">
                <a16:creationId xmlns:a16="http://schemas.microsoft.com/office/drawing/2014/main" id="{73BE01F5-F039-49DA-9FA1-75E80AF26C58}"/>
              </a:ext>
            </a:extLst>
          </p:cNvPr>
          <p:cNvPicPr>
            <a:picLocks noChangeAspect="1"/>
          </p:cNvPicPr>
          <p:nvPr/>
        </p:nvPicPr>
        <p:blipFill>
          <a:blip r:embed="rId3"/>
          <a:srcRect r="51287"/>
          <a:stretch/>
        </p:blipFill>
        <p:spPr>
          <a:xfrm>
            <a:off x="0" y="1398690"/>
            <a:ext cx="5939161" cy="4129001"/>
          </a:xfrm>
          <a:prstGeom prst="rect">
            <a:avLst/>
          </a:prstGeom>
        </p:spPr>
      </p:pic>
      <p:sp>
        <p:nvSpPr>
          <p:cNvPr id="2" name="Arrow: Right 1">
            <a:extLst>
              <a:ext uri="{FF2B5EF4-FFF2-40B4-BE49-F238E27FC236}">
                <a16:creationId xmlns:a16="http://schemas.microsoft.com/office/drawing/2014/main" id="{D0BA090C-8BBC-8713-3C1E-2D70A25FA01F}"/>
              </a:ext>
            </a:extLst>
          </p:cNvPr>
          <p:cNvSpPr/>
          <p:nvPr/>
        </p:nvSpPr>
        <p:spPr>
          <a:xfrm>
            <a:off x="2182783" y="634179"/>
            <a:ext cx="7512756" cy="764511"/>
          </a:xfrm>
          <a:prstGeom prst="rightArrow">
            <a:avLst/>
          </a:prstGeom>
          <a:gradFill flip="none" rotWithShape="1">
            <a:gsLst>
              <a:gs pos="0">
                <a:srgbClr val="F06D6A"/>
              </a:gs>
              <a:gs pos="50000">
                <a:schemeClr val="accent1">
                  <a:tint val="44500"/>
                  <a:satMod val="160000"/>
                </a:schemeClr>
              </a:gs>
              <a:gs pos="100000">
                <a:schemeClr val="tx2">
                  <a:lumMod val="50000"/>
                  <a:lumOff val="5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E5C4C370-F21B-C57E-9DFD-847E183F4D24}"/>
              </a:ext>
            </a:extLst>
          </p:cNvPr>
          <p:cNvPicPr>
            <a:picLocks noChangeAspect="1"/>
          </p:cNvPicPr>
          <p:nvPr/>
        </p:nvPicPr>
        <p:blipFill rotWithShape="1">
          <a:blip r:embed="rId3"/>
          <a:srcRect l="48988"/>
          <a:stretch/>
        </p:blipFill>
        <p:spPr>
          <a:xfrm>
            <a:off x="5972651" y="1398690"/>
            <a:ext cx="6219349" cy="4129002"/>
          </a:xfrm>
          <a:prstGeom prst="rect">
            <a:avLst/>
          </a:prstGeom>
        </p:spPr>
      </p:pic>
      <p:sp>
        <p:nvSpPr>
          <p:cNvPr id="6" name="TextBox 5">
            <a:extLst>
              <a:ext uri="{FF2B5EF4-FFF2-40B4-BE49-F238E27FC236}">
                <a16:creationId xmlns:a16="http://schemas.microsoft.com/office/drawing/2014/main" id="{BCBBB6AA-7A58-FDD8-03E0-321E73BDB361}"/>
              </a:ext>
            </a:extLst>
          </p:cNvPr>
          <p:cNvSpPr txBox="1"/>
          <p:nvPr/>
        </p:nvSpPr>
        <p:spPr>
          <a:xfrm>
            <a:off x="655782" y="264847"/>
            <a:ext cx="11286836" cy="461665"/>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rgbClr val="FF0000"/>
              </a:gs>
            </a:gsLst>
            <a:lin ang="5400000" scaled="1"/>
            <a:tileRect/>
          </a:gra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libri"/>
                <a:ea typeface="+mn-ea"/>
                <a:cs typeface="+mn-cs"/>
              </a:rPr>
              <a:t>Gradient of changes: CE is a heterogenous syndrome of variable underlying pathologies  </a:t>
            </a:r>
          </a:p>
        </p:txBody>
      </p:sp>
    </p:spTree>
    <p:extLst>
      <p:ext uri="{BB962C8B-B14F-4D97-AF65-F5344CB8AC3E}">
        <p14:creationId xmlns:p14="http://schemas.microsoft.com/office/powerpoint/2010/main" val="7277869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a intestine&#10;&#10;AI-generated content may be incorrect.">
            <a:extLst>
              <a:ext uri="{FF2B5EF4-FFF2-40B4-BE49-F238E27FC236}">
                <a16:creationId xmlns:a16="http://schemas.microsoft.com/office/drawing/2014/main" id="{66577D6D-B23E-3B9C-1940-1CD676B09C59}"/>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256580" y="748988"/>
            <a:ext cx="7886379" cy="5520465"/>
          </a:xfrm>
          <a:prstGeom prst="rect">
            <a:avLst/>
          </a:prstGeom>
        </p:spPr>
      </p:pic>
      <p:sp>
        <p:nvSpPr>
          <p:cNvPr id="4" name="Title 1">
            <a:extLst>
              <a:ext uri="{FF2B5EF4-FFF2-40B4-BE49-F238E27FC236}">
                <a16:creationId xmlns:a16="http://schemas.microsoft.com/office/drawing/2014/main" id="{A4FB7602-D1A8-D7A8-8D12-0C19BFB9203E}"/>
              </a:ext>
            </a:extLst>
          </p:cNvPr>
          <p:cNvSpPr txBox="1">
            <a:spLocks/>
          </p:cNvSpPr>
          <p:nvPr/>
        </p:nvSpPr>
        <p:spPr>
          <a:xfrm>
            <a:off x="272661" y="242161"/>
            <a:ext cx="11496096" cy="11982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C00000"/>
                </a:solidFill>
                <a:effectLst/>
                <a:uLnTx/>
                <a:uFillTx/>
                <a:latin typeface="Calibri"/>
                <a:ea typeface="+mj-ea"/>
                <a:cs typeface="Calibri"/>
                <a:sym typeface="Calibri"/>
              </a:rPr>
              <a:t>Underlying pathophysiology of chronic enteropathy</a:t>
            </a:r>
          </a:p>
        </p:txBody>
      </p:sp>
      <p:sp>
        <p:nvSpPr>
          <p:cNvPr id="5" name="Text Placeholder 2">
            <a:extLst>
              <a:ext uri="{FF2B5EF4-FFF2-40B4-BE49-F238E27FC236}">
                <a16:creationId xmlns:a16="http://schemas.microsoft.com/office/drawing/2014/main" id="{E4EA9F78-8ADD-FF2B-817D-2721D3A7F227}"/>
              </a:ext>
            </a:extLst>
          </p:cNvPr>
          <p:cNvSpPr txBox="1">
            <a:spLocks/>
          </p:cNvSpPr>
          <p:nvPr/>
        </p:nvSpPr>
        <p:spPr>
          <a:xfrm>
            <a:off x="57150" y="1095374"/>
            <a:ext cx="11711607" cy="4449726"/>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7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just" defTabSz="914400" rtl="0" eaLnBrk="1" fontAlgn="auto" latinLnBrk="0" hangingPunct="1">
              <a:lnSpc>
                <a:spcPct val="100000"/>
              </a:lnSpc>
              <a:spcBef>
                <a:spcPts val="1000"/>
              </a:spcBef>
              <a:spcAft>
                <a:spcPts val="0"/>
              </a:spcAft>
              <a:buClrTx/>
              <a:buSzTx/>
              <a:buFont typeface="Wingdings" panose="05000000000000000000" pitchFamily="2" charset="2"/>
              <a:buChar char="Ø"/>
              <a:tabLst/>
              <a:defRPr/>
            </a:pPr>
            <a:endParaRPr kumimoji="0" lang="en-US" sz="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 subset of animals has</a:t>
            </a: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Dysbiosis</a:t>
            </a: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Bile acid and lipid dysmetabolism</a:t>
            </a: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Carbohydrate malabsorption</a:t>
            </a: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Inflammation</a:t>
            </a: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Mucosal damage</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143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8351C7A4-2140-585F-5D86-D2758E504C4D}"/>
              </a:ext>
            </a:extLst>
          </p:cNvPr>
          <p:cNvSpPr/>
          <p:nvPr/>
        </p:nvSpPr>
        <p:spPr>
          <a:xfrm>
            <a:off x="4545684" y="937939"/>
            <a:ext cx="1676400" cy="1862625"/>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6E14D60F-3973-F634-B8FE-31655DA646A3}"/>
              </a:ext>
            </a:extLst>
          </p:cNvPr>
          <p:cNvSpPr/>
          <p:nvPr/>
        </p:nvSpPr>
        <p:spPr>
          <a:xfrm>
            <a:off x="7117434" y="1225815"/>
            <a:ext cx="1529850" cy="5042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DAF7DA7-FFD0-96C6-0926-BF01979C6198}"/>
              </a:ext>
            </a:extLst>
          </p:cNvPr>
          <p:cNvSpPr txBox="1"/>
          <p:nvPr/>
        </p:nvSpPr>
        <p:spPr>
          <a:xfrm>
            <a:off x="3163552" y="5946288"/>
            <a:ext cx="3146007" cy="323165"/>
          </a:xfrm>
          <a:prstGeom prst="rect">
            <a:avLst/>
          </a:prstGeom>
          <a:noFill/>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Created with BioRender.com</a:t>
            </a:r>
            <a:endParaRPr kumimoji="0" lang="en-GB" sz="1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877769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78E3A-EE3B-6C3A-5B9C-7882A00A53F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D2618C6-6686-BCCA-3BD5-462ADD8A47DB}"/>
              </a:ext>
            </a:extLst>
          </p:cNvPr>
          <p:cNvSpPr txBox="1">
            <a:spLocks/>
          </p:cNvSpPr>
          <p:nvPr/>
        </p:nvSpPr>
        <p:spPr>
          <a:xfrm>
            <a:off x="272661" y="242161"/>
            <a:ext cx="11496096" cy="11982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C00000"/>
                </a:solidFill>
                <a:effectLst/>
                <a:uLnTx/>
                <a:uFillTx/>
                <a:latin typeface="Calibri"/>
                <a:ea typeface="+mj-ea"/>
                <a:cs typeface="Calibri"/>
                <a:sym typeface="Calibri"/>
              </a:rPr>
              <a:t>Underlying pathophysiology of chronic enteropathy</a:t>
            </a:r>
          </a:p>
        </p:txBody>
      </p:sp>
      <p:sp>
        <p:nvSpPr>
          <p:cNvPr id="5" name="Text Placeholder 2">
            <a:extLst>
              <a:ext uri="{FF2B5EF4-FFF2-40B4-BE49-F238E27FC236}">
                <a16:creationId xmlns:a16="http://schemas.microsoft.com/office/drawing/2014/main" id="{4C01F55B-8D45-5410-8988-01B67CE9981C}"/>
              </a:ext>
            </a:extLst>
          </p:cNvPr>
          <p:cNvSpPr txBox="1">
            <a:spLocks/>
          </p:cNvSpPr>
          <p:nvPr/>
        </p:nvSpPr>
        <p:spPr>
          <a:xfrm>
            <a:off x="57150" y="1095374"/>
            <a:ext cx="11711607" cy="4449726"/>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7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just" defTabSz="914400" rtl="0" eaLnBrk="1" fontAlgn="auto" latinLnBrk="0" hangingPunct="1">
              <a:lnSpc>
                <a:spcPct val="100000"/>
              </a:lnSpc>
              <a:spcBef>
                <a:spcPts val="1000"/>
              </a:spcBef>
              <a:spcAft>
                <a:spcPts val="0"/>
              </a:spcAft>
              <a:buClrTx/>
              <a:buSzTx/>
              <a:buFont typeface="Wingdings" panose="05000000000000000000" pitchFamily="2" charset="2"/>
              <a:buChar char="Ø"/>
              <a:tabLst/>
              <a:defRPr/>
            </a:pPr>
            <a:endParaRPr kumimoji="0" lang="en-US" sz="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 subset of animals has</a:t>
            </a: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Dysbiosis</a:t>
            </a: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Bile acid and lipid dysmetabolism</a:t>
            </a: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Carbohydrate malabsorption</a:t>
            </a: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Inflammation</a:t>
            </a:r>
          </a:p>
          <a:p>
            <a:pPr marL="11430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Mucosal damage</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143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FB20278B-549C-0A31-7976-8F0684D24F33}"/>
              </a:ext>
            </a:extLst>
          </p:cNvPr>
          <p:cNvSpPr txBox="1"/>
          <p:nvPr/>
        </p:nvSpPr>
        <p:spPr>
          <a:xfrm>
            <a:off x="6195970" y="1601114"/>
            <a:ext cx="5395666" cy="3970318"/>
          </a:xfrm>
          <a:prstGeom prst="rect">
            <a:avLst/>
          </a:prstGeom>
          <a:noFill/>
          <a:ln>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libri" panose="020F0502020204030204"/>
                <a:ea typeface="+mn-ea"/>
                <a:cs typeface="+mn-cs"/>
              </a:rPr>
              <a:t>Differences in severity and duration between acute and chronic enteropathies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Acute – quick recovery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Chronic – only in subsets of animals and typically longer lasting or chronically persistent</a:t>
            </a:r>
          </a:p>
        </p:txBody>
      </p:sp>
    </p:spTree>
    <p:extLst>
      <p:ext uri="{BB962C8B-B14F-4D97-AF65-F5344CB8AC3E}">
        <p14:creationId xmlns:p14="http://schemas.microsoft.com/office/powerpoint/2010/main" val="41051515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EF75E-5D99-1411-0C23-9B82F28D226F}"/>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36AEC95-A0E3-7E06-A679-1C517052048F}"/>
              </a:ext>
            </a:extLst>
          </p:cNvPr>
          <p:cNvPicPr>
            <a:picLocks noChangeAspect="1"/>
          </p:cNvPicPr>
          <p:nvPr/>
        </p:nvPicPr>
        <p:blipFill>
          <a:blip r:embed="rId2"/>
          <a:stretch>
            <a:fillRect/>
          </a:stretch>
        </p:blipFill>
        <p:spPr>
          <a:xfrm>
            <a:off x="0" y="434579"/>
            <a:ext cx="12192000" cy="4989776"/>
          </a:xfrm>
          <a:prstGeom prst="rect">
            <a:avLst/>
          </a:prstGeom>
        </p:spPr>
      </p:pic>
      <p:pic>
        <p:nvPicPr>
          <p:cNvPr id="5" name="Picture 4">
            <a:extLst>
              <a:ext uri="{FF2B5EF4-FFF2-40B4-BE49-F238E27FC236}">
                <a16:creationId xmlns:a16="http://schemas.microsoft.com/office/drawing/2014/main" id="{903B57C4-58A6-C61B-ABDF-49BE22828AD8}"/>
              </a:ext>
            </a:extLst>
          </p:cNvPr>
          <p:cNvPicPr>
            <a:picLocks noChangeAspect="1"/>
          </p:cNvPicPr>
          <p:nvPr/>
        </p:nvPicPr>
        <p:blipFill>
          <a:blip r:embed="rId3"/>
          <a:stretch>
            <a:fillRect/>
          </a:stretch>
        </p:blipFill>
        <p:spPr>
          <a:xfrm>
            <a:off x="1183515" y="5598555"/>
            <a:ext cx="3305636" cy="419158"/>
          </a:xfrm>
          <a:prstGeom prst="rect">
            <a:avLst/>
          </a:prstGeom>
        </p:spPr>
      </p:pic>
    </p:spTree>
    <p:extLst>
      <p:ext uri="{BB962C8B-B14F-4D97-AF65-F5344CB8AC3E}">
        <p14:creationId xmlns:p14="http://schemas.microsoft.com/office/powerpoint/2010/main" val="31071400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0AECD7C-DD66-AA59-E26A-74ECDD69812B}"/>
              </a:ext>
            </a:extLst>
          </p:cNvPr>
          <p:cNvSpPr txBox="1">
            <a:spLocks/>
          </p:cNvSpPr>
          <p:nvPr/>
        </p:nvSpPr>
        <p:spPr>
          <a:xfrm>
            <a:off x="762816" y="244632"/>
            <a:ext cx="10670215" cy="874739"/>
          </a:xfrm>
          <a:prstGeom prst="rect">
            <a:avLst/>
          </a:prstGeom>
        </p:spPr>
        <p:txBody>
          <a:bodyPr>
            <a:noAutofit/>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CHRONIC ENTEROPATHY</a:t>
            </a:r>
          </a:p>
        </p:txBody>
      </p:sp>
      <p:sp>
        <p:nvSpPr>
          <p:cNvPr id="6" name="Figura a mano libera: forma 5">
            <a:extLst>
              <a:ext uri="{FF2B5EF4-FFF2-40B4-BE49-F238E27FC236}">
                <a16:creationId xmlns:a16="http://schemas.microsoft.com/office/drawing/2014/main" id="{B516878C-F64B-06FC-6CA2-0BD287A9320E}"/>
              </a:ext>
            </a:extLst>
          </p:cNvPr>
          <p:cNvSpPr/>
          <p:nvPr/>
        </p:nvSpPr>
        <p:spPr>
          <a:xfrm>
            <a:off x="4884854" y="1204263"/>
            <a:ext cx="6666833" cy="804960"/>
          </a:xfrm>
          <a:custGeom>
            <a:avLst/>
            <a:gdLst>
              <a:gd name="csX0" fmla="*/ 0 w 6666833"/>
              <a:gd name="csY0" fmla="*/ 134163 h 804960"/>
              <a:gd name="csX1" fmla="*/ 134163 w 6666833"/>
              <a:gd name="csY1" fmla="*/ 0 h 804960"/>
              <a:gd name="csX2" fmla="*/ 6532670 w 6666833"/>
              <a:gd name="csY2" fmla="*/ 0 h 804960"/>
              <a:gd name="csX3" fmla="*/ 6666833 w 6666833"/>
              <a:gd name="csY3" fmla="*/ 134163 h 804960"/>
              <a:gd name="csX4" fmla="*/ 6666833 w 6666833"/>
              <a:gd name="csY4" fmla="*/ 670797 h 804960"/>
              <a:gd name="csX5" fmla="*/ 6532670 w 6666833"/>
              <a:gd name="csY5" fmla="*/ 804960 h 804960"/>
              <a:gd name="csX6" fmla="*/ 134163 w 6666833"/>
              <a:gd name="csY6" fmla="*/ 804960 h 804960"/>
              <a:gd name="csX7" fmla="*/ 0 w 6666833"/>
              <a:gd name="csY7" fmla="*/ 670797 h 804960"/>
              <a:gd name="csX8" fmla="*/ 0 w 6666833"/>
              <a:gd name="csY8" fmla="*/ 134163 h 8049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6666833" h="804960">
                <a:moveTo>
                  <a:pt x="0" y="134163"/>
                </a:moveTo>
                <a:cubicBezTo>
                  <a:pt x="0" y="60067"/>
                  <a:pt x="60067" y="0"/>
                  <a:pt x="134163" y="0"/>
                </a:cubicBezTo>
                <a:lnTo>
                  <a:pt x="6532670" y="0"/>
                </a:lnTo>
                <a:cubicBezTo>
                  <a:pt x="6606766" y="0"/>
                  <a:pt x="6666833" y="60067"/>
                  <a:pt x="6666833" y="134163"/>
                </a:cubicBezTo>
                <a:lnTo>
                  <a:pt x="6666833" y="670797"/>
                </a:lnTo>
                <a:cubicBezTo>
                  <a:pt x="6666833" y="744893"/>
                  <a:pt x="6606766" y="804960"/>
                  <a:pt x="6532670" y="804960"/>
                </a:cubicBezTo>
                <a:lnTo>
                  <a:pt x="134163" y="804960"/>
                </a:lnTo>
                <a:cubicBezTo>
                  <a:pt x="60067" y="804960"/>
                  <a:pt x="0" y="744893"/>
                  <a:pt x="0" y="670797"/>
                </a:cubicBezTo>
                <a:lnTo>
                  <a:pt x="0" y="134163"/>
                </a:lnTo>
                <a:close/>
              </a:path>
            </a:pathLst>
          </a:cu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115495" tIns="115495" rIns="115495" bIns="115495" numCol="1" spcCol="1270" anchor="ctr" anchorCtr="0">
            <a:noAutofit/>
          </a:bodyPr>
          <a:lstStyle/>
          <a:p>
            <a:pPr marL="0" marR="0" lvl="0" indent="0" algn="l" defTabSz="889000" rtl="0" eaLnBrk="1" fontAlgn="auto" latinLnBrk="0" hangingPunct="1">
              <a:lnSpc>
                <a:spcPct val="90000"/>
              </a:lnSpc>
              <a:spcBef>
                <a:spcPct val="0"/>
              </a:spcBef>
              <a:spcAft>
                <a:spcPct val="35000"/>
              </a:spcAft>
              <a:buClrTx/>
              <a:buSzTx/>
              <a:buFontTx/>
              <a:buNone/>
              <a:tabLst/>
              <a:defRPr/>
            </a:pPr>
            <a:r>
              <a:rPr kumimoji="0" lang="it-IT" sz="2000" b="1" i="0" u="none" strike="noStrike" kern="1200" cap="none" spc="0" normalizeH="0" baseline="0" noProof="0" dirty="0">
                <a:ln>
                  <a:noFill/>
                </a:ln>
                <a:solidFill>
                  <a:prstClr val="white"/>
                </a:solidFill>
                <a:effectLst/>
                <a:uLnTx/>
                <a:uFillTx/>
                <a:latin typeface="Gill Sans Nova Light" panose="020B0302020104020203" pitchFamily="34" charset="0"/>
                <a:ea typeface="+mn-ea"/>
                <a:cs typeface="+mn-cs"/>
              </a:rPr>
              <a:t>INTESTINAL BARRIER FUNCTION</a:t>
            </a:r>
            <a:endParaRPr kumimoji="0" lang="en-US" sz="2000" b="1" i="0" u="none" strike="noStrike" kern="1200" cap="none" spc="0" normalizeH="0" baseline="0" noProof="0" dirty="0">
              <a:ln>
                <a:noFill/>
              </a:ln>
              <a:solidFill>
                <a:prstClr val="white"/>
              </a:solidFill>
              <a:effectLst/>
              <a:uLnTx/>
              <a:uFillTx/>
              <a:latin typeface="Gill Sans Nova Light" panose="020B0302020104020203" pitchFamily="34" charset="0"/>
              <a:ea typeface="+mn-ea"/>
              <a:cs typeface="+mn-cs"/>
            </a:endParaRPr>
          </a:p>
        </p:txBody>
      </p:sp>
      <p:sp>
        <p:nvSpPr>
          <p:cNvPr id="7" name="Figura a mano libera: forma 6">
            <a:extLst>
              <a:ext uri="{FF2B5EF4-FFF2-40B4-BE49-F238E27FC236}">
                <a16:creationId xmlns:a16="http://schemas.microsoft.com/office/drawing/2014/main" id="{5126DE21-6A3A-4BBE-D675-D0E44E4C8BBF}"/>
              </a:ext>
            </a:extLst>
          </p:cNvPr>
          <p:cNvSpPr/>
          <p:nvPr/>
        </p:nvSpPr>
        <p:spPr>
          <a:xfrm>
            <a:off x="4884854" y="2133063"/>
            <a:ext cx="6666833" cy="804960"/>
          </a:xfrm>
          <a:custGeom>
            <a:avLst/>
            <a:gdLst>
              <a:gd name="csX0" fmla="*/ 0 w 6666833"/>
              <a:gd name="csY0" fmla="*/ 134163 h 804960"/>
              <a:gd name="csX1" fmla="*/ 134163 w 6666833"/>
              <a:gd name="csY1" fmla="*/ 0 h 804960"/>
              <a:gd name="csX2" fmla="*/ 6532670 w 6666833"/>
              <a:gd name="csY2" fmla="*/ 0 h 804960"/>
              <a:gd name="csX3" fmla="*/ 6666833 w 6666833"/>
              <a:gd name="csY3" fmla="*/ 134163 h 804960"/>
              <a:gd name="csX4" fmla="*/ 6666833 w 6666833"/>
              <a:gd name="csY4" fmla="*/ 670797 h 804960"/>
              <a:gd name="csX5" fmla="*/ 6532670 w 6666833"/>
              <a:gd name="csY5" fmla="*/ 804960 h 804960"/>
              <a:gd name="csX6" fmla="*/ 134163 w 6666833"/>
              <a:gd name="csY6" fmla="*/ 804960 h 804960"/>
              <a:gd name="csX7" fmla="*/ 0 w 6666833"/>
              <a:gd name="csY7" fmla="*/ 670797 h 804960"/>
              <a:gd name="csX8" fmla="*/ 0 w 6666833"/>
              <a:gd name="csY8" fmla="*/ 134163 h 8049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6666833" h="804960">
                <a:moveTo>
                  <a:pt x="0" y="134163"/>
                </a:moveTo>
                <a:cubicBezTo>
                  <a:pt x="0" y="60067"/>
                  <a:pt x="60067" y="0"/>
                  <a:pt x="134163" y="0"/>
                </a:cubicBezTo>
                <a:lnTo>
                  <a:pt x="6532670" y="0"/>
                </a:lnTo>
                <a:cubicBezTo>
                  <a:pt x="6606766" y="0"/>
                  <a:pt x="6666833" y="60067"/>
                  <a:pt x="6666833" y="134163"/>
                </a:cubicBezTo>
                <a:lnTo>
                  <a:pt x="6666833" y="670797"/>
                </a:lnTo>
                <a:cubicBezTo>
                  <a:pt x="6666833" y="744893"/>
                  <a:pt x="6606766" y="804960"/>
                  <a:pt x="6532670" y="804960"/>
                </a:cubicBezTo>
                <a:lnTo>
                  <a:pt x="134163" y="804960"/>
                </a:lnTo>
                <a:cubicBezTo>
                  <a:pt x="60067" y="804960"/>
                  <a:pt x="0" y="744893"/>
                  <a:pt x="0" y="670797"/>
                </a:cubicBezTo>
                <a:lnTo>
                  <a:pt x="0" y="134163"/>
                </a:lnTo>
                <a:close/>
              </a:path>
            </a:pathLst>
          </a:custGeom>
        </p:spPr>
        <p:style>
          <a:lnRef idx="0">
            <a:schemeClr val="lt1">
              <a:hueOff val="0"/>
              <a:satOff val="0"/>
              <a:lumOff val="0"/>
              <a:alphaOff val="0"/>
            </a:schemeClr>
          </a:lnRef>
          <a:fillRef idx="3">
            <a:schemeClr val="accent5">
              <a:hueOff val="-3038037"/>
              <a:satOff val="-207"/>
              <a:lumOff val="490"/>
              <a:alphaOff val="0"/>
            </a:schemeClr>
          </a:fillRef>
          <a:effectRef idx="2">
            <a:schemeClr val="accent5">
              <a:hueOff val="-3038037"/>
              <a:satOff val="-207"/>
              <a:lumOff val="490"/>
              <a:alphaOff val="0"/>
            </a:schemeClr>
          </a:effectRef>
          <a:fontRef idx="minor">
            <a:schemeClr val="lt1"/>
          </a:fontRef>
        </p:style>
        <p:txBody>
          <a:bodyPr spcFirstLastPara="0" vert="horz" wrap="square" lIns="115495" tIns="115495" rIns="115495" bIns="115495" numCol="1" spcCol="1270" anchor="ctr" anchorCtr="0">
            <a:noAutofit/>
          </a:bodyPr>
          <a:lstStyle/>
          <a:p>
            <a:pPr marL="0" marR="0" lvl="0" indent="0" algn="l" defTabSz="889000" rtl="0" eaLnBrk="1" fontAlgn="auto" latinLnBrk="0" hangingPunct="1">
              <a:lnSpc>
                <a:spcPct val="90000"/>
              </a:lnSpc>
              <a:spcBef>
                <a:spcPct val="0"/>
              </a:spcBef>
              <a:spcAft>
                <a:spcPct val="35000"/>
              </a:spcAft>
              <a:buClrTx/>
              <a:buSzTx/>
              <a:buFontTx/>
              <a:buNone/>
              <a:tabLst/>
              <a:defRPr/>
            </a:pPr>
            <a:r>
              <a:rPr kumimoji="0" lang="it-IT" sz="2000" b="1" i="0" u="none" strike="noStrike" kern="1200" cap="none" spc="0" normalizeH="0" baseline="0" noProof="0" dirty="0">
                <a:ln>
                  <a:noFill/>
                </a:ln>
                <a:solidFill>
                  <a:prstClr val="white"/>
                </a:solidFill>
                <a:effectLst/>
                <a:uLnTx/>
                <a:uFillTx/>
                <a:latin typeface="Gill Sans Nova Light" panose="020B0302020104020203" pitchFamily="34" charset="0"/>
                <a:ea typeface="+mn-ea"/>
                <a:cs typeface="+mn-cs"/>
              </a:rPr>
              <a:t>GUT MICROBIOTA COMPOSITION AND FUNCTION</a:t>
            </a:r>
            <a:endParaRPr kumimoji="0" lang="en-US" sz="2000" b="1" i="0" u="none" strike="noStrike" kern="1200" cap="none" spc="0" normalizeH="0" baseline="0" noProof="0" dirty="0">
              <a:ln>
                <a:noFill/>
              </a:ln>
              <a:solidFill>
                <a:prstClr val="white"/>
              </a:solidFill>
              <a:effectLst/>
              <a:uLnTx/>
              <a:uFillTx/>
              <a:latin typeface="Gill Sans Nova Light" panose="020B0302020104020203" pitchFamily="34" charset="0"/>
              <a:ea typeface="+mn-ea"/>
              <a:cs typeface="+mn-cs"/>
            </a:endParaRPr>
          </a:p>
        </p:txBody>
      </p:sp>
      <p:sp>
        <p:nvSpPr>
          <p:cNvPr id="9" name="Figura a mano libera: forma 8">
            <a:extLst>
              <a:ext uri="{FF2B5EF4-FFF2-40B4-BE49-F238E27FC236}">
                <a16:creationId xmlns:a16="http://schemas.microsoft.com/office/drawing/2014/main" id="{D8D914CE-B6C2-F505-BB38-F6A6D2E5CBF7}"/>
              </a:ext>
            </a:extLst>
          </p:cNvPr>
          <p:cNvSpPr/>
          <p:nvPr/>
        </p:nvSpPr>
        <p:spPr>
          <a:xfrm>
            <a:off x="4884854" y="3990663"/>
            <a:ext cx="6666833" cy="804960"/>
          </a:xfrm>
          <a:custGeom>
            <a:avLst/>
            <a:gdLst>
              <a:gd name="csX0" fmla="*/ 0 w 6666833"/>
              <a:gd name="csY0" fmla="*/ 134163 h 804960"/>
              <a:gd name="csX1" fmla="*/ 134163 w 6666833"/>
              <a:gd name="csY1" fmla="*/ 0 h 804960"/>
              <a:gd name="csX2" fmla="*/ 6532670 w 6666833"/>
              <a:gd name="csY2" fmla="*/ 0 h 804960"/>
              <a:gd name="csX3" fmla="*/ 6666833 w 6666833"/>
              <a:gd name="csY3" fmla="*/ 134163 h 804960"/>
              <a:gd name="csX4" fmla="*/ 6666833 w 6666833"/>
              <a:gd name="csY4" fmla="*/ 670797 h 804960"/>
              <a:gd name="csX5" fmla="*/ 6532670 w 6666833"/>
              <a:gd name="csY5" fmla="*/ 804960 h 804960"/>
              <a:gd name="csX6" fmla="*/ 134163 w 6666833"/>
              <a:gd name="csY6" fmla="*/ 804960 h 804960"/>
              <a:gd name="csX7" fmla="*/ 0 w 6666833"/>
              <a:gd name="csY7" fmla="*/ 670797 h 804960"/>
              <a:gd name="csX8" fmla="*/ 0 w 6666833"/>
              <a:gd name="csY8" fmla="*/ 134163 h 8049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6666833" h="804960">
                <a:moveTo>
                  <a:pt x="0" y="134163"/>
                </a:moveTo>
                <a:cubicBezTo>
                  <a:pt x="0" y="60067"/>
                  <a:pt x="60067" y="0"/>
                  <a:pt x="134163" y="0"/>
                </a:cubicBezTo>
                <a:lnTo>
                  <a:pt x="6532670" y="0"/>
                </a:lnTo>
                <a:cubicBezTo>
                  <a:pt x="6606766" y="0"/>
                  <a:pt x="6666833" y="60067"/>
                  <a:pt x="6666833" y="134163"/>
                </a:cubicBezTo>
                <a:lnTo>
                  <a:pt x="6666833" y="670797"/>
                </a:lnTo>
                <a:cubicBezTo>
                  <a:pt x="6666833" y="744893"/>
                  <a:pt x="6606766" y="804960"/>
                  <a:pt x="6532670" y="804960"/>
                </a:cubicBezTo>
                <a:lnTo>
                  <a:pt x="134163" y="804960"/>
                </a:lnTo>
                <a:cubicBezTo>
                  <a:pt x="60067" y="804960"/>
                  <a:pt x="0" y="744893"/>
                  <a:pt x="0" y="670797"/>
                </a:cubicBezTo>
                <a:lnTo>
                  <a:pt x="0" y="134163"/>
                </a:lnTo>
                <a:close/>
              </a:path>
            </a:pathLst>
          </a:custGeom>
        </p:spPr>
        <p:style>
          <a:lnRef idx="0">
            <a:schemeClr val="lt1">
              <a:hueOff val="0"/>
              <a:satOff val="0"/>
              <a:lumOff val="0"/>
              <a:alphaOff val="0"/>
            </a:schemeClr>
          </a:lnRef>
          <a:fillRef idx="3">
            <a:schemeClr val="accent5">
              <a:hueOff val="-9114112"/>
              <a:satOff val="-620"/>
              <a:lumOff val="1471"/>
              <a:alphaOff val="0"/>
            </a:schemeClr>
          </a:fillRef>
          <a:effectRef idx="2">
            <a:schemeClr val="accent5">
              <a:hueOff val="-9114112"/>
              <a:satOff val="-620"/>
              <a:lumOff val="1471"/>
              <a:alphaOff val="0"/>
            </a:schemeClr>
          </a:effectRef>
          <a:fontRef idx="minor">
            <a:schemeClr val="lt1"/>
          </a:fontRef>
        </p:style>
        <p:txBody>
          <a:bodyPr spcFirstLastPara="0" vert="horz" wrap="square" lIns="115495" tIns="115495" rIns="115495" bIns="115495" numCol="1" spcCol="1270" anchor="ctr" anchorCtr="0">
            <a:noAutofit/>
          </a:bodyPr>
          <a:lstStyle/>
          <a:p>
            <a:pPr marL="0" marR="0" lvl="0" indent="0" algn="l" defTabSz="889000" rtl="0" eaLnBrk="1" fontAlgn="auto" latinLnBrk="0" hangingPunct="1">
              <a:lnSpc>
                <a:spcPct val="90000"/>
              </a:lnSpc>
              <a:spcBef>
                <a:spcPct val="0"/>
              </a:spcBef>
              <a:spcAft>
                <a:spcPct val="35000"/>
              </a:spcAft>
              <a:buClrTx/>
              <a:buSzTx/>
              <a:buFontTx/>
              <a:buNone/>
              <a:tabLst/>
              <a:defRPr/>
            </a:pPr>
            <a:r>
              <a:rPr kumimoji="0" lang="it-IT" sz="2000" b="1" i="0" u="none" strike="noStrike" kern="1200" cap="none" spc="0" normalizeH="0" baseline="0" noProof="0" dirty="0">
                <a:ln>
                  <a:noFill/>
                </a:ln>
                <a:solidFill>
                  <a:prstClr val="white"/>
                </a:solidFill>
                <a:effectLst/>
                <a:uLnTx/>
                <a:uFillTx/>
                <a:latin typeface="Gill Sans Nova Light" panose="020B0302020104020203" pitchFamily="34" charset="0"/>
                <a:ea typeface="+mn-ea"/>
                <a:cs typeface="+mn-cs"/>
              </a:rPr>
              <a:t>GASTROINTESTINAL MOTILITY REGULATION</a:t>
            </a:r>
            <a:endParaRPr kumimoji="0" lang="en-US" sz="2000" b="1" i="0" u="none" strike="noStrike" kern="1200" cap="none" spc="0" normalizeH="0" baseline="0" noProof="0" dirty="0">
              <a:ln>
                <a:noFill/>
              </a:ln>
              <a:solidFill>
                <a:prstClr val="white"/>
              </a:solidFill>
              <a:effectLst/>
              <a:uLnTx/>
              <a:uFillTx/>
              <a:latin typeface="Gill Sans Nova Light" panose="020B0302020104020203" pitchFamily="34" charset="0"/>
              <a:ea typeface="+mn-ea"/>
              <a:cs typeface="+mn-cs"/>
            </a:endParaRPr>
          </a:p>
        </p:txBody>
      </p:sp>
      <p:sp>
        <p:nvSpPr>
          <p:cNvPr id="10" name="Figura a mano libera: forma 9">
            <a:extLst>
              <a:ext uri="{FF2B5EF4-FFF2-40B4-BE49-F238E27FC236}">
                <a16:creationId xmlns:a16="http://schemas.microsoft.com/office/drawing/2014/main" id="{09E3C80C-805E-8800-0FC5-197C5A13AF1B}"/>
              </a:ext>
            </a:extLst>
          </p:cNvPr>
          <p:cNvSpPr/>
          <p:nvPr/>
        </p:nvSpPr>
        <p:spPr>
          <a:xfrm>
            <a:off x="4884854" y="4919462"/>
            <a:ext cx="6666833" cy="804960"/>
          </a:xfrm>
          <a:custGeom>
            <a:avLst/>
            <a:gdLst>
              <a:gd name="csX0" fmla="*/ 0 w 6666833"/>
              <a:gd name="csY0" fmla="*/ 134163 h 804960"/>
              <a:gd name="csX1" fmla="*/ 134163 w 6666833"/>
              <a:gd name="csY1" fmla="*/ 0 h 804960"/>
              <a:gd name="csX2" fmla="*/ 6532670 w 6666833"/>
              <a:gd name="csY2" fmla="*/ 0 h 804960"/>
              <a:gd name="csX3" fmla="*/ 6666833 w 6666833"/>
              <a:gd name="csY3" fmla="*/ 134163 h 804960"/>
              <a:gd name="csX4" fmla="*/ 6666833 w 6666833"/>
              <a:gd name="csY4" fmla="*/ 670797 h 804960"/>
              <a:gd name="csX5" fmla="*/ 6532670 w 6666833"/>
              <a:gd name="csY5" fmla="*/ 804960 h 804960"/>
              <a:gd name="csX6" fmla="*/ 134163 w 6666833"/>
              <a:gd name="csY6" fmla="*/ 804960 h 804960"/>
              <a:gd name="csX7" fmla="*/ 0 w 6666833"/>
              <a:gd name="csY7" fmla="*/ 670797 h 804960"/>
              <a:gd name="csX8" fmla="*/ 0 w 6666833"/>
              <a:gd name="csY8" fmla="*/ 134163 h 8049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6666833" h="804960">
                <a:moveTo>
                  <a:pt x="0" y="134163"/>
                </a:moveTo>
                <a:cubicBezTo>
                  <a:pt x="0" y="60067"/>
                  <a:pt x="60067" y="0"/>
                  <a:pt x="134163" y="0"/>
                </a:cubicBezTo>
                <a:lnTo>
                  <a:pt x="6532670" y="0"/>
                </a:lnTo>
                <a:cubicBezTo>
                  <a:pt x="6606766" y="0"/>
                  <a:pt x="6666833" y="60067"/>
                  <a:pt x="6666833" y="134163"/>
                </a:cubicBezTo>
                <a:lnTo>
                  <a:pt x="6666833" y="670797"/>
                </a:lnTo>
                <a:cubicBezTo>
                  <a:pt x="6666833" y="744893"/>
                  <a:pt x="6606766" y="804960"/>
                  <a:pt x="6532670" y="804960"/>
                </a:cubicBezTo>
                <a:lnTo>
                  <a:pt x="134163" y="804960"/>
                </a:lnTo>
                <a:cubicBezTo>
                  <a:pt x="60067" y="804960"/>
                  <a:pt x="0" y="744893"/>
                  <a:pt x="0" y="670797"/>
                </a:cubicBezTo>
                <a:lnTo>
                  <a:pt x="0" y="134163"/>
                </a:lnTo>
                <a:close/>
              </a:path>
            </a:pathLst>
          </a:custGeom>
        </p:spPr>
        <p:style>
          <a:lnRef idx="0">
            <a:schemeClr val="lt1">
              <a:hueOff val="0"/>
              <a:satOff val="0"/>
              <a:lumOff val="0"/>
              <a:alphaOff val="0"/>
            </a:schemeClr>
          </a:lnRef>
          <a:fillRef idx="3">
            <a:schemeClr val="accent5">
              <a:hueOff val="-12152150"/>
              <a:satOff val="-826"/>
              <a:lumOff val="1961"/>
              <a:alphaOff val="0"/>
            </a:schemeClr>
          </a:fillRef>
          <a:effectRef idx="2">
            <a:schemeClr val="accent5">
              <a:hueOff val="-12152150"/>
              <a:satOff val="-826"/>
              <a:lumOff val="1961"/>
              <a:alphaOff val="0"/>
            </a:schemeClr>
          </a:effectRef>
          <a:fontRef idx="minor">
            <a:schemeClr val="lt1"/>
          </a:fontRef>
        </p:style>
        <p:txBody>
          <a:bodyPr spcFirstLastPara="0" vert="horz" wrap="square" lIns="115495" tIns="115495" rIns="115495" bIns="115495" numCol="1" spcCol="1270" anchor="ctr" anchorCtr="0">
            <a:noAutofit/>
          </a:bodyPr>
          <a:lstStyle/>
          <a:p>
            <a:pPr marL="0" marR="0" lvl="0" indent="0" algn="l" defTabSz="889000" rtl="0" eaLnBrk="1" fontAlgn="auto" latinLnBrk="0" hangingPunct="1">
              <a:lnSpc>
                <a:spcPct val="90000"/>
              </a:lnSpc>
              <a:spcBef>
                <a:spcPct val="0"/>
              </a:spcBef>
              <a:spcAft>
                <a:spcPct val="35000"/>
              </a:spcAft>
              <a:buClrTx/>
              <a:buSzTx/>
              <a:buFontTx/>
              <a:buNone/>
              <a:tabLst/>
              <a:defRPr/>
            </a:pPr>
            <a:r>
              <a:rPr kumimoji="0" lang="it-IT" sz="2000" b="1" i="0" u="none" strike="noStrike" kern="1200" cap="none" spc="0" normalizeH="0" baseline="0" noProof="0" dirty="0">
                <a:ln>
                  <a:noFill/>
                </a:ln>
                <a:solidFill>
                  <a:prstClr val="white"/>
                </a:solidFill>
                <a:effectLst/>
                <a:uLnTx/>
                <a:uFillTx/>
                <a:latin typeface="Gill Sans Nova Light" panose="020B0302020104020203" pitchFamily="34" charset="0"/>
                <a:ea typeface="+mn-ea"/>
                <a:cs typeface="+mn-cs"/>
              </a:rPr>
              <a:t>REGULATION OF GENE EXPRESSION</a:t>
            </a:r>
            <a:endParaRPr kumimoji="0" lang="en-US" sz="2000" b="1" i="0" u="none" strike="noStrike" kern="1200" cap="none" spc="0" normalizeH="0" baseline="0" noProof="0" dirty="0">
              <a:ln>
                <a:noFill/>
              </a:ln>
              <a:solidFill>
                <a:prstClr val="white"/>
              </a:solidFill>
              <a:effectLst/>
              <a:uLnTx/>
              <a:uFillTx/>
              <a:latin typeface="Gill Sans Nova Light" panose="020B0302020104020203" pitchFamily="34" charset="0"/>
              <a:ea typeface="+mn-ea"/>
              <a:cs typeface="+mn-cs"/>
            </a:endParaRPr>
          </a:p>
        </p:txBody>
      </p:sp>
      <p:sp>
        <p:nvSpPr>
          <p:cNvPr id="4" name="CasellaDiTesto 3">
            <a:extLst>
              <a:ext uri="{FF2B5EF4-FFF2-40B4-BE49-F238E27FC236}">
                <a16:creationId xmlns:a16="http://schemas.microsoft.com/office/drawing/2014/main" id="{49698A73-7DC9-000B-B755-168D3A3451B4}"/>
              </a:ext>
            </a:extLst>
          </p:cNvPr>
          <p:cNvSpPr txBox="1"/>
          <p:nvPr/>
        </p:nvSpPr>
        <p:spPr>
          <a:xfrm>
            <a:off x="161875" y="1953552"/>
            <a:ext cx="4389120" cy="280076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4400" b="1" i="0" u="none" strike="noStrike" kern="1200" cap="none" spc="0" normalizeH="0" baseline="0" noProof="0" dirty="0">
                <a:ln>
                  <a:noFill/>
                </a:ln>
                <a:solidFill>
                  <a:prstClr val="white">
                    <a:lumMod val="65000"/>
                  </a:prstClr>
                </a:solidFill>
                <a:effectLst/>
                <a:uLnTx/>
                <a:uFillTx/>
                <a:latin typeface="Gill Sans Nova Light" panose="020B0302020104020203" pitchFamily="34" charset="0"/>
                <a:ea typeface="+mn-ea"/>
                <a:cs typeface="+mn-cs"/>
              </a:rPr>
              <a:t>ROLE OF NUTRITION ON GUT HOMEOSTASIS</a:t>
            </a:r>
          </a:p>
        </p:txBody>
      </p:sp>
      <p:sp>
        <p:nvSpPr>
          <p:cNvPr id="8" name="Figura a mano libera: forma 7">
            <a:extLst>
              <a:ext uri="{FF2B5EF4-FFF2-40B4-BE49-F238E27FC236}">
                <a16:creationId xmlns:a16="http://schemas.microsoft.com/office/drawing/2014/main" id="{D754F7A9-DC52-3AD8-52BD-A8AC690C25D9}"/>
              </a:ext>
            </a:extLst>
          </p:cNvPr>
          <p:cNvSpPr/>
          <p:nvPr/>
        </p:nvSpPr>
        <p:spPr>
          <a:xfrm>
            <a:off x="4884854" y="3069237"/>
            <a:ext cx="6666833" cy="804960"/>
          </a:xfrm>
          <a:custGeom>
            <a:avLst/>
            <a:gdLst>
              <a:gd name="csX0" fmla="*/ 0 w 6666833"/>
              <a:gd name="csY0" fmla="*/ 134163 h 804960"/>
              <a:gd name="csX1" fmla="*/ 134163 w 6666833"/>
              <a:gd name="csY1" fmla="*/ 0 h 804960"/>
              <a:gd name="csX2" fmla="*/ 6532670 w 6666833"/>
              <a:gd name="csY2" fmla="*/ 0 h 804960"/>
              <a:gd name="csX3" fmla="*/ 6666833 w 6666833"/>
              <a:gd name="csY3" fmla="*/ 134163 h 804960"/>
              <a:gd name="csX4" fmla="*/ 6666833 w 6666833"/>
              <a:gd name="csY4" fmla="*/ 670797 h 804960"/>
              <a:gd name="csX5" fmla="*/ 6532670 w 6666833"/>
              <a:gd name="csY5" fmla="*/ 804960 h 804960"/>
              <a:gd name="csX6" fmla="*/ 134163 w 6666833"/>
              <a:gd name="csY6" fmla="*/ 804960 h 804960"/>
              <a:gd name="csX7" fmla="*/ 0 w 6666833"/>
              <a:gd name="csY7" fmla="*/ 670797 h 804960"/>
              <a:gd name="csX8" fmla="*/ 0 w 6666833"/>
              <a:gd name="csY8" fmla="*/ 134163 h 8049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6666833" h="804960">
                <a:moveTo>
                  <a:pt x="0" y="134163"/>
                </a:moveTo>
                <a:cubicBezTo>
                  <a:pt x="0" y="60067"/>
                  <a:pt x="60067" y="0"/>
                  <a:pt x="134163" y="0"/>
                </a:cubicBezTo>
                <a:lnTo>
                  <a:pt x="6532670" y="0"/>
                </a:lnTo>
                <a:cubicBezTo>
                  <a:pt x="6606766" y="0"/>
                  <a:pt x="6666833" y="60067"/>
                  <a:pt x="6666833" y="134163"/>
                </a:cubicBezTo>
                <a:lnTo>
                  <a:pt x="6666833" y="670797"/>
                </a:lnTo>
                <a:cubicBezTo>
                  <a:pt x="6666833" y="744893"/>
                  <a:pt x="6606766" y="804960"/>
                  <a:pt x="6532670" y="804960"/>
                </a:cubicBezTo>
                <a:lnTo>
                  <a:pt x="134163" y="804960"/>
                </a:lnTo>
                <a:cubicBezTo>
                  <a:pt x="60067" y="804960"/>
                  <a:pt x="0" y="744893"/>
                  <a:pt x="0" y="670797"/>
                </a:cubicBezTo>
                <a:lnTo>
                  <a:pt x="0" y="134163"/>
                </a:lnTo>
                <a:close/>
              </a:path>
            </a:pathLst>
          </a:custGeom>
        </p:spPr>
        <p:style>
          <a:lnRef idx="0">
            <a:schemeClr val="lt1">
              <a:hueOff val="0"/>
              <a:satOff val="0"/>
              <a:lumOff val="0"/>
              <a:alphaOff val="0"/>
            </a:schemeClr>
          </a:lnRef>
          <a:fillRef idx="3">
            <a:schemeClr val="accent5">
              <a:hueOff val="-6076075"/>
              <a:satOff val="-413"/>
              <a:lumOff val="981"/>
              <a:alphaOff val="0"/>
            </a:schemeClr>
          </a:fillRef>
          <a:effectRef idx="2">
            <a:schemeClr val="accent5">
              <a:hueOff val="-6076075"/>
              <a:satOff val="-413"/>
              <a:lumOff val="981"/>
              <a:alphaOff val="0"/>
            </a:schemeClr>
          </a:effectRef>
          <a:fontRef idx="minor">
            <a:schemeClr val="lt1"/>
          </a:fontRef>
        </p:style>
        <p:txBody>
          <a:bodyPr spcFirstLastPara="0" vert="horz" wrap="square" lIns="115495" tIns="115495" rIns="115495" bIns="115495" numCol="1" spcCol="1270" anchor="ctr" anchorCtr="0">
            <a:noAutofit/>
          </a:bodyPr>
          <a:lstStyle/>
          <a:p>
            <a:pPr marL="0" marR="0" lvl="0" indent="0" algn="l" defTabSz="889000" rtl="0" eaLnBrk="1" fontAlgn="auto" latinLnBrk="0" hangingPunct="1">
              <a:lnSpc>
                <a:spcPct val="90000"/>
              </a:lnSpc>
              <a:spcBef>
                <a:spcPct val="0"/>
              </a:spcBef>
              <a:spcAft>
                <a:spcPct val="35000"/>
              </a:spcAft>
              <a:buClrTx/>
              <a:buSzTx/>
              <a:buFontTx/>
              <a:buNone/>
              <a:tabLst/>
              <a:defRPr/>
            </a:pPr>
            <a:r>
              <a:rPr kumimoji="0" lang="it-IT" sz="2000" b="1" i="0" u="none" strike="noStrike" kern="1200" cap="none" spc="0" normalizeH="0" baseline="0" noProof="0" dirty="0">
                <a:ln>
                  <a:noFill/>
                </a:ln>
                <a:solidFill>
                  <a:prstClr val="white"/>
                </a:solidFill>
                <a:effectLst/>
                <a:uLnTx/>
                <a:uFillTx/>
                <a:latin typeface="Gill Sans Nova Light" panose="020B0302020104020203" pitchFamily="34" charset="0"/>
                <a:ea typeface="+mn-ea"/>
                <a:cs typeface="+mn-cs"/>
              </a:rPr>
              <a:t>IMMUNE SYSTEM MODULATION</a:t>
            </a:r>
            <a:endParaRPr kumimoji="0" lang="en-US" sz="2000" b="1" i="0" u="none" strike="noStrike" kern="1200" cap="none" spc="0" normalizeH="0" baseline="0" noProof="0" dirty="0">
              <a:ln>
                <a:noFill/>
              </a:ln>
              <a:solidFill>
                <a:prstClr val="white"/>
              </a:solidFill>
              <a:effectLst/>
              <a:uLnTx/>
              <a:uFillTx/>
              <a:latin typeface="Gill Sans Nova Light" panose="020B0302020104020203" pitchFamily="34" charset="0"/>
              <a:ea typeface="+mn-ea"/>
              <a:cs typeface="+mn-cs"/>
            </a:endParaRPr>
          </a:p>
        </p:txBody>
      </p:sp>
    </p:spTree>
    <p:extLst>
      <p:ext uri="{BB962C8B-B14F-4D97-AF65-F5344CB8AC3E}">
        <p14:creationId xmlns:p14="http://schemas.microsoft.com/office/powerpoint/2010/main" val="1580452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147D00-4317-4EA0-9BA8-7D954B1E0CD8}"/>
              </a:ext>
            </a:extLst>
          </p:cNvPr>
          <p:cNvSpPr txBox="1">
            <a:spLocks/>
          </p:cNvSpPr>
          <p:nvPr/>
        </p:nvSpPr>
        <p:spPr>
          <a:xfrm>
            <a:off x="810582" y="219886"/>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FRE DIAGNOSTIC APPROACH</a:t>
            </a:r>
          </a:p>
        </p:txBody>
      </p:sp>
      <p:sp>
        <p:nvSpPr>
          <p:cNvPr id="3" name="Segnaposto contenuto 2">
            <a:extLst>
              <a:ext uri="{FF2B5EF4-FFF2-40B4-BE49-F238E27FC236}">
                <a16:creationId xmlns:a16="http://schemas.microsoft.com/office/drawing/2014/main" id="{B536BEEA-AF15-9722-3351-14F7D6437999}"/>
              </a:ext>
            </a:extLst>
          </p:cNvPr>
          <p:cNvSpPr txBox="1">
            <a:spLocks/>
          </p:cNvSpPr>
          <p:nvPr/>
        </p:nvSpPr>
        <p:spPr>
          <a:xfrm>
            <a:off x="886644" y="1094625"/>
            <a:ext cx="10515600" cy="75785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rgbClr val="002745"/>
                </a:solidFill>
                <a:latin typeface="Gill Sans Nova" panose="020B06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002745"/>
                </a:solidFill>
                <a:latin typeface="Gill Sans Nova" panose="020B06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002745"/>
                </a:solidFill>
                <a:latin typeface="Gill Sans Nova" panose="020B06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745"/>
                </a:solidFill>
                <a:latin typeface="Gill Sans Nova" panose="020B06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745"/>
                </a:solidFill>
                <a:latin typeface="Gill Sans Nova" panose="020B06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3600" b="1" i="0" u="none" strike="noStrike" kern="1200" cap="none" spc="0" normalizeH="0" baseline="0" noProof="0" dirty="0">
                <a:ln>
                  <a:noFill/>
                </a:ln>
                <a:solidFill>
                  <a:srgbClr val="13367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CHARACTERISTICS OF THE DIET</a:t>
            </a:r>
          </a:p>
        </p:txBody>
      </p:sp>
      <p:sp>
        <p:nvSpPr>
          <p:cNvPr id="9" name="CasellaDiTesto 8">
            <a:extLst>
              <a:ext uri="{FF2B5EF4-FFF2-40B4-BE49-F238E27FC236}">
                <a16:creationId xmlns:a16="http://schemas.microsoft.com/office/drawing/2014/main" id="{E0CF7917-5D57-30CD-FC52-06F7E8D1BF74}"/>
              </a:ext>
            </a:extLst>
          </p:cNvPr>
          <p:cNvSpPr txBox="1"/>
          <p:nvPr/>
        </p:nvSpPr>
        <p:spPr>
          <a:xfrm>
            <a:off x="298177" y="2151732"/>
            <a:ext cx="11592939" cy="2062103"/>
          </a:xfrm>
          <a:prstGeom prst="rect">
            <a:avLst/>
          </a:prstGeom>
          <a:noFill/>
        </p:spPr>
        <p:txBody>
          <a:bodyPr wrap="square">
            <a:spAutoFit/>
          </a:bodyPr>
          <a:lstStyle/>
          <a:p>
            <a:pPr lvl="0" algn="ctr">
              <a:defRPr/>
            </a:pPr>
            <a:r>
              <a:rPr lang="en-US" sz="3200" b="1" dirty="0">
                <a:solidFill>
                  <a:srgbClr val="B21938"/>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DIFFERENT FROM THE PREVIOUS </a:t>
            </a:r>
            <a:r>
              <a:rPr lang="en-US" sz="3200" b="1" dirty="0" smtClean="0">
                <a:solidFill>
                  <a:srgbClr val="B21938"/>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DIET</a:t>
            </a:r>
          </a:p>
          <a:p>
            <a:pPr lvl="0" algn="ctr">
              <a:defRPr/>
            </a:pPr>
            <a:r>
              <a:rPr lang="en-US" sz="3200" b="1" dirty="0" smtClean="0">
                <a:solidFill>
                  <a:srgbClr val="B21938"/>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HIGHLY DIGESTIBLE</a:t>
            </a:r>
          </a:p>
          <a:p>
            <a:pPr lvl="0" algn="ctr">
              <a:defRPr/>
            </a:pPr>
            <a:r>
              <a:rPr lang="en-US" sz="3200" b="1" dirty="0" smtClean="0">
                <a:solidFill>
                  <a:srgbClr val="B21938"/>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FEWER </a:t>
            </a:r>
            <a:r>
              <a:rPr lang="en-US" sz="3200" b="1" dirty="0">
                <a:solidFill>
                  <a:srgbClr val="B21938"/>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NUMBER OF </a:t>
            </a:r>
            <a:r>
              <a:rPr lang="en-US" sz="3200" b="1" dirty="0" smtClean="0">
                <a:solidFill>
                  <a:srgbClr val="B21938"/>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INGREDIENTS</a:t>
            </a:r>
          </a:p>
          <a:p>
            <a:pPr lvl="0" algn="ctr">
              <a:defRPr/>
            </a:pPr>
            <a:r>
              <a:rPr lang="en-US" sz="3200" b="1" dirty="0" smtClean="0">
                <a:solidFill>
                  <a:srgbClr val="B21938"/>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 </a:t>
            </a:r>
            <a:r>
              <a:rPr lang="en-US" sz="3200" b="1" dirty="0">
                <a:solidFill>
                  <a:srgbClr val="B21938"/>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HIDDEN ALLERGENS</a:t>
            </a:r>
            <a:endPar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13" name="CasellaDiTesto 12">
            <a:extLst>
              <a:ext uri="{FF2B5EF4-FFF2-40B4-BE49-F238E27FC236}">
                <a16:creationId xmlns:a16="http://schemas.microsoft.com/office/drawing/2014/main" id="{D217B13B-E872-9CD8-6A9A-39F9D885DED4}"/>
              </a:ext>
            </a:extLst>
          </p:cNvPr>
          <p:cNvSpPr txBox="1"/>
          <p:nvPr/>
        </p:nvSpPr>
        <p:spPr>
          <a:xfrm>
            <a:off x="602355" y="2031950"/>
            <a:ext cx="10982325" cy="2585323"/>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REDUCED IMMUNOGENICITY
NEW PROTEIN SOURCE
LOW MOLECULAR WEIGHT</a:t>
            </a:r>
          </a:p>
        </p:txBody>
      </p:sp>
    </p:spTree>
    <p:extLst>
      <p:ext uri="{BB962C8B-B14F-4D97-AF65-F5344CB8AC3E}">
        <p14:creationId xmlns:p14="http://schemas.microsoft.com/office/powerpoint/2010/main" val="29274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 calcmode="lin" valueType="num">
                                      <p:cBhvr>
                                        <p:cTn id="14"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9">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 calcmode="lin" valueType="num">
                                      <p:cBhvr>
                                        <p:cTn id="21"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9">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9">
                                            <p:txEl>
                                              <p:pRg st="3" end="3"/>
                                            </p:txEl>
                                          </p:spTgt>
                                        </p:tgtEl>
                                        <p:attrNameLst>
                                          <p:attrName>style.visibility</p:attrName>
                                        </p:attrNameLst>
                                      </p:cBhvr>
                                      <p:to>
                                        <p:strVal val="visible"/>
                                      </p:to>
                                    </p:set>
                                    <p:anim calcmode="lin" valueType="num">
                                      <p:cBhvr>
                                        <p:cTn id="28" dur="500" fill="hold"/>
                                        <p:tgtEl>
                                          <p:spTgt spid="9">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9">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9">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042D7EE-9761-C283-91AD-21C6433930B4}"/>
              </a:ext>
            </a:extLst>
          </p:cNvPr>
          <p:cNvSpPr txBox="1">
            <a:spLocks/>
          </p:cNvSpPr>
          <p:nvPr/>
        </p:nvSpPr>
        <p:spPr>
          <a:xfrm>
            <a:off x="810582" y="219886"/>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uLnTx/>
                <a:uFillTx/>
                <a:latin typeface="Gill Sans Nova" panose="020B0602020104020203" pitchFamily="34" charset="0"/>
                <a:ea typeface="+mj-ea"/>
                <a:cs typeface="+mj-cs"/>
              </a:rPr>
              <a:t>FRE DIAGNOSTIC APPROACH</a:t>
            </a:r>
          </a:p>
        </p:txBody>
      </p:sp>
      <p:sp>
        <p:nvSpPr>
          <p:cNvPr id="3" name="Segnaposto contenuto 2">
            <a:extLst>
              <a:ext uri="{FF2B5EF4-FFF2-40B4-BE49-F238E27FC236}">
                <a16:creationId xmlns:a16="http://schemas.microsoft.com/office/drawing/2014/main" id="{E07243D6-1A80-77B8-ED4F-757DAAC8EDE1}"/>
              </a:ext>
            </a:extLst>
          </p:cNvPr>
          <p:cNvSpPr txBox="1">
            <a:spLocks/>
          </p:cNvSpPr>
          <p:nvPr/>
        </p:nvSpPr>
        <p:spPr>
          <a:xfrm>
            <a:off x="886644" y="1094625"/>
            <a:ext cx="10515600" cy="75785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rgbClr val="002745"/>
                </a:solidFill>
                <a:latin typeface="Gill Sans Nova" panose="020B06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002745"/>
                </a:solidFill>
                <a:latin typeface="Gill Sans Nova" panose="020B06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002745"/>
                </a:solidFill>
                <a:latin typeface="Gill Sans Nova" panose="020B06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745"/>
                </a:solidFill>
                <a:latin typeface="Gill Sans Nova" panose="020B06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002745"/>
                </a:solidFill>
                <a:latin typeface="Gill Sans Nova" panose="020B06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it-IT" sz="3600" b="1" i="0" u="none" strike="noStrike" kern="1200" cap="none" spc="0" normalizeH="0" baseline="0" noProof="0" dirty="0">
                <a:ln>
                  <a:noFill/>
                </a:ln>
                <a:solidFill>
                  <a:prstClr val="white">
                    <a:lumMod val="65000"/>
                  </a:prstClr>
                </a:solidFill>
                <a:effectLst/>
                <a:uLnTx/>
                <a:uFillTx/>
                <a:latin typeface="Gill Sans Nova" panose="020B0602020104020203" pitchFamily="34" charset="0"/>
                <a:ea typeface="+mn-ea"/>
                <a:cs typeface="+mn-cs"/>
              </a:rPr>
              <a:t>DIETARY TRIAL INSTRUCTIONS</a:t>
            </a:r>
          </a:p>
        </p:txBody>
      </p:sp>
      <p:sp>
        <p:nvSpPr>
          <p:cNvPr id="4" name="CasellaDiTesto 3">
            <a:extLst>
              <a:ext uri="{FF2B5EF4-FFF2-40B4-BE49-F238E27FC236}">
                <a16:creationId xmlns:a16="http://schemas.microsoft.com/office/drawing/2014/main" id="{6ADDF829-8A48-5EBF-58C0-EC632A674C72}"/>
              </a:ext>
            </a:extLst>
          </p:cNvPr>
          <p:cNvSpPr txBox="1"/>
          <p:nvPr/>
        </p:nvSpPr>
        <p:spPr>
          <a:xfrm>
            <a:off x="1037614" y="2378981"/>
            <a:ext cx="4194424" cy="64633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800" b="1" i="0" u="none" strike="noStrike" kern="1200" cap="none" spc="0" normalizeH="0" baseline="0" noProof="0" dirty="0">
                <a:ln>
                  <a:noFill/>
                </a:ln>
                <a:solidFill>
                  <a:srgbClr val="002745"/>
                </a:solidFill>
                <a:effectLst/>
                <a:uLnTx/>
                <a:uFillTx/>
                <a:latin typeface="Gill Sans Nova Light" panose="020B0302020104020203" pitchFamily="34" charset="0"/>
                <a:ea typeface="+mn-ea"/>
                <a:cs typeface="+mn-cs"/>
              </a:rPr>
              <a:t>EXCLUSIVE USE FOR 2-4 weeks
     (NO: snacks, </a:t>
            </a:r>
            <a:r>
              <a:rPr kumimoji="0" lang="it-IT" sz="1800" b="1" i="0" u="none" strike="noStrike" kern="1200" cap="none" spc="0" normalizeH="0" baseline="0" noProof="0" dirty="0" err="1">
                <a:ln>
                  <a:noFill/>
                </a:ln>
                <a:solidFill>
                  <a:srgbClr val="002745"/>
                </a:solidFill>
                <a:effectLst/>
                <a:uLnTx/>
                <a:uFillTx/>
                <a:latin typeface="Gill Sans Nova Light" panose="020B0302020104020203" pitchFamily="34" charset="0"/>
                <a:ea typeface="+mn-ea"/>
                <a:cs typeface="+mn-cs"/>
              </a:rPr>
              <a:t>treats</a:t>
            </a:r>
            <a:r>
              <a:rPr kumimoji="0" lang="it-IT" sz="1800" b="1" i="0" u="none" strike="noStrike" kern="1200" cap="none" spc="0" normalizeH="0" baseline="0" noProof="0" dirty="0">
                <a:ln>
                  <a:noFill/>
                </a:ln>
                <a:solidFill>
                  <a:srgbClr val="002745"/>
                </a:solidFill>
                <a:effectLst/>
                <a:uLnTx/>
                <a:uFillTx/>
                <a:latin typeface="Gill Sans Nova Light" panose="020B0302020104020203" pitchFamily="34" charset="0"/>
                <a:ea typeface="+mn-ea"/>
                <a:cs typeface="+mn-cs"/>
              </a:rPr>
              <a:t>, </a:t>
            </a:r>
            <a:r>
              <a:rPr kumimoji="0" lang="it-IT" sz="1800" b="1" i="0" u="none" strike="noStrike" kern="1200" cap="none" spc="0" normalizeH="0" baseline="0" noProof="0" dirty="0" err="1">
                <a:ln>
                  <a:noFill/>
                </a:ln>
                <a:solidFill>
                  <a:srgbClr val="002745"/>
                </a:solidFill>
                <a:effectLst/>
                <a:uLnTx/>
                <a:uFillTx/>
                <a:latin typeface="Gill Sans Nova Light" panose="020B0302020104020203" pitchFamily="34" charset="0"/>
                <a:ea typeface="+mn-ea"/>
                <a:cs typeface="+mn-cs"/>
              </a:rPr>
              <a:t>leftovers</a:t>
            </a:r>
            <a:r>
              <a:rPr kumimoji="0" lang="it-IT" sz="1800" b="1" i="0" u="none" strike="noStrike" kern="1200" cap="none" spc="0" normalizeH="0" baseline="0" noProof="0" dirty="0">
                <a:ln>
                  <a:noFill/>
                </a:ln>
                <a:solidFill>
                  <a:srgbClr val="002745"/>
                </a:solidFill>
                <a:effectLst/>
                <a:uLnTx/>
                <a:uFillTx/>
                <a:latin typeface="Gill Sans Nova Light" panose="020B0302020104020203" pitchFamily="34" charset="0"/>
                <a:ea typeface="+mn-ea"/>
                <a:cs typeface="+mn-cs"/>
              </a:rPr>
              <a:t>)</a:t>
            </a:r>
          </a:p>
        </p:txBody>
      </p:sp>
      <p:sp>
        <p:nvSpPr>
          <p:cNvPr id="5" name="CasellaDiTesto 4">
            <a:extLst>
              <a:ext uri="{FF2B5EF4-FFF2-40B4-BE49-F238E27FC236}">
                <a16:creationId xmlns:a16="http://schemas.microsoft.com/office/drawing/2014/main" id="{42E15239-43F7-B8D5-D880-9AD524612A08}"/>
              </a:ext>
            </a:extLst>
          </p:cNvPr>
          <p:cNvSpPr txBox="1"/>
          <p:nvPr/>
        </p:nvSpPr>
        <p:spPr>
          <a:xfrm>
            <a:off x="1037614" y="3207851"/>
            <a:ext cx="5436488" cy="64633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800" b="1" i="0" u="none" strike="noStrike" kern="1200" cap="none" spc="0" normalizeH="0" baseline="0" noProof="0" dirty="0">
                <a:ln>
                  <a:noFill/>
                </a:ln>
                <a:solidFill>
                  <a:srgbClr val="008FD3"/>
                </a:solidFill>
                <a:effectLst/>
                <a:uLnTx/>
                <a:uFillTx/>
                <a:latin typeface="Gill Sans Nova Light" panose="020B0302020104020203" pitchFamily="34" charset="0"/>
                <a:ea typeface="+mn-ea"/>
                <a:cs typeface="+mn-cs"/>
              </a:rPr>
              <a:t>OBJECTIVE MONITORING OF EFFICACY (CLINICAL AND FECAL SCORES)</a:t>
            </a:r>
            <a:endParaRPr kumimoji="0" lang="it-IT" sz="1800" b="1" i="0" u="none" strike="noStrike" kern="1200" cap="none" spc="0" normalizeH="0" baseline="0" noProof="0" dirty="0">
              <a:ln>
                <a:noFill/>
              </a:ln>
              <a:solidFill>
                <a:srgbClr val="002745"/>
              </a:solidFill>
              <a:effectLst/>
              <a:uLnTx/>
              <a:uFillTx/>
              <a:latin typeface="Gill Sans Nova Light" panose="020B0302020104020203" pitchFamily="34" charset="0"/>
              <a:ea typeface="+mn-ea"/>
              <a:cs typeface="+mn-cs"/>
            </a:endParaRPr>
          </a:p>
        </p:txBody>
      </p:sp>
      <p:sp>
        <p:nvSpPr>
          <p:cNvPr id="6" name="CasellaDiTesto 5">
            <a:extLst>
              <a:ext uri="{FF2B5EF4-FFF2-40B4-BE49-F238E27FC236}">
                <a16:creationId xmlns:a16="http://schemas.microsoft.com/office/drawing/2014/main" id="{E25B9D2D-E18C-F55C-8F16-286E890378C4}"/>
              </a:ext>
            </a:extLst>
          </p:cNvPr>
          <p:cNvSpPr txBox="1"/>
          <p:nvPr/>
        </p:nvSpPr>
        <p:spPr>
          <a:xfrm>
            <a:off x="1046549" y="4044390"/>
            <a:ext cx="5934775"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800" b="1" i="0" u="none" strike="noStrike" kern="1200" cap="none" spc="0" normalizeH="0" baseline="0" noProof="0" dirty="0">
                <a:ln>
                  <a:noFill/>
                </a:ln>
                <a:solidFill>
                  <a:srgbClr val="002745"/>
                </a:solidFill>
                <a:effectLst/>
                <a:uLnTx/>
                <a:uFillTx/>
                <a:latin typeface="Gill Sans Nova Light" panose="020B0302020104020203" pitchFamily="34" charset="0"/>
                <a:ea typeface="+mn-ea"/>
                <a:cs typeface="+mn-cs"/>
              </a:rPr>
              <a:t>CLINICAL RESPONSE WITHIN 2 weeks</a:t>
            </a:r>
          </a:p>
        </p:txBody>
      </p:sp>
      <p:sp>
        <p:nvSpPr>
          <p:cNvPr id="8" name="Freccia giù 7">
            <a:extLst>
              <a:ext uri="{FF2B5EF4-FFF2-40B4-BE49-F238E27FC236}">
                <a16:creationId xmlns:a16="http://schemas.microsoft.com/office/drawing/2014/main" id="{B1C95374-BA52-5D18-EB85-2B862359298C}"/>
              </a:ext>
            </a:extLst>
          </p:cNvPr>
          <p:cNvSpPr/>
          <p:nvPr/>
        </p:nvSpPr>
        <p:spPr>
          <a:xfrm rot="16200000">
            <a:off x="7276230" y="2908201"/>
            <a:ext cx="950013" cy="1274778"/>
          </a:xfrm>
          <a:prstGeom prst="downArrow">
            <a:avLst/>
          </a:prstGeom>
          <a:solidFill>
            <a:srgbClr val="B2193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BFE1F6"/>
              </a:solidFill>
              <a:effectLst/>
              <a:uLnTx/>
              <a:uFillTx/>
              <a:latin typeface="Aptos" panose="02110004020202020204"/>
              <a:ea typeface="+mn-ea"/>
              <a:cs typeface="+mn-cs"/>
            </a:endParaRPr>
          </a:p>
        </p:txBody>
      </p:sp>
      <p:sp>
        <p:nvSpPr>
          <p:cNvPr id="9" name="CasellaDiTesto 8">
            <a:extLst>
              <a:ext uri="{FF2B5EF4-FFF2-40B4-BE49-F238E27FC236}">
                <a16:creationId xmlns:a16="http://schemas.microsoft.com/office/drawing/2014/main" id="{5A04A0F2-E89A-766C-7B07-BC93D601BDEC}"/>
              </a:ext>
            </a:extLst>
          </p:cNvPr>
          <p:cNvSpPr txBox="1"/>
          <p:nvPr/>
        </p:nvSpPr>
        <p:spPr>
          <a:xfrm>
            <a:off x="1046550" y="4627210"/>
            <a:ext cx="6067296"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800" b="1" i="0" u="none" strike="noStrike" kern="1200" cap="none" spc="0" normalizeH="0" baseline="0" noProof="0" dirty="0">
                <a:ln>
                  <a:noFill/>
                </a:ln>
                <a:solidFill>
                  <a:srgbClr val="002745"/>
                </a:solidFill>
                <a:effectLst/>
                <a:uLnTx/>
                <a:uFillTx/>
                <a:latin typeface="Gill Sans Nova Light" panose="020B0302020104020203" pitchFamily="34" charset="0"/>
                <a:ea typeface="+mn-ea"/>
                <a:cs typeface="+mn-cs"/>
              </a:rPr>
              <a:t>IF THE ANSWER IS PARTIAL: EXTEND THE TRIAL</a:t>
            </a:r>
          </a:p>
        </p:txBody>
      </p:sp>
      <p:sp>
        <p:nvSpPr>
          <p:cNvPr id="10" name="CasellaDiTesto 9">
            <a:extLst>
              <a:ext uri="{FF2B5EF4-FFF2-40B4-BE49-F238E27FC236}">
                <a16:creationId xmlns:a16="http://schemas.microsoft.com/office/drawing/2014/main" id="{B7D45B61-9919-38F2-3F54-3AE7A89D2C39}"/>
              </a:ext>
            </a:extLst>
          </p:cNvPr>
          <p:cNvSpPr txBox="1"/>
          <p:nvPr/>
        </p:nvSpPr>
        <p:spPr>
          <a:xfrm>
            <a:off x="1037614" y="1901675"/>
            <a:ext cx="6288267"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800" b="1" i="0" u="none" strike="noStrike" kern="1200" cap="none" spc="0" normalizeH="0" baseline="0" noProof="0" dirty="0">
                <a:ln>
                  <a:noFill/>
                </a:ln>
                <a:solidFill>
                  <a:srgbClr val="002745"/>
                </a:solidFill>
                <a:effectLst/>
                <a:uLnTx/>
                <a:uFillTx/>
                <a:latin typeface="Gill Sans Nova Light" panose="020B0302020104020203" pitchFamily="34" charset="0"/>
                <a:ea typeface="+mn-ea"/>
                <a:cs typeface="+mn-cs"/>
              </a:rPr>
              <a:t>GRADUAL INTRODUCTION OF NEW DIET (3-5 days)</a:t>
            </a:r>
          </a:p>
        </p:txBody>
      </p:sp>
      <p:pic>
        <p:nvPicPr>
          <p:cNvPr id="11" name="Picture 2" descr="Gastrointestinal disorders in the cavalier King Charles spaniel">
            <a:extLst>
              <a:ext uri="{FF2B5EF4-FFF2-40B4-BE49-F238E27FC236}">
                <a16:creationId xmlns:a16="http://schemas.microsoft.com/office/drawing/2014/main" id="{CF5BB6C2-CFC4-DEDA-EF7B-B94E3E6986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4700" y="1683028"/>
            <a:ext cx="3536121" cy="4080348"/>
          </a:xfrm>
          <a:prstGeom prst="rect">
            <a:avLst/>
          </a:prstGeom>
          <a:noFill/>
          <a:extLst>
            <a:ext uri="{909E8E84-426E-40DD-AFC4-6F175D3DCCD1}">
              <a14:hiddenFill xmlns:a14="http://schemas.microsoft.com/office/drawing/2010/main">
                <a:solidFill>
                  <a:srgbClr val="FFFFFF"/>
                </a:solidFill>
              </a14:hiddenFill>
            </a:ext>
          </a:extLst>
        </p:spPr>
      </p:pic>
      <p:sp>
        <p:nvSpPr>
          <p:cNvPr id="7" name="CasellaDiTesto 6">
            <a:extLst>
              <a:ext uri="{FF2B5EF4-FFF2-40B4-BE49-F238E27FC236}">
                <a16:creationId xmlns:a16="http://schemas.microsoft.com/office/drawing/2014/main" id="{8D568054-7FCF-2584-E2EA-D7183190A18D}"/>
              </a:ext>
            </a:extLst>
          </p:cNvPr>
          <p:cNvSpPr txBox="1"/>
          <p:nvPr/>
        </p:nvSpPr>
        <p:spPr>
          <a:xfrm>
            <a:off x="1046550" y="5227757"/>
            <a:ext cx="7273243"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1800" b="1" i="0" u="none" strike="noStrike" kern="1200" cap="none" spc="0" normalizeH="0" baseline="0" noProof="0" dirty="0">
                <a:ln>
                  <a:noFill/>
                </a:ln>
                <a:solidFill>
                  <a:srgbClr val="002745"/>
                </a:solidFill>
                <a:effectLst/>
                <a:uLnTx/>
                <a:uFillTx/>
                <a:latin typeface="Gill Sans Nova Light" panose="020B0302020104020203" pitchFamily="34" charset="0"/>
                <a:ea typeface="+mn-ea"/>
                <a:cs typeface="+mn-cs"/>
              </a:rPr>
              <a:t>IF THE ANSWER IS ABSENT: CONSIDER ANOTHER TYPE OF DIET</a:t>
            </a:r>
          </a:p>
        </p:txBody>
      </p:sp>
    </p:spTree>
    <p:extLst>
      <p:ext uri="{BB962C8B-B14F-4D97-AF65-F5344CB8AC3E}">
        <p14:creationId xmlns:p14="http://schemas.microsoft.com/office/powerpoint/2010/main" val="3664078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9"/>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62116" y="2284635"/>
            <a:ext cx="11277600" cy="2726900"/>
          </a:xfrm>
          <a:prstGeom prst="rect">
            <a:avLst/>
          </a:prstGeom>
          <a:noFill/>
          <a:ln>
            <a:solidFill>
              <a:srgbClr val="0000FF"/>
            </a:solidFill>
          </a:ln>
        </p:spPr>
        <p:txBody>
          <a:bodyPr wrap="square">
            <a:spAutoFit/>
          </a:bodyPr>
          <a:lstStyle/>
          <a:p>
            <a:pPr marL="342900" marR="0" lvl="0" indent="-342900" algn="just"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kumimoji="0" lang="it-IT" sz="4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Intestinal</a:t>
            </a:r>
            <a:r>
              <a:rPr kumimoji="0" lang="it-IT" sz="4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a:t>
            </a:r>
            <a:r>
              <a:rPr kumimoji="0" lang="it-IT" sz="4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epithelium</a:t>
            </a:r>
            <a:endParaRPr kumimoji="0" lang="it-IT" sz="4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endParaRPr>
          </a:p>
          <a:p>
            <a:pPr marL="342900" marR="0" lvl="0" indent="-342900" algn="just"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kumimoji="0" lang="it-IT" sz="4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Mucus</a:t>
            </a:r>
            <a:r>
              <a:rPr kumimoji="0" lang="it-IT" sz="4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a:t>
            </a:r>
            <a:r>
              <a:rPr kumimoji="0" lang="it-IT" sz="4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layer</a:t>
            </a:r>
            <a:endParaRPr kumimoji="0" lang="it-IT" sz="4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endParaRPr>
          </a:p>
          <a:p>
            <a:pPr marL="342900" marR="0" lvl="0" indent="-342900" algn="just"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kumimoji="0" lang="it-IT" sz="4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Intercellular</a:t>
            </a:r>
            <a:r>
              <a:rPr kumimoji="0" lang="it-IT" sz="4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a:t>
            </a:r>
            <a:r>
              <a:rPr kumimoji="0" lang="it-IT" sz="4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junctions</a:t>
            </a:r>
            <a:r>
              <a:rPr kumimoji="0" lang="it-IT" sz="4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(tight </a:t>
            </a:r>
            <a:r>
              <a:rPr kumimoji="0" lang="it-IT" sz="4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junctions</a:t>
            </a:r>
            <a:r>
              <a:rPr kumimoji="0" lang="it-IT" sz="4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a:t>
            </a:r>
          </a:p>
          <a:p>
            <a:pPr marL="342900" marR="0" lvl="0" indent="-342900" algn="just"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kumimoji="0" lang="it-IT" sz="40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Intestinal</a:t>
            </a:r>
            <a:r>
              <a:rPr kumimoji="0" lang="it-IT" sz="4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microbiota</a:t>
            </a:r>
          </a:p>
        </p:txBody>
      </p:sp>
      <p:sp>
        <p:nvSpPr>
          <p:cNvPr id="3" name="Rettangolo 2"/>
          <p:cNvSpPr/>
          <p:nvPr/>
        </p:nvSpPr>
        <p:spPr>
          <a:xfrm>
            <a:off x="1786270" y="587442"/>
            <a:ext cx="8644269" cy="1323439"/>
          </a:xfrm>
          <a:prstGeom prst="rect">
            <a:avLst/>
          </a:prstGeom>
          <a:solidFill>
            <a:srgbClr val="0084CC"/>
          </a:solidFill>
          <a:ln>
            <a:solidFill>
              <a:srgbClr val="0084CC"/>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itchFamily="34" charset="0"/>
                <a:ea typeface="+mn-ea"/>
                <a:cs typeface="Arial" pitchFamily="34" charset="0"/>
              </a:rPr>
              <a:t>INTESTINAL BARRIER</a:t>
            </a:r>
            <a:b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itchFamily="34" charset="0"/>
                <a:ea typeface="+mn-ea"/>
                <a:cs typeface="Arial" pitchFamily="34" charset="0"/>
              </a:rPr>
            </a:br>
            <a:r>
              <a:rPr lang="it-IT" sz="3600" b="1" i="1" dirty="0" err="1">
                <a:solidFill>
                  <a:prstClr val="white"/>
                </a:solidFill>
                <a:effectLst>
                  <a:outerShdw blurRad="38100" dist="38100" dir="2700000" algn="tl">
                    <a:srgbClr val="000000">
                      <a:alpha val="43137"/>
                    </a:srgbClr>
                  </a:outerShdw>
                </a:effectLst>
                <a:latin typeface="Arial" pitchFamily="34" charset="0"/>
                <a:cs typeface="Arial" pitchFamily="34" charset="0"/>
              </a:rPr>
              <a:t>structure</a:t>
            </a:r>
            <a:endParaRPr kumimoji="0" lang="it-IT" sz="3600" b="0"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itchFamily="34" charset="0"/>
              <a:cs typeface="Arial" pitchFamily="34" charset="0"/>
            </a:endParaRPr>
          </a:p>
        </p:txBody>
      </p:sp>
    </p:spTree>
    <p:extLst>
      <p:ext uri="{BB962C8B-B14F-4D97-AF65-F5344CB8AC3E}">
        <p14:creationId xmlns:p14="http://schemas.microsoft.com/office/powerpoint/2010/main" val="38861415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37249-014D-CBB5-B989-CE2D32CAEBF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F75541EB-C91B-8633-B48E-7157B218730D}"/>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uLnTx/>
                <a:uFillTx/>
                <a:latin typeface="Gill Sans Nova" panose="020B0602020104020203" pitchFamily="34" charset="0"/>
                <a:ea typeface="+mj-ea"/>
                <a:cs typeface="+mj-cs"/>
              </a:rPr>
              <a:t>CHRONIC ENTEROPATHY</a:t>
            </a:r>
          </a:p>
        </p:txBody>
      </p:sp>
      <p:pic>
        <p:nvPicPr>
          <p:cNvPr id="3" name="Immagine 2" descr="Illustrate il punto interrogativo formata da molti punti di domanda Foto  stock - Alamy">
            <a:extLst>
              <a:ext uri="{FF2B5EF4-FFF2-40B4-BE49-F238E27FC236}">
                <a16:creationId xmlns:a16="http://schemas.microsoft.com/office/drawing/2014/main" id="{732504C6-46FF-092C-8ADA-E0D183EB0BC7}"/>
              </a:ext>
            </a:extLst>
          </p:cNvPr>
          <p:cNvPicPr>
            <a:picLocks noChangeAspect="1"/>
          </p:cNvPicPr>
          <p:nvPr/>
        </p:nvPicPr>
        <p:blipFill>
          <a:blip r:embed="rId2"/>
          <a:srcRect t="1297" b="8633"/>
          <a:stretch>
            <a:fillRect/>
          </a:stretch>
        </p:blipFill>
        <p:spPr>
          <a:xfrm>
            <a:off x="4277803" y="1139666"/>
            <a:ext cx="3636393" cy="5098151"/>
          </a:xfrm>
          <a:prstGeom prst="rect">
            <a:avLst/>
          </a:prstGeom>
        </p:spPr>
      </p:pic>
    </p:spTree>
    <p:extLst>
      <p:ext uri="{BB962C8B-B14F-4D97-AF65-F5344CB8AC3E}">
        <p14:creationId xmlns:p14="http://schemas.microsoft.com/office/powerpoint/2010/main" val="23543725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E7780-57E3-E7EB-F165-FD226C9812D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493A198D-72BD-6FFB-C580-57A57D314225}"/>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uLnTx/>
                <a:uFillTx/>
                <a:latin typeface="Gill Sans Nova" panose="020B0602020104020203" pitchFamily="34" charset="0"/>
                <a:ea typeface="+mj-ea"/>
                <a:cs typeface="+mj-cs"/>
              </a:rPr>
              <a:t>CHRONIC ENTEROPATHY</a:t>
            </a:r>
          </a:p>
        </p:txBody>
      </p:sp>
      <p:sp>
        <p:nvSpPr>
          <p:cNvPr id="4" name="CasellaDiTesto 3">
            <a:extLst>
              <a:ext uri="{FF2B5EF4-FFF2-40B4-BE49-F238E27FC236}">
                <a16:creationId xmlns:a16="http://schemas.microsoft.com/office/drawing/2014/main" id="{2F95D64C-D29B-A8D9-CA6A-7E54426016BE}"/>
              </a:ext>
            </a:extLst>
          </p:cNvPr>
          <p:cNvSpPr txBox="1"/>
          <p:nvPr/>
        </p:nvSpPr>
        <p:spPr>
          <a:xfrm>
            <a:off x="612906" y="2139077"/>
            <a:ext cx="10982325" cy="2585323"/>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WHY DO ANIMALS RESPOND TO A DIET WITH REDUCED IMMUNOGENICITY?</a:t>
            </a:r>
          </a:p>
        </p:txBody>
      </p:sp>
    </p:spTree>
    <p:extLst>
      <p:ext uri="{BB962C8B-B14F-4D97-AF65-F5344CB8AC3E}">
        <p14:creationId xmlns:p14="http://schemas.microsoft.com/office/powerpoint/2010/main" val="16889149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B1A006-A6A4-B878-39E2-E2F66427EB4D}"/>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D442B8A-80B1-E721-BA0E-699871BBDE1B}"/>
              </a:ext>
            </a:extLst>
          </p:cNvPr>
          <p:cNvPicPr>
            <a:picLocks noChangeAspect="1"/>
          </p:cNvPicPr>
          <p:nvPr/>
        </p:nvPicPr>
        <p:blipFill>
          <a:blip r:embed="rId3"/>
          <a:srcRect r="51287"/>
          <a:stretch/>
        </p:blipFill>
        <p:spPr>
          <a:xfrm>
            <a:off x="0" y="1398690"/>
            <a:ext cx="5939161" cy="4129001"/>
          </a:xfrm>
          <a:prstGeom prst="rect">
            <a:avLst/>
          </a:prstGeom>
        </p:spPr>
      </p:pic>
      <p:pic>
        <p:nvPicPr>
          <p:cNvPr id="5" name="Picture 4">
            <a:extLst>
              <a:ext uri="{FF2B5EF4-FFF2-40B4-BE49-F238E27FC236}">
                <a16:creationId xmlns:a16="http://schemas.microsoft.com/office/drawing/2014/main" id="{361801B1-AF15-C093-E717-7574F046DCBE}"/>
              </a:ext>
            </a:extLst>
          </p:cNvPr>
          <p:cNvPicPr>
            <a:picLocks noChangeAspect="1"/>
          </p:cNvPicPr>
          <p:nvPr/>
        </p:nvPicPr>
        <p:blipFill rotWithShape="1">
          <a:blip r:embed="rId3"/>
          <a:srcRect l="48988"/>
          <a:stretch/>
        </p:blipFill>
        <p:spPr>
          <a:xfrm>
            <a:off x="5972651" y="1398690"/>
            <a:ext cx="6219349" cy="4129002"/>
          </a:xfrm>
          <a:prstGeom prst="rect">
            <a:avLst/>
          </a:prstGeom>
        </p:spPr>
      </p:pic>
      <p:sp>
        <p:nvSpPr>
          <p:cNvPr id="6" name="Title 1">
            <a:extLst>
              <a:ext uri="{FF2B5EF4-FFF2-40B4-BE49-F238E27FC236}">
                <a16:creationId xmlns:a16="http://schemas.microsoft.com/office/drawing/2014/main" id="{34D36767-6781-0A08-5C4E-5AB6992506A5}"/>
              </a:ext>
            </a:extLst>
          </p:cNvPr>
          <p:cNvSpPr txBox="1">
            <a:spLocks/>
          </p:cNvSpPr>
          <p:nvPr/>
        </p:nvSpPr>
        <p:spPr>
          <a:xfrm>
            <a:off x="0" y="150018"/>
            <a:ext cx="12192000" cy="685800"/>
          </a:xfrm>
          <a:prstGeom prst="rect">
            <a:avLst/>
          </a:prstGeom>
        </p:spPr>
        <p:txBody>
          <a:bodyPr>
            <a:normAutofit lnSpcReduction="10000"/>
          </a:bodyPr>
          <a:lstStyle>
            <a:lvl1pPr algn="ctr" rtl="0" eaLnBrk="1" fontAlgn="base" hangingPunct="1">
              <a:spcBef>
                <a:spcPct val="0"/>
              </a:spcBef>
              <a:spcAft>
                <a:spcPct val="0"/>
              </a:spcAft>
              <a:defRPr sz="4267" b="1" kern="1200">
                <a:solidFill>
                  <a:srgbClr val="C00000"/>
                </a:solidFill>
                <a:latin typeface="+mj-lt"/>
                <a:ea typeface="+mj-ea"/>
                <a:cs typeface="+mj-cs"/>
              </a:defRPr>
            </a:lvl1pPr>
            <a:lvl2pPr algn="ctr" rtl="0" eaLnBrk="1" fontAlgn="base" hangingPunct="1">
              <a:spcBef>
                <a:spcPct val="0"/>
              </a:spcBef>
              <a:spcAft>
                <a:spcPct val="0"/>
              </a:spcAft>
              <a:defRPr sz="5867">
                <a:solidFill>
                  <a:schemeClr val="tx1"/>
                </a:solidFill>
                <a:latin typeface="Calibri" pitchFamily="34" charset="0"/>
              </a:defRPr>
            </a:lvl2pPr>
            <a:lvl3pPr algn="ctr" rtl="0" eaLnBrk="1" fontAlgn="base" hangingPunct="1">
              <a:spcBef>
                <a:spcPct val="0"/>
              </a:spcBef>
              <a:spcAft>
                <a:spcPct val="0"/>
              </a:spcAft>
              <a:defRPr sz="5867">
                <a:solidFill>
                  <a:schemeClr val="tx1"/>
                </a:solidFill>
                <a:latin typeface="Calibri" pitchFamily="34" charset="0"/>
              </a:defRPr>
            </a:lvl3pPr>
            <a:lvl4pPr algn="ctr" rtl="0" eaLnBrk="1" fontAlgn="base" hangingPunct="1">
              <a:spcBef>
                <a:spcPct val="0"/>
              </a:spcBef>
              <a:spcAft>
                <a:spcPct val="0"/>
              </a:spcAft>
              <a:defRPr sz="5867">
                <a:solidFill>
                  <a:schemeClr val="tx1"/>
                </a:solidFill>
                <a:latin typeface="Calibri" pitchFamily="34" charset="0"/>
              </a:defRPr>
            </a:lvl4pPr>
            <a:lvl5pPr algn="ctr" rtl="0" eaLnBrk="1" fontAlgn="base" hangingPunct="1">
              <a:spcBef>
                <a:spcPct val="0"/>
              </a:spcBef>
              <a:spcAft>
                <a:spcPct val="0"/>
              </a:spcAft>
              <a:defRPr sz="5867">
                <a:solidFill>
                  <a:schemeClr val="tx1"/>
                </a:solidFill>
                <a:latin typeface="Calibri" pitchFamily="34" charset="0"/>
              </a:defRPr>
            </a:lvl5pPr>
            <a:lvl6pPr marL="609585" algn="ctr" rtl="0" eaLnBrk="1" fontAlgn="base" hangingPunct="1">
              <a:spcBef>
                <a:spcPct val="0"/>
              </a:spcBef>
              <a:spcAft>
                <a:spcPct val="0"/>
              </a:spcAft>
              <a:defRPr sz="5867">
                <a:solidFill>
                  <a:schemeClr val="tx1"/>
                </a:solidFill>
                <a:latin typeface="Calibri" pitchFamily="34" charset="0"/>
              </a:defRPr>
            </a:lvl6pPr>
            <a:lvl7pPr marL="1219170" algn="ctr" rtl="0" eaLnBrk="1" fontAlgn="base" hangingPunct="1">
              <a:spcBef>
                <a:spcPct val="0"/>
              </a:spcBef>
              <a:spcAft>
                <a:spcPct val="0"/>
              </a:spcAft>
              <a:defRPr sz="5867">
                <a:solidFill>
                  <a:schemeClr val="tx1"/>
                </a:solidFill>
                <a:latin typeface="Calibri" pitchFamily="34" charset="0"/>
              </a:defRPr>
            </a:lvl7pPr>
            <a:lvl8pPr marL="1828754" algn="ctr" rtl="0" eaLnBrk="1" fontAlgn="base" hangingPunct="1">
              <a:spcBef>
                <a:spcPct val="0"/>
              </a:spcBef>
              <a:spcAft>
                <a:spcPct val="0"/>
              </a:spcAft>
              <a:defRPr sz="5867">
                <a:solidFill>
                  <a:schemeClr val="tx1"/>
                </a:solidFill>
                <a:latin typeface="Calibri" pitchFamily="34" charset="0"/>
              </a:defRPr>
            </a:lvl8pPr>
            <a:lvl9pPr marL="2438339" algn="ctr" rtl="0" eaLnBrk="1" fontAlgn="base" hangingPunct="1">
              <a:spcBef>
                <a:spcPct val="0"/>
              </a:spcBef>
              <a:spcAft>
                <a:spcPct val="0"/>
              </a:spcAft>
              <a:defRPr sz="5867">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267" b="1" i="0" u="none" strike="noStrike" kern="1200" cap="none" spc="0" normalizeH="0" baseline="0" noProof="0" dirty="0">
                <a:ln>
                  <a:noFill/>
                </a:ln>
                <a:solidFill>
                  <a:prstClr val="white"/>
                </a:solidFill>
                <a:effectLst/>
                <a:uLnTx/>
                <a:uFillTx/>
                <a:latin typeface="Aptos Display" panose="02110004020202020204"/>
                <a:ea typeface="+mj-ea"/>
                <a:cs typeface="+mj-cs"/>
              </a:rPr>
              <a:t>INTESTINAL BARRIER</a:t>
            </a:r>
          </a:p>
        </p:txBody>
      </p:sp>
    </p:spTree>
    <p:extLst>
      <p:ext uri="{BB962C8B-B14F-4D97-AF65-F5344CB8AC3E}">
        <p14:creationId xmlns:p14="http://schemas.microsoft.com/office/powerpoint/2010/main" val="40985153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F10EC7C7-44B2-2C2E-E614-30534271C9D1}"/>
              </a:ext>
            </a:extLst>
          </p:cNvPr>
          <p:cNvPicPr>
            <a:picLocks noChangeAspect="1"/>
          </p:cNvPicPr>
          <p:nvPr/>
        </p:nvPicPr>
        <p:blipFill>
          <a:blip r:embed="rId2"/>
          <a:stretch>
            <a:fillRect/>
          </a:stretch>
        </p:blipFill>
        <p:spPr>
          <a:xfrm>
            <a:off x="583776" y="1609531"/>
            <a:ext cx="11024447" cy="3312833"/>
          </a:xfrm>
          <a:prstGeom prst="rect">
            <a:avLst/>
          </a:prstGeom>
        </p:spPr>
      </p:pic>
      <p:sp>
        <p:nvSpPr>
          <p:cNvPr id="2" name="Titolo 1">
            <a:extLst>
              <a:ext uri="{FF2B5EF4-FFF2-40B4-BE49-F238E27FC236}">
                <a16:creationId xmlns:a16="http://schemas.microsoft.com/office/drawing/2014/main" id="{C42C67E2-6225-C09F-B50C-44953D7712AD}"/>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uLnTx/>
                <a:uFillTx/>
                <a:latin typeface="Gill Sans Nova" panose="020B0602020104020203" pitchFamily="34" charset="0"/>
                <a:ea typeface="+mj-ea"/>
                <a:cs typeface="+mj-cs"/>
              </a:rPr>
              <a:t>CHRONIC ENTEROPATHY</a:t>
            </a:r>
          </a:p>
        </p:txBody>
      </p:sp>
    </p:spTree>
    <p:extLst>
      <p:ext uri="{BB962C8B-B14F-4D97-AF65-F5344CB8AC3E}">
        <p14:creationId xmlns:p14="http://schemas.microsoft.com/office/powerpoint/2010/main" val="9587181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37267-D817-68AC-2E43-951F33591EAF}"/>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92B90FEA-0BA2-FF1A-BD6B-A9B9DABFCB04}"/>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DE2AE58B-FD1C-5221-059F-6C75418ECF76}"/>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CE5E14E2-5EC7-6F95-6E87-57808B8884D7}"/>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1B595A48-37D5-B66D-D080-12FB022A339F}"/>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9F1F9A69-38E2-3FBF-002E-521024D94F47}"/>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DE648218-7CC4-41C9-B6BC-708CC0E14653}"/>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2CC958D7-CFC7-B4EE-C172-C042012BBA85}"/>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8CAEB88F-BA70-B4E0-1331-1B098E1FE642}"/>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A78EE768-C5D7-ADAA-A521-B6A8708354AA}"/>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ED4E55B9-9894-2104-0819-42A2A9A53C02}"/>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6DAF041E-E2EF-81CD-C069-9B2A43BF4E3B}"/>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22E51B18-705E-35E6-B584-E3FCFF00BB8D}"/>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880381EC-9FDD-F481-4C3F-8352B018D5EA}"/>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8E9A3109-F7B3-7FB3-FFA0-9D3534AB4500}"/>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1EB17AB9-F7B4-80D1-0399-60CD339CD98E}"/>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31" name="TextBox 31">
            <a:extLst>
              <a:ext uri="{FF2B5EF4-FFF2-40B4-BE49-F238E27FC236}">
                <a16:creationId xmlns:a16="http://schemas.microsoft.com/office/drawing/2014/main" id="{E10FE08C-B422-8FDC-65A2-F05D4C246174}"/>
              </a:ext>
            </a:extLst>
          </p:cNvPr>
          <p:cNvSpPr txBox="1"/>
          <p:nvPr/>
        </p:nvSpPr>
        <p:spPr>
          <a:xfrm>
            <a:off x="485083" y="306630"/>
            <a:ext cx="6374624" cy="456985"/>
          </a:xfrm>
          <a:prstGeom prst="rect">
            <a:avLst/>
          </a:prstGeom>
        </p:spPr>
        <p:txBody>
          <a:bodyPr lIns="0" tIns="0" rIns="0" bIns="0" rtlCol="0" anchor="t">
            <a:spAutoFit/>
          </a:bodyPr>
          <a:lstStyle/>
          <a:p>
            <a:pPr marL="0" marR="0" lvl="0" indent="0" algn="l" defTabSz="609630" rtl="0" eaLnBrk="1" fontAlgn="auto" latinLnBrk="0" hangingPunct="1">
              <a:lnSpc>
                <a:spcPts val="3760"/>
              </a:lnSpc>
              <a:spcBef>
                <a:spcPts val="0"/>
              </a:spcBef>
              <a:spcAft>
                <a:spcPts val="0"/>
              </a:spcAft>
              <a:buClrTx/>
              <a:buSzTx/>
              <a:buFontTx/>
              <a:buNone/>
              <a:tabLst/>
              <a:defRPr/>
            </a:pPr>
            <a:r>
              <a:rPr kumimoji="0" lang="en-US" sz="3133" b="1" i="0" u="none" strike="noStrike" kern="1200" cap="none" spc="0" normalizeH="0" baseline="0" noProof="0">
                <a:ln>
                  <a:noFill/>
                </a:ln>
                <a:solidFill>
                  <a:srgbClr val="FCFFFF"/>
                </a:solidFill>
                <a:effectLst/>
                <a:uLnTx/>
                <a:uFillTx/>
                <a:latin typeface="Helvetica Bold"/>
                <a:ea typeface="Helvetica Bold"/>
                <a:cs typeface="Helvetica Bold"/>
                <a:sym typeface="Helvetica Bold"/>
              </a:rPr>
              <a:t>Lorem ipsum</a:t>
            </a:r>
          </a:p>
        </p:txBody>
      </p:sp>
      <p:pic>
        <p:nvPicPr>
          <p:cNvPr id="3" name="Immagine 2">
            <a:extLst>
              <a:ext uri="{FF2B5EF4-FFF2-40B4-BE49-F238E27FC236}">
                <a16:creationId xmlns:a16="http://schemas.microsoft.com/office/drawing/2014/main" id="{2084D0A3-0996-9839-4F37-29551FC4444A}"/>
              </a:ext>
            </a:extLst>
          </p:cNvPr>
          <p:cNvPicPr>
            <a:picLocks noChangeAspect="1"/>
          </p:cNvPicPr>
          <p:nvPr/>
        </p:nvPicPr>
        <p:blipFill>
          <a:blip r:embed="rId5"/>
          <a:stretch>
            <a:fillRect/>
          </a:stretch>
        </p:blipFill>
        <p:spPr>
          <a:xfrm>
            <a:off x="2317211" y="117637"/>
            <a:ext cx="7574465" cy="6359564"/>
          </a:xfrm>
          <a:prstGeom prst="rect">
            <a:avLst/>
          </a:prstGeom>
        </p:spPr>
      </p:pic>
      <p:sp>
        <p:nvSpPr>
          <p:cNvPr id="2" name="Freccia a destra 1">
            <a:extLst>
              <a:ext uri="{FF2B5EF4-FFF2-40B4-BE49-F238E27FC236}">
                <a16:creationId xmlns:a16="http://schemas.microsoft.com/office/drawing/2014/main" id="{8A2CD09D-0394-1140-15AF-DBA0565EE881}"/>
              </a:ext>
            </a:extLst>
          </p:cNvPr>
          <p:cNvSpPr/>
          <p:nvPr/>
        </p:nvSpPr>
        <p:spPr>
          <a:xfrm>
            <a:off x="561975" y="4400550"/>
            <a:ext cx="2175827" cy="647700"/>
          </a:xfrm>
          <a:prstGeom prst="rightArrow">
            <a:avLst/>
          </a:prstGeom>
          <a:solidFill>
            <a:srgbClr val="13367A"/>
          </a:solidFill>
          <a:ln>
            <a:solidFill>
              <a:srgbClr val="1336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3 food trials</a:t>
            </a:r>
          </a:p>
        </p:txBody>
      </p:sp>
      <p:sp>
        <p:nvSpPr>
          <p:cNvPr id="4" name="Freccia a destra 3">
            <a:extLst>
              <a:ext uri="{FF2B5EF4-FFF2-40B4-BE49-F238E27FC236}">
                <a16:creationId xmlns:a16="http://schemas.microsoft.com/office/drawing/2014/main" id="{605C1BD8-E1F9-D7CD-95E1-A3AC2E37A22F}"/>
              </a:ext>
            </a:extLst>
          </p:cNvPr>
          <p:cNvSpPr/>
          <p:nvPr/>
        </p:nvSpPr>
        <p:spPr>
          <a:xfrm flipH="1">
            <a:off x="9582150" y="4087886"/>
            <a:ext cx="2409825" cy="582198"/>
          </a:xfrm>
          <a:prstGeom prst="rightArrow">
            <a:avLst/>
          </a:prstGeom>
          <a:solidFill>
            <a:srgbClr val="13367A"/>
          </a:solidFill>
          <a:ln>
            <a:solidFill>
              <a:srgbClr val="1336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Probiotics</a:t>
            </a:r>
            <a:endParaRPr kumimoji="0" lang="it-IT"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35764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DD53A-A307-C0F7-04D7-341D388BEBA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6777079A-9867-ACAD-5BCE-626129B30DD5}"/>
              </a:ext>
            </a:extLst>
          </p:cNvPr>
          <p:cNvSpPr txBox="1">
            <a:spLocks/>
          </p:cNvSpPr>
          <p:nvPr/>
        </p:nvSpPr>
        <p:spPr>
          <a:xfrm>
            <a:off x="142240" y="224287"/>
            <a:ext cx="10181430"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lvl="0" algn="ctr">
              <a:defRPr/>
            </a:pPr>
            <a:r>
              <a:rPr lang="it-IT" sz="4000" dirty="0">
                <a:solidFill>
                  <a:prstClr val="white"/>
                </a:solidFill>
              </a:rPr>
              <a:t>«GAME OF THE GOOSE: </a:t>
            </a:r>
            <a:r>
              <a:rPr kumimoji="0" lang="it-IT" sz="4000" b="1" i="0" u="none" strike="noStrike" kern="1200" cap="none" spc="0" normalizeH="0" baseline="0" noProof="0" dirty="0" smtClean="0">
                <a:ln>
                  <a:noFill/>
                </a:ln>
                <a:solidFill>
                  <a:prstClr val="white"/>
                </a:solidFill>
                <a:effectLst/>
                <a:uLnTx/>
                <a:uFillTx/>
                <a:latin typeface="Gill Sans Nova" panose="020B0602020104020203" pitchFamily="34" charset="0"/>
                <a:ea typeface="+mj-ea"/>
                <a:cs typeface="+mj-cs"/>
              </a:rPr>
              <a:t>NRE </a:t>
            </a:r>
            <a:r>
              <a:rPr kumimoji="0" lang="it-IT" sz="4000" b="1" i="0" u="none" strike="noStrike" kern="1200" cap="none" spc="0" normalizeH="0" baseline="0" noProof="0" dirty="0" err="1" smtClean="0">
                <a:ln>
                  <a:noFill/>
                </a:ln>
                <a:solidFill>
                  <a:prstClr val="white"/>
                </a:solidFill>
                <a:effectLst/>
                <a:uLnTx/>
                <a:uFillTx/>
                <a:latin typeface="Gill Sans Nova" panose="020B0602020104020203" pitchFamily="34" charset="0"/>
                <a:ea typeface="+mj-ea"/>
                <a:cs typeface="+mj-cs"/>
              </a:rPr>
              <a:t>edition</a:t>
            </a:r>
            <a:r>
              <a:rPr lang="it-IT" sz="4000" dirty="0" smtClean="0">
                <a:solidFill>
                  <a:prstClr val="white"/>
                </a:solidFill>
              </a:rPr>
              <a:t>»</a:t>
            </a:r>
            <a:endParaRPr kumimoji="0" lang="it-IT" sz="4000" b="1" i="0" u="none" strike="noStrike" kern="1200" cap="none" spc="0" normalizeH="0" baseline="0" noProof="0" dirty="0">
              <a:ln>
                <a:noFill/>
              </a:ln>
              <a:solidFill>
                <a:prstClr val="white"/>
              </a:solidFill>
              <a:effectLst/>
              <a:uLnTx/>
              <a:uFillTx/>
              <a:latin typeface="Gill Sans Nova" panose="020B0602020104020203" pitchFamily="34" charset="0"/>
              <a:ea typeface="+mj-ea"/>
              <a:cs typeface="+mj-cs"/>
            </a:endParaRPr>
          </a:p>
        </p:txBody>
      </p:sp>
      <p:pic>
        <p:nvPicPr>
          <p:cNvPr id="4" name="Immagine 3">
            <a:extLst>
              <a:ext uri="{FF2B5EF4-FFF2-40B4-BE49-F238E27FC236}">
                <a16:creationId xmlns:a16="http://schemas.microsoft.com/office/drawing/2014/main" id="{3CB5D89D-BE1D-1795-C606-E5ECBE20ECE8}"/>
              </a:ext>
            </a:extLst>
          </p:cNvPr>
          <p:cNvPicPr>
            <a:picLocks noChangeAspect="1"/>
          </p:cNvPicPr>
          <p:nvPr/>
        </p:nvPicPr>
        <p:blipFill>
          <a:blip r:embed="rId2"/>
          <a:stretch>
            <a:fillRect/>
          </a:stretch>
        </p:blipFill>
        <p:spPr>
          <a:xfrm>
            <a:off x="2227661" y="1125957"/>
            <a:ext cx="7756267" cy="4949723"/>
          </a:xfrm>
          <a:prstGeom prst="rect">
            <a:avLst/>
          </a:prstGeom>
        </p:spPr>
      </p:pic>
    </p:spTree>
    <p:extLst>
      <p:ext uri="{BB962C8B-B14F-4D97-AF65-F5344CB8AC3E}">
        <p14:creationId xmlns:p14="http://schemas.microsoft.com/office/powerpoint/2010/main" val="12714009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CF41F-D5AE-FF34-B636-418D31478E4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58583EE-0272-3385-1557-0E9F2A86C0D6}"/>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uLnTx/>
                <a:uFillTx/>
                <a:latin typeface="Gill Sans Nova" panose="020B0602020104020203" pitchFamily="34" charset="0"/>
                <a:ea typeface="+mj-ea"/>
                <a:cs typeface="+mj-cs"/>
              </a:rPr>
              <a:t>CHRONIC ENTEROPATHY</a:t>
            </a:r>
          </a:p>
        </p:txBody>
      </p:sp>
      <p:pic>
        <p:nvPicPr>
          <p:cNvPr id="3" name="Immagine 2" descr="Illustrate il punto interrogativo formata da molti punti di domanda Foto  stock - Alamy">
            <a:extLst>
              <a:ext uri="{FF2B5EF4-FFF2-40B4-BE49-F238E27FC236}">
                <a16:creationId xmlns:a16="http://schemas.microsoft.com/office/drawing/2014/main" id="{B6D593AF-C25C-A389-BE1A-58F18F60F330}"/>
              </a:ext>
            </a:extLst>
          </p:cNvPr>
          <p:cNvPicPr>
            <a:picLocks noChangeAspect="1"/>
          </p:cNvPicPr>
          <p:nvPr/>
        </p:nvPicPr>
        <p:blipFill>
          <a:blip r:embed="rId2"/>
          <a:srcRect t="1297" b="8633"/>
          <a:stretch>
            <a:fillRect/>
          </a:stretch>
        </p:blipFill>
        <p:spPr>
          <a:xfrm>
            <a:off x="4277803" y="1139666"/>
            <a:ext cx="3636393" cy="5098151"/>
          </a:xfrm>
          <a:prstGeom prst="rect">
            <a:avLst/>
          </a:prstGeom>
        </p:spPr>
      </p:pic>
    </p:spTree>
    <p:extLst>
      <p:ext uri="{BB962C8B-B14F-4D97-AF65-F5344CB8AC3E}">
        <p14:creationId xmlns:p14="http://schemas.microsoft.com/office/powerpoint/2010/main" val="17203504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9F624-A498-D68A-0C31-037AA43B6F0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A35BAE1C-6861-952E-1389-0A22ACC35FE1}"/>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uLnTx/>
                <a:uFillTx/>
                <a:latin typeface="Gill Sans Nova" panose="020B0602020104020203" pitchFamily="34" charset="0"/>
                <a:ea typeface="+mj-ea"/>
                <a:cs typeface="+mj-cs"/>
              </a:rPr>
              <a:t>CHRONIC ENTEROPATHY</a:t>
            </a:r>
          </a:p>
        </p:txBody>
      </p:sp>
      <p:sp>
        <p:nvSpPr>
          <p:cNvPr id="4" name="CasellaDiTesto 3">
            <a:extLst>
              <a:ext uri="{FF2B5EF4-FFF2-40B4-BE49-F238E27FC236}">
                <a16:creationId xmlns:a16="http://schemas.microsoft.com/office/drawing/2014/main" id="{1B9BF5F2-0AF6-AEF3-8DA2-81908832E90A}"/>
              </a:ext>
            </a:extLst>
          </p:cNvPr>
          <p:cNvSpPr txBox="1"/>
          <p:nvPr/>
        </p:nvSpPr>
        <p:spPr>
          <a:xfrm>
            <a:off x="612906" y="2139077"/>
            <a:ext cx="10982325" cy="2585323"/>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WHY IS THE CLINICAL RESPONSE TO DIETARY CHANGE NOT LINEAR?</a:t>
            </a:r>
          </a:p>
        </p:txBody>
      </p:sp>
    </p:spTree>
    <p:extLst>
      <p:ext uri="{BB962C8B-B14F-4D97-AF65-F5344CB8AC3E}">
        <p14:creationId xmlns:p14="http://schemas.microsoft.com/office/powerpoint/2010/main" val="13049033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850F738-75B6-2695-C020-A632FF4B0808}"/>
              </a:ext>
            </a:extLst>
          </p:cNvPr>
          <p:cNvSpPr txBox="1"/>
          <p:nvPr/>
        </p:nvSpPr>
        <p:spPr>
          <a:xfrm>
            <a:off x="6184609" y="1391685"/>
            <a:ext cx="5754020" cy="31085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Helvetica" pitchFamily="2" charset="0"/>
                <a:ea typeface="+mn-ea"/>
                <a:cs typeface="+mn-cs"/>
              </a:rPr>
              <a:t>Mucosal remodeling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Helvetica"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Helvetica"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Helvetica" pitchFamily="2" charset="0"/>
                <a:ea typeface="+mn-ea"/>
                <a:cs typeface="+mn-cs"/>
              </a:rPr>
              <a:t>Inflammation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Helvetica"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Helvetica"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Helvetica" pitchFamily="2" charset="0"/>
                <a:ea typeface="+mn-ea"/>
                <a:cs typeface="+mn-cs"/>
              </a:rPr>
              <a:t>Malabsorption</a:t>
            </a:r>
            <a:endParaRPr kumimoji="0" lang="en-US"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Calibri" panose="020F0502020204030204"/>
              <a:ea typeface="+mn-ea"/>
              <a:cs typeface="+mn-cs"/>
            </a:endParaRPr>
          </a:p>
        </p:txBody>
      </p:sp>
      <p:cxnSp>
        <p:nvCxnSpPr>
          <p:cNvPr id="8" name="Straight Arrow Connector 7">
            <a:extLst>
              <a:ext uri="{FF2B5EF4-FFF2-40B4-BE49-F238E27FC236}">
                <a16:creationId xmlns:a16="http://schemas.microsoft.com/office/drawing/2014/main" id="{CD2FAA13-F0FF-E3BD-1C5C-4E14519FF69C}"/>
              </a:ext>
            </a:extLst>
          </p:cNvPr>
          <p:cNvCxnSpPr/>
          <p:nvPr/>
        </p:nvCxnSpPr>
        <p:spPr>
          <a:xfrm flipV="1">
            <a:off x="5497787" y="1721836"/>
            <a:ext cx="542102" cy="6096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2FB7C8F8-5790-D4CC-A771-49590388F475}"/>
              </a:ext>
            </a:extLst>
          </p:cNvPr>
          <p:cNvCxnSpPr>
            <a:cxnSpLocks/>
          </p:cNvCxnSpPr>
          <p:nvPr/>
        </p:nvCxnSpPr>
        <p:spPr>
          <a:xfrm flipV="1">
            <a:off x="5577914" y="2965927"/>
            <a:ext cx="542102" cy="13138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A0F2FCCC-F474-8FC7-B3FF-B31E98741C47}"/>
              </a:ext>
            </a:extLst>
          </p:cNvPr>
          <p:cNvCxnSpPr>
            <a:cxnSpLocks/>
          </p:cNvCxnSpPr>
          <p:nvPr/>
        </p:nvCxnSpPr>
        <p:spPr>
          <a:xfrm>
            <a:off x="5556435" y="3941814"/>
            <a:ext cx="473784" cy="31793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3" name="Picture 2">
            <a:extLst>
              <a:ext uri="{FF2B5EF4-FFF2-40B4-BE49-F238E27FC236}">
                <a16:creationId xmlns:a16="http://schemas.microsoft.com/office/drawing/2014/main" id="{DCE66B77-404B-C8F3-4CD2-4685BCD57BC9}"/>
              </a:ext>
            </a:extLst>
          </p:cNvPr>
          <p:cNvPicPr>
            <a:picLocks noChangeAspect="1"/>
          </p:cNvPicPr>
          <p:nvPr/>
        </p:nvPicPr>
        <p:blipFill>
          <a:blip r:embed="rId3"/>
          <a:stretch>
            <a:fillRect/>
          </a:stretch>
        </p:blipFill>
        <p:spPr>
          <a:xfrm>
            <a:off x="559515" y="1816447"/>
            <a:ext cx="4546868" cy="3225105"/>
          </a:xfrm>
          <a:prstGeom prst="rect">
            <a:avLst/>
          </a:prstGeom>
        </p:spPr>
      </p:pic>
      <p:sp>
        <p:nvSpPr>
          <p:cNvPr id="7" name="Titolo 1">
            <a:extLst>
              <a:ext uri="{FF2B5EF4-FFF2-40B4-BE49-F238E27FC236}">
                <a16:creationId xmlns:a16="http://schemas.microsoft.com/office/drawing/2014/main" id="{DAFB882B-6232-E4CC-7673-829E6F42907B}"/>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CHRONIC ENTEROPATHY</a:t>
            </a:r>
          </a:p>
        </p:txBody>
      </p:sp>
    </p:spTree>
    <p:extLst>
      <p:ext uri="{BB962C8B-B14F-4D97-AF65-F5344CB8AC3E}">
        <p14:creationId xmlns:p14="http://schemas.microsoft.com/office/powerpoint/2010/main" val="2788586245"/>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F19A9-2E77-1AD0-AEEC-89209D97E86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A351079-72BF-7D3E-40AD-FC569A57DC2C}"/>
              </a:ext>
            </a:extLst>
          </p:cNvPr>
          <p:cNvPicPr>
            <a:picLocks noChangeAspect="1"/>
          </p:cNvPicPr>
          <p:nvPr/>
        </p:nvPicPr>
        <p:blipFill>
          <a:blip r:embed="rId2"/>
          <a:srcRect l="5393" t="5724" r="631" b="9624"/>
          <a:stretch>
            <a:fillRect/>
          </a:stretch>
        </p:blipFill>
        <p:spPr>
          <a:xfrm>
            <a:off x="6385712" y="1692000"/>
            <a:ext cx="5184000" cy="3312000"/>
          </a:xfrm>
          <a:prstGeom prst="rect">
            <a:avLst/>
          </a:prstGeom>
        </p:spPr>
      </p:pic>
      <p:sp>
        <p:nvSpPr>
          <p:cNvPr id="9" name="Titolo 1">
            <a:extLst>
              <a:ext uri="{FF2B5EF4-FFF2-40B4-BE49-F238E27FC236}">
                <a16:creationId xmlns:a16="http://schemas.microsoft.com/office/drawing/2014/main" id="{CFB21C3D-A25F-882A-E1BE-AF6D6503A5ED}"/>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CHRONIC ENTEROPATHY</a:t>
            </a:r>
          </a:p>
        </p:txBody>
      </p:sp>
      <p:sp>
        <p:nvSpPr>
          <p:cNvPr id="12" name="CasellaDiTesto 11">
            <a:extLst>
              <a:ext uri="{FF2B5EF4-FFF2-40B4-BE49-F238E27FC236}">
                <a16:creationId xmlns:a16="http://schemas.microsoft.com/office/drawing/2014/main" id="{468E5907-9511-096B-3217-CDA8772D2E08}"/>
              </a:ext>
            </a:extLst>
          </p:cNvPr>
          <p:cNvSpPr txBox="1"/>
          <p:nvPr/>
        </p:nvSpPr>
        <p:spPr>
          <a:xfrm>
            <a:off x="632298" y="2136899"/>
            <a:ext cx="6147881" cy="2422202"/>
          </a:xfrm>
          <a:prstGeom prst="rect">
            <a:avLst/>
          </a:prstGeom>
          <a:noFill/>
        </p:spPr>
        <p:txBody>
          <a:bodyPr wrap="square">
            <a:spAutoFit/>
          </a:bodyPr>
          <a:lstStyle/>
          <a:p>
            <a:pPr marL="0" marR="0" lvl="0" indent="0" algn="l" defTabSz="914372" rtl="0" eaLnBrk="1" fontAlgn="auto" latinLnBrk="0" hangingPunct="1">
              <a:lnSpc>
                <a:spcPct val="90000"/>
              </a:lnSpc>
              <a:spcBef>
                <a:spcPts val="1000"/>
              </a:spcBef>
              <a:spcAft>
                <a:spcPts val="1600"/>
              </a:spcAft>
              <a:buClr>
                <a:srgbClr val="E4011A"/>
              </a:buClr>
              <a:buSzPct val="80000"/>
              <a:buFontTx/>
              <a:buNone/>
              <a:tabLst/>
              <a:defRPr/>
            </a:pPr>
            <a:r>
              <a:rPr kumimoji="0" lang="it-IT" sz="2400" b="1" i="0" u="none" strike="noStrike" kern="1200" cap="none" spc="0" normalizeH="0" baseline="0" noProof="0" dirty="0">
                <a:ln>
                  <a:noFill/>
                </a:ln>
                <a:solidFill>
                  <a:srgbClr val="B3183A"/>
                </a:solidFill>
                <a:effectLst/>
                <a:uLnTx/>
                <a:uFillTx/>
                <a:latin typeface="Helvetica" pitchFamily="2" charset="0"/>
                <a:ea typeface="+mn-ea"/>
                <a:cs typeface="+mn-cs"/>
              </a:rPr>
              <a:t>P</a:t>
            </a:r>
            <a:r>
              <a:rPr kumimoji="0" lang="it-IT" sz="2400" b="1" i="0" u="none" strike="noStrike" kern="1200" cap="none" spc="0" normalizeH="0" baseline="0" noProof="0" dirty="0" err="1">
                <a:ln>
                  <a:noFill/>
                </a:ln>
                <a:solidFill>
                  <a:srgbClr val="B3183A"/>
                </a:solidFill>
                <a:effectLst/>
                <a:uLnTx/>
                <a:uFillTx/>
                <a:latin typeface="Helvetica" pitchFamily="2" charset="0"/>
                <a:ea typeface="+mn-ea"/>
                <a:cs typeface="+mn-cs"/>
              </a:rPr>
              <a:t>erdita</a:t>
            </a:r>
            <a:r>
              <a:rPr kumimoji="0" lang="it-IT" sz="2400" b="1" i="0" u="none" strike="noStrike" kern="1200" cap="none" spc="0" normalizeH="0" baseline="0" noProof="0" dirty="0">
                <a:ln>
                  <a:noFill/>
                </a:ln>
                <a:solidFill>
                  <a:srgbClr val="B3183A"/>
                </a:solidFill>
                <a:effectLst/>
                <a:uLnTx/>
                <a:uFillTx/>
                <a:latin typeface="Helvetica" pitchFamily="2" charset="0"/>
                <a:ea typeface="+mn-ea"/>
                <a:cs typeface="+mn-cs"/>
              </a:rPr>
              <a:t> integrità barriera intestinale</a:t>
            </a:r>
          </a:p>
          <a:p>
            <a:pPr marL="0" marR="0" lvl="0" indent="0" algn="l" defTabSz="914372" rtl="0" eaLnBrk="1" fontAlgn="auto" latinLnBrk="0" hangingPunct="1">
              <a:lnSpc>
                <a:spcPct val="90000"/>
              </a:lnSpc>
              <a:spcBef>
                <a:spcPts val="1000"/>
              </a:spcBef>
              <a:spcAft>
                <a:spcPts val="1600"/>
              </a:spcAft>
              <a:buClr>
                <a:srgbClr val="E4011A"/>
              </a:buClr>
              <a:buSzPct val="80000"/>
              <a:buFontTx/>
              <a:buNone/>
              <a:tabLst/>
              <a:defRPr/>
            </a:pPr>
            <a:r>
              <a:rPr kumimoji="0" lang="it-IT" sz="2400" b="1" i="0" u="none" strike="noStrike" kern="1200" cap="none" spc="0" normalizeH="0" baseline="0" noProof="0" dirty="0">
                <a:ln>
                  <a:noFill/>
                </a:ln>
                <a:solidFill>
                  <a:srgbClr val="B3183A"/>
                </a:solidFill>
                <a:effectLst/>
                <a:uLnTx/>
                <a:uFillTx/>
                <a:latin typeface="Helvetica" pitchFamily="2" charset="0"/>
                <a:ea typeface="+mn-ea"/>
                <a:cs typeface="+mn-cs"/>
              </a:rPr>
              <a:t>Perdita funzionalità barriera intestinale</a:t>
            </a:r>
          </a:p>
          <a:p>
            <a:pPr marL="0" marR="0" lvl="0" indent="0" algn="l" defTabSz="914372" rtl="0" eaLnBrk="1" fontAlgn="auto" latinLnBrk="0" hangingPunct="1">
              <a:lnSpc>
                <a:spcPct val="90000"/>
              </a:lnSpc>
              <a:spcBef>
                <a:spcPts val="1000"/>
              </a:spcBef>
              <a:spcAft>
                <a:spcPts val="1600"/>
              </a:spcAft>
              <a:buClr>
                <a:srgbClr val="E4011A"/>
              </a:buClr>
              <a:buSzPct val="80000"/>
              <a:buFontTx/>
              <a:buNone/>
              <a:tabLst/>
              <a:defRPr/>
            </a:pPr>
            <a:r>
              <a:rPr kumimoji="0" lang="it-IT" sz="2400" b="1" i="0" u="none" strike="noStrike" kern="1200" cap="none" spc="0" normalizeH="0" baseline="0" noProof="0" dirty="0">
                <a:ln>
                  <a:noFill/>
                </a:ln>
                <a:solidFill>
                  <a:srgbClr val="B3183A"/>
                </a:solidFill>
                <a:effectLst/>
                <a:uLnTx/>
                <a:uFillTx/>
                <a:latin typeface="Helvetica" pitchFamily="2" charset="0"/>
                <a:ea typeface="+mn-ea"/>
                <a:cs typeface="+mn-cs"/>
              </a:rPr>
              <a:t>Attivazione risposta immunitaria</a:t>
            </a:r>
          </a:p>
          <a:p>
            <a:pPr marL="0" marR="0" lvl="0" indent="0" algn="l" defTabSz="914372" rtl="0" eaLnBrk="1" fontAlgn="auto" latinLnBrk="0" hangingPunct="1">
              <a:lnSpc>
                <a:spcPct val="90000"/>
              </a:lnSpc>
              <a:spcBef>
                <a:spcPts val="1000"/>
              </a:spcBef>
              <a:spcAft>
                <a:spcPts val="1600"/>
              </a:spcAft>
              <a:buClr>
                <a:srgbClr val="E4011A"/>
              </a:buClr>
              <a:buSzPct val="80000"/>
              <a:buFontTx/>
              <a:buNone/>
              <a:tabLst/>
              <a:defRPr/>
            </a:pPr>
            <a:r>
              <a:rPr kumimoji="0" lang="it-IT" sz="2400" b="1" i="0" u="none" strike="noStrike" kern="1200" cap="none" spc="0" normalizeH="0" baseline="0" noProof="0" dirty="0">
                <a:ln>
                  <a:noFill/>
                </a:ln>
                <a:solidFill>
                  <a:srgbClr val="B3183A"/>
                </a:solidFill>
                <a:effectLst/>
                <a:uLnTx/>
                <a:uFillTx/>
                <a:latin typeface="Helvetica" pitchFamily="2" charset="0"/>
                <a:ea typeface="+mn-ea"/>
                <a:cs typeface="+mn-cs"/>
              </a:rPr>
              <a:t>Disbiosi + danno mucosale</a:t>
            </a:r>
          </a:p>
        </p:txBody>
      </p:sp>
      <p:sp>
        <p:nvSpPr>
          <p:cNvPr id="14" name="CasellaDiTesto 13">
            <a:extLst>
              <a:ext uri="{FF2B5EF4-FFF2-40B4-BE49-F238E27FC236}">
                <a16:creationId xmlns:a16="http://schemas.microsoft.com/office/drawing/2014/main" id="{14EEAD57-FCCB-8F2C-96DC-881E33161787}"/>
              </a:ext>
            </a:extLst>
          </p:cNvPr>
          <p:cNvSpPr txBox="1"/>
          <p:nvPr/>
        </p:nvSpPr>
        <p:spPr>
          <a:xfrm>
            <a:off x="602156" y="1682375"/>
            <a:ext cx="10982325" cy="3524042"/>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5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LEAKY GUT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348005769"/>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056638" y="2356114"/>
            <a:ext cx="10092267" cy="2688749"/>
          </a:xfrm>
          <a:prstGeom prst="rect">
            <a:avLst/>
          </a:prstGeom>
          <a:noFill/>
          <a:ln>
            <a:solidFill>
              <a:schemeClr val="accent1"/>
            </a:solidFill>
          </a:ln>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it-IT" sz="32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A </a:t>
            </a:r>
            <a:r>
              <a:rPr kumimoji="0" lang="it-IT" sz="32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fundamental</a:t>
            </a:r>
            <a:r>
              <a:rPr kumimoji="0" lang="it-IT" sz="32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and </a:t>
            </a:r>
            <a:r>
              <a:rPr kumimoji="0" lang="it-IT" sz="32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distinguishing</a:t>
            </a:r>
            <a:r>
              <a:rPr kumimoji="0" lang="it-IT" sz="32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a:t>
            </a:r>
            <a:r>
              <a:rPr kumimoji="0" lang="it-IT" sz="32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dichotomous</a:t>
            </a:r>
            <a:r>
              <a:rPr kumimoji="0" lang="it-IT" sz="32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a:t>
            </a:r>
            <a:r>
              <a:rPr kumimoji="0" lang="it-IT" sz="32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role</a:t>
            </a:r>
            <a:r>
              <a:rPr kumimoji="0" lang="it-IT" sz="32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a:t>
            </a:r>
          </a:p>
          <a:p>
            <a:pPr marL="457200" marR="0" lvl="0" indent="-457200" algn="just"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it-IT"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Absorption</a:t>
            </a:r>
            <a:r>
              <a:rPr kumimoji="0" lang="it-IT"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and </a:t>
            </a:r>
            <a:r>
              <a:rPr kumimoji="0" lang="it-IT"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permeability</a:t>
            </a:r>
            <a:r>
              <a:rPr kumimoji="0" lang="it-IT"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a:t>
            </a:r>
            <a:r>
              <a:rPr kumimoji="0" lang="it-IT" sz="32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(water, </a:t>
            </a:r>
            <a:r>
              <a:rPr kumimoji="0" lang="it-IT" sz="32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nutrients</a:t>
            </a:r>
            <a:r>
              <a:rPr kumimoji="0" lang="it-IT" sz="32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and </a:t>
            </a:r>
            <a:r>
              <a:rPr kumimoji="0" lang="it-IT" sz="32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electrolytes</a:t>
            </a:r>
            <a:r>
              <a:rPr kumimoji="0" lang="it-IT" sz="32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a:t>
            </a:r>
          </a:p>
          <a:p>
            <a:pPr marL="457200" marR="0" lvl="0" indent="-457200" algn="just"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kumimoji="0" lang="it-IT"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Defense</a:t>
            </a:r>
            <a:r>
              <a:rPr kumimoji="0" lang="it-IT" sz="32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a:t>
            </a:r>
            <a:r>
              <a:rPr kumimoji="0" lang="it-IT" sz="32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exclusion</a:t>
            </a:r>
            <a:r>
              <a:rPr kumimoji="0" lang="it-IT" sz="32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 of </a:t>
            </a:r>
            <a:r>
              <a:rPr kumimoji="0" lang="it-IT" sz="32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pathogens</a:t>
            </a:r>
            <a:r>
              <a:rPr kumimoji="0" lang="it-IT" sz="32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ea typeface="Calibri" panose="020F0502020204030204" pitchFamily="34" charset="0"/>
                <a:cs typeface="Arial" panose="020B0604020202020204" pitchFamily="34" charset="0"/>
              </a:rPr>
              <a:t>)</a:t>
            </a:r>
          </a:p>
        </p:txBody>
      </p:sp>
      <p:sp>
        <p:nvSpPr>
          <p:cNvPr id="3" name="Rettangolo 2"/>
          <p:cNvSpPr/>
          <p:nvPr/>
        </p:nvSpPr>
        <p:spPr>
          <a:xfrm>
            <a:off x="1786270" y="587442"/>
            <a:ext cx="8644269" cy="1323439"/>
          </a:xfrm>
          <a:prstGeom prst="rect">
            <a:avLst/>
          </a:prstGeom>
          <a:solidFill>
            <a:srgbClr val="0084CC"/>
          </a:solidFill>
          <a:ln>
            <a:solidFill>
              <a:schemeClr val="accent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itchFamily="34" charset="0"/>
                <a:ea typeface="+mn-ea"/>
                <a:cs typeface="Arial" pitchFamily="34" charset="0"/>
              </a:rPr>
              <a:t>INTESTINAL BARRIER </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3600" b="1" i="1" dirty="0" err="1">
                <a:solidFill>
                  <a:prstClr val="white"/>
                </a:solidFill>
                <a:effectLst>
                  <a:outerShdw blurRad="38100" dist="38100" dir="2700000" algn="tl">
                    <a:srgbClr val="000000">
                      <a:alpha val="43137"/>
                    </a:srgbClr>
                  </a:outerShdw>
                </a:effectLst>
                <a:latin typeface="Arial" pitchFamily="34" charset="0"/>
                <a:cs typeface="Arial" pitchFamily="34" charset="0"/>
              </a:rPr>
              <a:t>Functions</a:t>
            </a:r>
            <a:endParaRPr kumimoji="0" lang="it-IT" sz="3600" b="0"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itchFamily="34" charset="0"/>
              <a:cs typeface="Arial" pitchFamily="34" charset="0"/>
            </a:endParaRPr>
          </a:p>
        </p:txBody>
      </p:sp>
    </p:spTree>
    <p:extLst>
      <p:ext uri="{BB962C8B-B14F-4D97-AF65-F5344CB8AC3E}">
        <p14:creationId xmlns:p14="http://schemas.microsoft.com/office/powerpoint/2010/main" val="16584780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a intestine&#10;&#10;AI-generated content may be incorrect.">
            <a:extLst>
              <a:ext uri="{FF2B5EF4-FFF2-40B4-BE49-F238E27FC236}">
                <a16:creationId xmlns:a16="http://schemas.microsoft.com/office/drawing/2014/main" id="{66577D6D-B23E-3B9C-1940-1CD676B09C59}"/>
              </a:ext>
            </a:extLst>
          </p:cNvPr>
          <p:cNvPicPr>
            <a:picLocks noChangeAspect="1"/>
          </p:cNvPicPr>
          <p:nvPr/>
        </p:nvPicPr>
        <p:blipFill>
          <a:blip r:embed="rId2" cstate="hqprint">
            <a:extLst>
              <a:ext uri="{28A0092B-C50C-407E-A947-70E740481C1C}">
                <a14:useLocalDpi xmlns:a14="http://schemas.microsoft.com/office/drawing/2010/main" val="0"/>
              </a:ext>
            </a:extLst>
          </a:blip>
          <a:srcRect l="1745" t="1843" r="1305" b="2613"/>
          <a:stretch>
            <a:fillRect/>
          </a:stretch>
        </p:blipFill>
        <p:spPr>
          <a:xfrm>
            <a:off x="2345161" y="1107000"/>
            <a:ext cx="7508267" cy="5179500"/>
          </a:xfrm>
          <a:prstGeom prst="rect">
            <a:avLst/>
          </a:prstGeom>
        </p:spPr>
      </p:pic>
      <p:sp>
        <p:nvSpPr>
          <p:cNvPr id="4" name="Title 1">
            <a:extLst>
              <a:ext uri="{FF2B5EF4-FFF2-40B4-BE49-F238E27FC236}">
                <a16:creationId xmlns:a16="http://schemas.microsoft.com/office/drawing/2014/main" id="{A4FB7602-D1A8-D7A8-8D12-0C19BFB9203E}"/>
              </a:ext>
            </a:extLst>
          </p:cNvPr>
          <p:cNvSpPr txBox="1">
            <a:spLocks/>
          </p:cNvSpPr>
          <p:nvPr/>
        </p:nvSpPr>
        <p:spPr>
          <a:xfrm>
            <a:off x="272661" y="242161"/>
            <a:ext cx="10168128" cy="11982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sym typeface="Calibri"/>
              </a:rPr>
              <a:t>Pathophysiology of chronic enteropathy</a:t>
            </a:r>
          </a:p>
        </p:txBody>
      </p:sp>
      <p:sp>
        <p:nvSpPr>
          <p:cNvPr id="9" name="TextBox 8">
            <a:extLst>
              <a:ext uri="{FF2B5EF4-FFF2-40B4-BE49-F238E27FC236}">
                <a16:creationId xmlns:a16="http://schemas.microsoft.com/office/drawing/2014/main" id="{4DAF7DA7-FFD0-96C6-0926-BF01979C6198}"/>
              </a:ext>
            </a:extLst>
          </p:cNvPr>
          <p:cNvSpPr txBox="1"/>
          <p:nvPr/>
        </p:nvSpPr>
        <p:spPr>
          <a:xfrm>
            <a:off x="8749541" y="6428178"/>
            <a:ext cx="3146007" cy="323165"/>
          </a:xfrm>
          <a:prstGeom prst="rect">
            <a:avLst/>
          </a:prstGeom>
          <a:noFill/>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E7E6E6">
                    <a:lumMod val="50000"/>
                    <a:lumOff val="50000"/>
                  </a:srgbClr>
                </a:solidFill>
                <a:effectLst/>
                <a:uLnTx/>
                <a:uFillTx/>
                <a:latin typeface="Arial" panose="020B0604020202020204" pitchFamily="34" charset="0"/>
                <a:ea typeface="+mn-ea"/>
                <a:cs typeface="Arial" panose="020B0604020202020204" pitchFamily="34" charset="0"/>
              </a:rPr>
              <a:t>Created with </a:t>
            </a:r>
            <a:r>
              <a:rPr kumimoji="0" lang="en-US" sz="1500" b="0" i="0" u="none" strike="noStrike" kern="1200" cap="none" spc="0" normalizeH="0" baseline="0" noProof="0" dirty="0" err="1">
                <a:ln>
                  <a:noFill/>
                </a:ln>
                <a:solidFill>
                  <a:srgbClr val="E7E6E6">
                    <a:lumMod val="50000"/>
                    <a:lumOff val="50000"/>
                  </a:srgbClr>
                </a:solidFill>
                <a:effectLst/>
                <a:uLnTx/>
                <a:uFillTx/>
                <a:latin typeface="Arial" panose="020B0604020202020204" pitchFamily="34" charset="0"/>
                <a:ea typeface="+mn-ea"/>
                <a:cs typeface="Arial" panose="020B0604020202020204" pitchFamily="34" charset="0"/>
              </a:rPr>
              <a:t>BioRender.com</a:t>
            </a:r>
            <a:endParaRPr kumimoji="0" lang="en-GB" sz="1500" b="0" i="0" u="none" strike="noStrike" kern="1200" cap="none" spc="0" normalizeH="0" baseline="0" noProof="0" dirty="0">
              <a:ln>
                <a:noFill/>
              </a:ln>
              <a:solidFill>
                <a:srgbClr val="E7E6E6">
                  <a:lumMod val="50000"/>
                  <a:lumOff val="50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9807502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5B36B-DBFC-8883-4A54-9CFCBCB597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BB97D5-6E99-DB8D-F2B6-50722AD72958}"/>
              </a:ext>
            </a:extLst>
          </p:cNvPr>
          <p:cNvSpPr>
            <a:spLocks noGrp="1"/>
          </p:cNvSpPr>
          <p:nvPr>
            <p:ph type="title"/>
          </p:nvPr>
        </p:nvSpPr>
        <p:spPr>
          <a:xfrm>
            <a:off x="331249" y="187746"/>
            <a:ext cx="12115800" cy="690788"/>
          </a:xfrm>
          <a:noFill/>
        </p:spPr>
        <p:txBody>
          <a:bodyPr>
            <a:normAutofit fontScale="90000"/>
          </a:bodyPr>
          <a:lstStyle/>
          <a:p>
            <a:r>
              <a:rPr lang="en-US" b="1" dirty="0">
                <a:solidFill>
                  <a:schemeClr val="bg1"/>
                </a:solidFill>
                <a:latin typeface="Arial" panose="020B0604020202020204" pitchFamily="34" charset="0"/>
                <a:cs typeface="Arial" panose="020B0604020202020204" pitchFamily="34" charset="0"/>
              </a:rPr>
              <a:t>Lipid raft </a:t>
            </a:r>
          </a:p>
        </p:txBody>
      </p:sp>
      <p:sp>
        <p:nvSpPr>
          <p:cNvPr id="8" name="CasellaDiTesto 7">
            <a:extLst>
              <a:ext uri="{FF2B5EF4-FFF2-40B4-BE49-F238E27FC236}">
                <a16:creationId xmlns:a16="http://schemas.microsoft.com/office/drawing/2014/main" id="{AB169DCF-BC96-7C07-586E-067B2EB22F70}"/>
              </a:ext>
            </a:extLst>
          </p:cNvPr>
          <p:cNvSpPr txBox="1"/>
          <p:nvPr/>
        </p:nvSpPr>
        <p:spPr>
          <a:xfrm>
            <a:off x="619125" y="1603713"/>
            <a:ext cx="10953750" cy="3539430"/>
          </a:xfrm>
          <a:prstGeom prst="rect">
            <a:avLst/>
          </a:prstGeom>
          <a:noFill/>
          <a:ln>
            <a:solidFill>
              <a:srgbClr val="B21938"/>
            </a:solidFill>
          </a:ln>
        </p:spPr>
        <p:txBody>
          <a:bodyPr wrap="square">
            <a:spAutoFit/>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The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functionality</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of the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intestinal</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barrier</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depends</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on the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integrity</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of the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cell</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membranes</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of the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cells</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of the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intestinal</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epithelium</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These</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are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organized</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into</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lipid</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rafts</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lipid</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rafts</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rich</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in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cholesterol</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and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sphingolipids</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that</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organize</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the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signaling</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molecules</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and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maintain</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the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integrity</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of the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intestinal</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barrier</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and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therefore</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its</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normal</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 </a:t>
            </a:r>
            <a:r>
              <a:rPr kumimoji="0" lang="it-IT" sz="32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function</a:t>
            </a:r>
            <a:r>
              <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Aptos" panose="020B0004020202020204" pitchFamily="34" charset="0"/>
                <a:cs typeface="+mn-cs"/>
              </a:rPr>
              <a:t>.</a:t>
            </a:r>
            <a:endParaRPr kumimoji="0" lang="it-IT" sz="32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Calibri" panose="020F0502020204030204"/>
              <a:ea typeface="+mn-ea"/>
              <a:cs typeface="+mn-cs"/>
            </a:endParaRPr>
          </a:p>
        </p:txBody>
      </p:sp>
    </p:spTree>
    <p:extLst>
      <p:ext uri="{BB962C8B-B14F-4D97-AF65-F5344CB8AC3E}">
        <p14:creationId xmlns:p14="http://schemas.microsoft.com/office/powerpoint/2010/main" val="17545062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73C37917-D55C-C64D-1726-A43A66EDDD97}"/>
              </a:ext>
            </a:extLst>
          </p:cNvPr>
          <p:cNvPicPr>
            <a:picLocks noChangeAspect="1"/>
          </p:cNvPicPr>
          <p:nvPr/>
        </p:nvPicPr>
        <p:blipFill>
          <a:blip r:embed="rId2"/>
          <a:stretch>
            <a:fillRect/>
          </a:stretch>
        </p:blipFill>
        <p:spPr>
          <a:xfrm>
            <a:off x="2048618" y="2267263"/>
            <a:ext cx="3342968" cy="4247535"/>
          </a:xfrm>
          <a:prstGeom prst="rect">
            <a:avLst/>
          </a:prstGeom>
        </p:spPr>
      </p:pic>
      <p:pic>
        <p:nvPicPr>
          <p:cNvPr id="10" name="Immagine 9">
            <a:extLst>
              <a:ext uri="{FF2B5EF4-FFF2-40B4-BE49-F238E27FC236}">
                <a16:creationId xmlns:a16="http://schemas.microsoft.com/office/drawing/2014/main" id="{8F0B4B09-BE4F-F2C1-1F80-90741024B259}"/>
              </a:ext>
            </a:extLst>
          </p:cNvPr>
          <p:cNvPicPr>
            <a:picLocks noChangeAspect="1"/>
          </p:cNvPicPr>
          <p:nvPr/>
        </p:nvPicPr>
        <p:blipFill>
          <a:blip r:embed="rId3"/>
          <a:stretch>
            <a:fillRect/>
          </a:stretch>
        </p:blipFill>
        <p:spPr>
          <a:xfrm>
            <a:off x="5809815" y="2267263"/>
            <a:ext cx="3775587" cy="4237703"/>
          </a:xfrm>
          <a:prstGeom prst="rect">
            <a:avLst/>
          </a:prstGeom>
        </p:spPr>
      </p:pic>
      <p:pic>
        <p:nvPicPr>
          <p:cNvPr id="12" name="Immagine 11">
            <a:extLst>
              <a:ext uri="{FF2B5EF4-FFF2-40B4-BE49-F238E27FC236}">
                <a16:creationId xmlns:a16="http://schemas.microsoft.com/office/drawing/2014/main" id="{2E9351A0-1AD0-07B4-50A3-1A30DC59E2E7}"/>
              </a:ext>
            </a:extLst>
          </p:cNvPr>
          <p:cNvPicPr>
            <a:picLocks noChangeAspect="1"/>
          </p:cNvPicPr>
          <p:nvPr/>
        </p:nvPicPr>
        <p:blipFill>
          <a:blip r:embed="rId4"/>
          <a:stretch>
            <a:fillRect/>
          </a:stretch>
        </p:blipFill>
        <p:spPr>
          <a:xfrm>
            <a:off x="3940856" y="1139666"/>
            <a:ext cx="4310288" cy="1209627"/>
          </a:xfrm>
          <a:prstGeom prst="rect">
            <a:avLst/>
          </a:prstGeom>
        </p:spPr>
      </p:pic>
      <p:sp>
        <p:nvSpPr>
          <p:cNvPr id="20" name="Titolo 1">
            <a:extLst>
              <a:ext uri="{FF2B5EF4-FFF2-40B4-BE49-F238E27FC236}">
                <a16:creationId xmlns:a16="http://schemas.microsoft.com/office/drawing/2014/main" id="{08AE492A-A8DB-899E-61F2-5DC0FCA63A5A}"/>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CHRONIC ENTEROPATHY</a:t>
            </a:r>
          </a:p>
        </p:txBody>
      </p:sp>
    </p:spTree>
    <p:extLst>
      <p:ext uri="{BB962C8B-B14F-4D97-AF65-F5344CB8AC3E}">
        <p14:creationId xmlns:p14="http://schemas.microsoft.com/office/powerpoint/2010/main" val="260491145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5F4B04-D479-39A5-679E-6F11E80D3C4A}"/>
            </a:ext>
          </a:extLst>
        </p:cNvPr>
        <p:cNvGrpSpPr/>
        <p:nvPr/>
      </p:nvGrpSpPr>
      <p:grpSpPr>
        <a:xfrm>
          <a:off x="0" y="0"/>
          <a:ext cx="0" cy="0"/>
          <a:chOff x="0" y="0"/>
          <a:chExt cx="0" cy="0"/>
        </a:xfrm>
      </p:grpSpPr>
      <p:sp>
        <p:nvSpPr>
          <p:cNvPr id="34" name="Title 1">
            <a:extLst>
              <a:ext uri="{FF2B5EF4-FFF2-40B4-BE49-F238E27FC236}">
                <a16:creationId xmlns:a16="http://schemas.microsoft.com/office/drawing/2014/main" id="{C96634E1-CB60-E00A-2755-EDD88C34EA31}"/>
              </a:ext>
            </a:extLst>
          </p:cNvPr>
          <p:cNvSpPr txBox="1">
            <a:spLocks/>
          </p:cNvSpPr>
          <p:nvPr/>
        </p:nvSpPr>
        <p:spPr>
          <a:xfrm>
            <a:off x="202965" y="184420"/>
            <a:ext cx="10515600" cy="13255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prstClr val="white"/>
                </a:solidFill>
                <a:effectLst/>
                <a:uLnTx/>
                <a:uFillTx/>
                <a:latin typeface="Arial"/>
                <a:cs typeface="Arial"/>
                <a:sym typeface="Arial"/>
              </a:rPr>
              <a:t>Fecal lipid markers</a:t>
            </a:r>
          </a:p>
        </p:txBody>
      </p:sp>
      <p:sp>
        <p:nvSpPr>
          <p:cNvPr id="14" name="Rectangle 13">
            <a:extLst>
              <a:ext uri="{FF2B5EF4-FFF2-40B4-BE49-F238E27FC236}">
                <a16:creationId xmlns:a16="http://schemas.microsoft.com/office/drawing/2014/main" id="{E1FF3F8F-B8D9-7F90-BF3E-B51763DA5F36}"/>
              </a:ext>
            </a:extLst>
          </p:cNvPr>
          <p:cNvSpPr/>
          <p:nvPr/>
        </p:nvSpPr>
        <p:spPr>
          <a:xfrm>
            <a:off x="7821222" y="5830319"/>
            <a:ext cx="1547856" cy="5917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CasellaDiTesto 3">
            <a:extLst>
              <a:ext uri="{FF2B5EF4-FFF2-40B4-BE49-F238E27FC236}">
                <a16:creationId xmlns:a16="http://schemas.microsoft.com/office/drawing/2014/main" id="{1274B8BF-DF02-C0F1-2BAF-55C9B09EF39C}"/>
              </a:ext>
            </a:extLst>
          </p:cNvPr>
          <p:cNvSpPr txBox="1"/>
          <p:nvPr/>
        </p:nvSpPr>
        <p:spPr>
          <a:xfrm>
            <a:off x="174390" y="1383090"/>
            <a:ext cx="11846160" cy="4401205"/>
          </a:xfrm>
          <a:prstGeom prst="rect">
            <a:avLst/>
          </a:prstGeom>
          <a:noFill/>
          <a:ln>
            <a:solidFill>
              <a:srgbClr val="B21938"/>
            </a:solidFill>
          </a:ln>
        </p:spPr>
        <p:txBody>
          <a:bodyPr wrap="square">
            <a:spAutoFit/>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Arachidonic</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acid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Proinflammatory</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properties</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(precursor of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prostaglandins</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Released</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during</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the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destruction</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of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enterocytes</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 component of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cell</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membranes</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endParaRPr kumimoji="0" lang="it-IT" sz="2800" b="1" i="0" u="none" strike="noStrike" kern="1200" cap="none" spc="0" normalizeH="0" baseline="0" noProof="0" dirty="0" smtClean="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2800" b="1" i="0" u="none" strike="noStrike" kern="1200" cap="none" spc="0" normalizeH="0" baseline="0" noProof="0" dirty="0" err="1" smtClean="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Nervonic</a:t>
            </a:r>
            <a:r>
              <a:rPr kumimoji="0" lang="it-IT" sz="2800" b="1" i="0" u="none" strike="noStrike" kern="1200" cap="none" spc="0" normalizeH="0" baseline="0" noProof="0" dirty="0" smtClean="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acid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Released</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during</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the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destruction</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of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enterocytes</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(component of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lipid</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rafts</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in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cell</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membranes</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Abundant</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in the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myelin</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sheaths</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of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peripheral</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nerve</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fibers</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(deep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mucosal</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damage</a:t>
            </a:r>
            <a:r>
              <a:rPr kumimoji="0" lang="it-IT" sz="28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t>
            </a:r>
            <a:endParaRPr kumimoji="0" lang="en-US" sz="2000" b="1" i="0" u="none" strike="noStrike" kern="1200" cap="none" spc="0" normalizeH="0" baseline="0" noProof="0" dirty="0">
              <a:ln>
                <a:noFill/>
              </a:ln>
              <a:solidFill>
                <a:srgbClr val="B3183A"/>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960309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2BB54-64A8-301D-7883-A817EC0EE33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F1AC3CB-F006-5468-157B-4D950C401AB4}"/>
              </a:ext>
            </a:extLst>
          </p:cNvPr>
          <p:cNvSpPr txBox="1">
            <a:spLocks/>
          </p:cNvSpPr>
          <p:nvPr/>
        </p:nvSpPr>
        <p:spPr>
          <a:xfrm>
            <a:off x="75093" y="264923"/>
            <a:ext cx="10670215" cy="611387"/>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....and for the </a:t>
            </a:r>
            <a:r>
              <a:rPr kumimoji="0" lang="it-IT" sz="40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regeneration</a:t>
            </a:r>
            <a:r>
              <a:rPr kumimoji="0" lang="it-IT"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 of the </a:t>
            </a:r>
            <a:r>
              <a:rPr kumimoji="0" lang="it-IT" sz="40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barrier</a:t>
            </a:r>
            <a:r>
              <a:rPr kumimoji="0" lang="it-IT"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a:t>
            </a:r>
          </a:p>
        </p:txBody>
      </p:sp>
      <p:pic>
        <p:nvPicPr>
          <p:cNvPr id="3" name="Immagine 2">
            <a:extLst>
              <a:ext uri="{FF2B5EF4-FFF2-40B4-BE49-F238E27FC236}">
                <a16:creationId xmlns:a16="http://schemas.microsoft.com/office/drawing/2014/main" id="{5C5521A7-0F4C-4F54-409C-F22033E51C88}"/>
              </a:ext>
            </a:extLst>
          </p:cNvPr>
          <p:cNvPicPr>
            <a:picLocks noChangeAspect="1"/>
          </p:cNvPicPr>
          <p:nvPr/>
        </p:nvPicPr>
        <p:blipFill>
          <a:blip r:embed="rId2"/>
          <a:stretch>
            <a:fillRect/>
          </a:stretch>
        </p:blipFill>
        <p:spPr>
          <a:xfrm>
            <a:off x="2676808" y="1371600"/>
            <a:ext cx="6855563" cy="5105399"/>
          </a:xfrm>
          <a:prstGeom prst="rect">
            <a:avLst/>
          </a:prstGeom>
        </p:spPr>
      </p:pic>
      <p:pic>
        <p:nvPicPr>
          <p:cNvPr id="4" name="Immagine 3">
            <a:extLst>
              <a:ext uri="{FF2B5EF4-FFF2-40B4-BE49-F238E27FC236}">
                <a16:creationId xmlns:a16="http://schemas.microsoft.com/office/drawing/2014/main" id="{21DC7102-7A51-FAC5-5E09-DA5F36D724D5}"/>
              </a:ext>
            </a:extLst>
          </p:cNvPr>
          <p:cNvPicPr>
            <a:picLocks noChangeAspect="1"/>
          </p:cNvPicPr>
          <p:nvPr/>
        </p:nvPicPr>
        <p:blipFill>
          <a:blip r:embed="rId3"/>
          <a:stretch>
            <a:fillRect/>
          </a:stretch>
        </p:blipFill>
        <p:spPr>
          <a:xfrm>
            <a:off x="926691" y="5982257"/>
            <a:ext cx="1455174" cy="412955"/>
          </a:xfrm>
          <a:prstGeom prst="rect">
            <a:avLst/>
          </a:prstGeom>
        </p:spPr>
      </p:pic>
    </p:spTree>
    <p:extLst>
      <p:ext uri="{BB962C8B-B14F-4D97-AF65-F5344CB8AC3E}">
        <p14:creationId xmlns:p14="http://schemas.microsoft.com/office/powerpoint/2010/main" val="41834613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40593-5573-6E00-7EC9-EC9F90808D62}"/>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6E1125CB-12FB-227B-A6E7-2BEE5CD365B8}"/>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51EF3DF7-45D8-F088-D492-1CBFBA7AD3C8}"/>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EDA06CFD-C536-035A-22D2-F90C9EDBF77B}"/>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5066BE9D-11BC-002B-8442-D04EE8C50A28}"/>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E0CF6DE1-A093-E549-0BA9-C3672BE84AAE}"/>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29DBEF90-E324-3E9B-19EA-EEDB2E60C58C}"/>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8C29ABF7-D5F9-416B-EF82-90D2B79B5F2E}"/>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E3DFC6DB-BD8C-84DE-AF09-ABF752A1498B}"/>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C483EB25-5CCF-2AFC-7DF8-0CA10FBCD3B8}"/>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3CA7D4C1-5C34-1131-52CD-BEC27DABF577}"/>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A65168BF-0455-B52B-7E38-25A04F63F73D}"/>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A8217268-FC8C-22B3-0B12-C32CC98945E1}"/>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B39E6E24-4000-5BF2-CFD0-2A4423B8C6A8}"/>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2C946DD9-2937-6B3B-E658-057827C7AD07}"/>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4F3AE514-6200-7F62-50FA-64CC8884A4B7}"/>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3" name="Immagine 2">
            <a:extLst>
              <a:ext uri="{FF2B5EF4-FFF2-40B4-BE49-F238E27FC236}">
                <a16:creationId xmlns:a16="http://schemas.microsoft.com/office/drawing/2014/main" id="{7626EB85-68CA-325B-D9E4-AF879A1E8B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312" y="0"/>
            <a:ext cx="12273311" cy="6855444"/>
          </a:xfrm>
          <a:prstGeom prst="rect">
            <a:avLst/>
          </a:prstGeom>
        </p:spPr>
      </p:pic>
    </p:spTree>
    <p:extLst>
      <p:ext uri="{BB962C8B-B14F-4D97-AF65-F5344CB8AC3E}">
        <p14:creationId xmlns:p14="http://schemas.microsoft.com/office/powerpoint/2010/main" val="146517513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7DDDE-8AF6-3A8E-E33E-622CF5AC9766}"/>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EBEDEBA6-C25F-7844-4D99-9007BDEDBD59}"/>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88A01269-31ED-CABC-DA5C-037CFB60AD8E}"/>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964F4745-B676-F71A-73CC-79B6BA00A394}"/>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6DA4B6B2-AA10-1C72-1BBF-446F2F8C5C2C}"/>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EEEBC077-BD38-F7AF-7F71-1C36B3368178}"/>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3ECC3E27-5EEA-263F-95D2-19C45AE91F62}"/>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BEBEC052-B6C9-22F2-781D-6A9DEB05BB2D}"/>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788151D8-0D6E-BE25-54C0-49E0EC24CE08}"/>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01E692C4-E323-DEE3-D30F-E3063CEDD7F1}"/>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A020079A-7D61-CD7D-6366-CEFD607386E1}"/>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61F4034C-1D22-958E-F05B-1F36CFC4CF9F}"/>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AC686F65-892E-2170-B186-4E31A5667C70}"/>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C211A4F9-024F-965B-3FBA-846E0C1C11CD}"/>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B8C08C2D-DEA9-14A2-5EA3-47BEC9CFCB81}"/>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D47F50EF-274F-BCEB-1BD3-332883C8B741}"/>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9" name="Immagine 8">
            <a:extLst>
              <a:ext uri="{FF2B5EF4-FFF2-40B4-BE49-F238E27FC236}">
                <a16:creationId xmlns:a16="http://schemas.microsoft.com/office/drawing/2014/main" id="{F863A90B-5911-2A8E-EC64-A59B96CF04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984" y="0"/>
            <a:ext cx="11544032" cy="2520176"/>
          </a:xfrm>
          <a:prstGeom prst="rect">
            <a:avLst/>
          </a:prstGeom>
        </p:spPr>
      </p:pic>
      <p:pic>
        <p:nvPicPr>
          <p:cNvPr id="24" name="Immagine 23">
            <a:extLst>
              <a:ext uri="{FF2B5EF4-FFF2-40B4-BE49-F238E27FC236}">
                <a16:creationId xmlns:a16="http://schemas.microsoft.com/office/drawing/2014/main" id="{68FA83D2-5C17-942B-4DC9-FDB74AD914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225" y="3172164"/>
            <a:ext cx="3441700" cy="2514600"/>
          </a:xfrm>
          <a:prstGeom prst="rect">
            <a:avLst/>
          </a:prstGeom>
        </p:spPr>
      </p:pic>
      <p:pic>
        <p:nvPicPr>
          <p:cNvPr id="26" name="Immagine 25">
            <a:extLst>
              <a:ext uri="{FF2B5EF4-FFF2-40B4-BE49-F238E27FC236}">
                <a16:creationId xmlns:a16="http://schemas.microsoft.com/office/drawing/2014/main" id="{65AD6A76-332C-83B0-316E-466BB7FFA26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87637" y="3183265"/>
            <a:ext cx="3213100" cy="2336800"/>
          </a:xfrm>
          <a:prstGeom prst="rect">
            <a:avLst/>
          </a:prstGeom>
        </p:spPr>
      </p:pic>
      <p:pic>
        <p:nvPicPr>
          <p:cNvPr id="28" name="Immagine 27">
            <a:extLst>
              <a:ext uri="{FF2B5EF4-FFF2-40B4-BE49-F238E27FC236}">
                <a16:creationId xmlns:a16="http://schemas.microsoft.com/office/drawing/2014/main" id="{B025A333-AA25-87A3-459D-01786CFF9E1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75903" y="3183265"/>
            <a:ext cx="3327400" cy="2146300"/>
          </a:xfrm>
          <a:prstGeom prst="rect">
            <a:avLst/>
          </a:prstGeom>
        </p:spPr>
      </p:pic>
    </p:spTree>
    <p:extLst>
      <p:ext uri="{BB962C8B-B14F-4D97-AF65-F5344CB8AC3E}">
        <p14:creationId xmlns:p14="http://schemas.microsoft.com/office/powerpoint/2010/main" val="286415869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089C0-E109-07B2-26F2-56733B1D1735}"/>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2BB8E1A7-152A-B866-16B7-745821511EFF}"/>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1EB2155D-53C4-4C7C-4001-8CD0E14E3C2C}"/>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4BF7DDF4-BF12-BF99-4E6F-2BDA1B15A12D}"/>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D61EA2E6-178E-0AFE-E8A3-45BC4095AB76}"/>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3A594E66-9838-73BC-F0E7-0457C144EC5A}"/>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822DDBDA-F4D1-C8B1-57D3-1B3E3682E2A8}"/>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798745B7-3B86-466D-23EC-05C11BFA85C9}"/>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011D0B4C-694B-956A-4D9C-E75EAEDC398D}"/>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A7C5000A-7827-A692-7F2A-B24662185B82}"/>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4A517404-17D3-E709-8389-2D05E4327739}"/>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10C21C00-276B-A6D8-369F-D16D40D55606}"/>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B4F2105C-CCE0-0C45-C601-0C8CF1A5A10E}"/>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27BEB3AB-E923-B350-C849-384110BE5A6C}"/>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EB67CD1C-58B2-5336-A7A6-D6B77D005FC3}"/>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2FE272DA-7A70-5AEE-DAF8-F7B30D95ACE9}"/>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4" name="Immagine 3">
            <a:extLst>
              <a:ext uri="{FF2B5EF4-FFF2-40B4-BE49-F238E27FC236}">
                <a16:creationId xmlns:a16="http://schemas.microsoft.com/office/drawing/2014/main" id="{EC013747-B918-BD27-BB61-6713811C2A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401956"/>
            <a:ext cx="5598572" cy="3627244"/>
          </a:xfrm>
          <a:prstGeom prst="rect">
            <a:avLst/>
          </a:prstGeom>
        </p:spPr>
      </p:pic>
      <p:pic>
        <p:nvPicPr>
          <p:cNvPr id="22" name="Immagine 21">
            <a:extLst>
              <a:ext uri="{FF2B5EF4-FFF2-40B4-BE49-F238E27FC236}">
                <a16:creationId xmlns:a16="http://schemas.microsoft.com/office/drawing/2014/main" id="{C161499A-3E9C-678F-9D49-D188FB5ABD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93428" y="1401956"/>
            <a:ext cx="5598572" cy="3527867"/>
          </a:xfrm>
          <a:prstGeom prst="rect">
            <a:avLst/>
          </a:prstGeom>
        </p:spPr>
      </p:pic>
    </p:spTree>
    <p:extLst>
      <p:ext uri="{BB962C8B-B14F-4D97-AF65-F5344CB8AC3E}">
        <p14:creationId xmlns:p14="http://schemas.microsoft.com/office/powerpoint/2010/main" val="9554386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B37AB-06F9-2F32-1860-CFAE4A657941}"/>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1D0A77E7-E738-2F7A-71AB-62338E2F4C58}"/>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F76C59C4-C74E-310F-EB04-ED9683C5B7FB}"/>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820846A6-D751-D33A-11A5-CB8C66089255}"/>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560FAC79-2996-E664-01D2-B6F16D8634FC}"/>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EA2928DE-D9AB-8647-1C06-224F6422D389}"/>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68DB3EA1-B178-1336-5F96-BE440DC03527}"/>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E64F5666-B310-0657-1030-06410D88762B}"/>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E7A842D8-1984-B4F6-9187-76DC85466C7A}"/>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82FC29F3-1FD0-3091-818D-AA2493B22948}"/>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0B9D0A41-73B1-22D9-3FB3-F0AFC9631601}"/>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B88C0F29-9CF2-F7D1-4B1F-7FB2F74AB49C}"/>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76CAC415-02EC-4E98-5418-AD380A80BA0C}"/>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AA0BE841-18D9-A622-D6BC-57D54F17677E}"/>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F98F15F4-7D7C-5AF6-817D-1DF10194E47D}"/>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7C7D08B4-423E-5F2E-8EBD-F7AA24E97C0C}"/>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3" name="Immagine 2">
            <a:extLst>
              <a:ext uri="{FF2B5EF4-FFF2-40B4-BE49-F238E27FC236}">
                <a16:creationId xmlns:a16="http://schemas.microsoft.com/office/drawing/2014/main" id="{81A03E2E-3DBB-D06F-7C57-B51FBA0E86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176" y="19775"/>
            <a:ext cx="9967327" cy="6533205"/>
          </a:xfrm>
          <a:prstGeom prst="rect">
            <a:avLst/>
          </a:prstGeom>
        </p:spPr>
      </p:pic>
    </p:spTree>
    <p:extLst>
      <p:ext uri="{BB962C8B-B14F-4D97-AF65-F5344CB8AC3E}">
        <p14:creationId xmlns:p14="http://schemas.microsoft.com/office/powerpoint/2010/main" val="17049372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54359-D7A7-E044-B445-032F0C838834}"/>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0BB1214F-262A-53FA-904F-9946FAA0691D}"/>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B3F13260-F190-D9CE-3F9F-9E1BBC1A9E7E}"/>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1E227B85-3DB9-0993-0DB4-C03EB898C0E0}"/>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B5BD3EB5-E233-351B-B82F-EBF2676914BD}"/>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CAF1AF3D-2E23-1E9E-C1FF-9160C872C86B}"/>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BEC97953-55B6-975D-5E8E-F307E0F42EED}"/>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D68BC0CE-1B41-8CB4-99AB-F1942F70CD72}"/>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5775BB8D-C515-E101-C742-145B14F97DD6}"/>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5793A25C-5E79-8916-FAEE-31F99E53297C}"/>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3984FA15-32F6-280C-206E-D18C53E217B5}"/>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F68776A9-58C4-E236-1F97-BF001473B260}"/>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630B7D82-2305-096A-D052-F91911A854E8}"/>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3EDC3A47-6C51-57A6-5F4B-073CE40633FA}"/>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40A509F6-7CE6-9E33-4D98-B66053DE5D35}"/>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D3CA3C7C-63E0-4D08-BC79-CE24AF427761}"/>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4" name="Immagine 3">
            <a:extLst>
              <a:ext uri="{FF2B5EF4-FFF2-40B4-BE49-F238E27FC236}">
                <a16:creationId xmlns:a16="http://schemas.microsoft.com/office/drawing/2014/main" id="{DEBCFECE-99A7-F73A-5E47-7B961C38AA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17636"/>
            <a:ext cx="9024065" cy="6435343"/>
          </a:xfrm>
          <a:prstGeom prst="rect">
            <a:avLst/>
          </a:prstGeom>
        </p:spPr>
      </p:pic>
    </p:spTree>
    <p:extLst>
      <p:ext uri="{BB962C8B-B14F-4D97-AF65-F5344CB8AC3E}">
        <p14:creationId xmlns:p14="http://schemas.microsoft.com/office/powerpoint/2010/main" val="4140715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34978" y="1490284"/>
            <a:ext cx="11516008" cy="3231654"/>
          </a:xfrm>
          <a:prstGeom prst="rect">
            <a:avLst/>
          </a:prstGeom>
          <a:noFill/>
          <a:ln>
            <a:solidFill>
              <a:srgbClr val="0084CC"/>
            </a:solidFill>
          </a:ln>
        </p:spPr>
        <p:txBody>
          <a:bodyPr wrap="square">
            <a:spAutoFit/>
          </a:bodyPr>
          <a:lstStyle/>
          <a:p>
            <a:pPr algn="just"/>
            <a:r>
              <a:rPr lang="it-IT" sz="3600" b="1" dirty="0">
                <a:solidFill>
                  <a:srgbClr val="0084CC"/>
                </a:solidFill>
                <a:effectLst>
                  <a:outerShdw blurRad="38100" dist="38100" dir="2700000" algn="tl">
                    <a:srgbClr val="000000">
                      <a:alpha val="43137"/>
                    </a:srgbClr>
                  </a:outerShdw>
                </a:effectLst>
                <a:latin typeface="Arial" pitchFamily="34" charset="0"/>
                <a:cs typeface="Arial" pitchFamily="34" charset="0"/>
              </a:rPr>
              <a:t>The </a:t>
            </a:r>
            <a:r>
              <a:rPr lang="it-IT" sz="3600" b="1" dirty="0" err="1">
                <a:solidFill>
                  <a:srgbClr val="0084CC"/>
                </a:solidFill>
                <a:effectLst>
                  <a:outerShdw blurRad="38100" dist="38100" dir="2700000" algn="tl">
                    <a:srgbClr val="000000">
                      <a:alpha val="43137"/>
                    </a:srgbClr>
                  </a:outerShdw>
                </a:effectLst>
                <a:latin typeface="Arial" pitchFamily="34" charset="0"/>
                <a:cs typeface="Arial" pitchFamily="34" charset="0"/>
              </a:rPr>
              <a:t>main</a:t>
            </a:r>
            <a:r>
              <a:rPr lang="it-IT" sz="3600" b="1" dirty="0">
                <a:solidFill>
                  <a:srgbClr val="0084CC"/>
                </a:solidFill>
                <a:effectLst>
                  <a:outerShdw blurRad="38100" dist="38100" dir="2700000" algn="tl">
                    <a:srgbClr val="000000">
                      <a:alpha val="43137"/>
                    </a:srgbClr>
                  </a:outerShdw>
                </a:effectLst>
                <a:latin typeface="Arial" pitchFamily="34" charset="0"/>
                <a:cs typeface="Arial" pitchFamily="34" charset="0"/>
              </a:rPr>
              <a:t> </a:t>
            </a:r>
            <a:r>
              <a:rPr lang="it-IT" sz="3600" b="1" dirty="0" err="1">
                <a:solidFill>
                  <a:srgbClr val="0084CC"/>
                </a:solidFill>
                <a:effectLst>
                  <a:outerShdw blurRad="38100" dist="38100" dir="2700000" algn="tl">
                    <a:srgbClr val="000000">
                      <a:alpha val="43137"/>
                    </a:srgbClr>
                  </a:outerShdw>
                </a:effectLst>
                <a:latin typeface="Arial" pitchFamily="34" charset="0"/>
                <a:cs typeface="Arial" pitchFamily="34" charset="0"/>
              </a:rPr>
              <a:t>alterations</a:t>
            </a:r>
            <a:r>
              <a:rPr lang="it-IT" sz="3600" b="1" dirty="0">
                <a:solidFill>
                  <a:srgbClr val="0084CC"/>
                </a:solidFill>
                <a:effectLst>
                  <a:outerShdw blurRad="38100" dist="38100" dir="2700000" algn="tl">
                    <a:srgbClr val="000000">
                      <a:alpha val="43137"/>
                    </a:srgbClr>
                  </a:outerShdw>
                </a:effectLst>
                <a:latin typeface="Arial" pitchFamily="34" charset="0"/>
                <a:cs typeface="Arial" pitchFamily="34" charset="0"/>
              </a:rPr>
              <a:t> </a:t>
            </a:r>
            <a:r>
              <a:rPr lang="it-IT" sz="3600" b="1" dirty="0" err="1">
                <a:solidFill>
                  <a:srgbClr val="0084CC"/>
                </a:solidFill>
                <a:effectLst>
                  <a:outerShdw blurRad="38100" dist="38100" dir="2700000" algn="tl">
                    <a:srgbClr val="000000">
                      <a:alpha val="43137"/>
                    </a:srgbClr>
                  </a:outerShdw>
                </a:effectLst>
                <a:latin typeface="Arial" pitchFamily="34" charset="0"/>
                <a:cs typeface="Arial" pitchFamily="34" charset="0"/>
              </a:rPr>
              <a:t>affecting</a:t>
            </a:r>
            <a:r>
              <a:rPr lang="it-IT" sz="3600" b="1" dirty="0">
                <a:solidFill>
                  <a:srgbClr val="0084CC"/>
                </a:solidFill>
                <a:effectLst>
                  <a:outerShdw blurRad="38100" dist="38100" dir="2700000" algn="tl">
                    <a:srgbClr val="000000">
                      <a:alpha val="43137"/>
                    </a:srgbClr>
                  </a:outerShdw>
                </a:effectLst>
                <a:latin typeface="Arial" pitchFamily="34" charset="0"/>
                <a:cs typeface="Arial" pitchFamily="34" charset="0"/>
              </a:rPr>
              <a:t> the </a:t>
            </a:r>
            <a:r>
              <a:rPr lang="it-IT" sz="3600" b="1" dirty="0" err="1">
                <a:solidFill>
                  <a:srgbClr val="0084CC"/>
                </a:solidFill>
                <a:effectLst>
                  <a:outerShdw blurRad="38100" dist="38100" dir="2700000" algn="tl">
                    <a:srgbClr val="000000">
                      <a:alpha val="43137"/>
                    </a:srgbClr>
                  </a:outerShdw>
                </a:effectLst>
                <a:latin typeface="Arial" pitchFamily="34" charset="0"/>
                <a:cs typeface="Arial" pitchFamily="34" charset="0"/>
              </a:rPr>
              <a:t>intestinal</a:t>
            </a:r>
            <a:r>
              <a:rPr lang="it-IT" sz="3600" b="1" dirty="0">
                <a:solidFill>
                  <a:srgbClr val="0084CC"/>
                </a:solidFill>
                <a:effectLst>
                  <a:outerShdw blurRad="38100" dist="38100" dir="2700000" algn="tl">
                    <a:srgbClr val="000000">
                      <a:alpha val="43137"/>
                    </a:srgbClr>
                  </a:outerShdw>
                </a:effectLst>
                <a:latin typeface="Arial" pitchFamily="34" charset="0"/>
                <a:cs typeface="Arial" pitchFamily="34" charset="0"/>
              </a:rPr>
              <a:t> </a:t>
            </a:r>
            <a:r>
              <a:rPr lang="it-IT" sz="3600" b="1" dirty="0" err="1">
                <a:solidFill>
                  <a:srgbClr val="0084CC"/>
                </a:solidFill>
                <a:effectLst>
                  <a:outerShdw blurRad="38100" dist="38100" dir="2700000" algn="tl">
                    <a:srgbClr val="000000">
                      <a:alpha val="43137"/>
                    </a:srgbClr>
                  </a:outerShdw>
                </a:effectLst>
                <a:latin typeface="Arial" pitchFamily="34" charset="0"/>
                <a:cs typeface="Arial" pitchFamily="34" charset="0"/>
              </a:rPr>
              <a:t>barrier</a:t>
            </a:r>
            <a:r>
              <a:rPr lang="it-IT" sz="3600" b="1" dirty="0">
                <a:solidFill>
                  <a:srgbClr val="0084CC"/>
                </a:solidFill>
                <a:effectLst>
                  <a:outerShdw blurRad="38100" dist="38100" dir="2700000" algn="tl">
                    <a:srgbClr val="000000">
                      <a:alpha val="43137"/>
                    </a:srgbClr>
                  </a:outerShdw>
                </a:effectLst>
                <a:latin typeface="Arial" pitchFamily="34" charset="0"/>
                <a:cs typeface="Arial" pitchFamily="34" charset="0"/>
              </a:rPr>
              <a:t> include:</a:t>
            </a:r>
          </a:p>
          <a:p>
            <a:pPr marL="914400" lvl="1" indent="-457200" algn="just">
              <a:buFont typeface="Arial" panose="020B0604020202020204" pitchFamily="34" charset="0"/>
              <a:buChar char="•"/>
            </a:pPr>
            <a:r>
              <a:rPr lang="it-IT" sz="4400" b="1" dirty="0" smtClean="0">
                <a:solidFill>
                  <a:srgbClr val="0084CC"/>
                </a:solidFill>
                <a:effectLst>
                  <a:outerShdw blurRad="38100" dist="38100" dir="2700000" algn="tl">
                    <a:srgbClr val="000000">
                      <a:alpha val="43137"/>
                    </a:srgbClr>
                  </a:outerShdw>
                </a:effectLst>
                <a:latin typeface="Arial" pitchFamily="34" charset="0"/>
                <a:cs typeface="Arial" pitchFamily="34" charset="0"/>
              </a:rPr>
              <a:t>At the </a:t>
            </a:r>
            <a:r>
              <a:rPr lang="it-IT" sz="4400" b="1" u="sng"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cellular</a:t>
            </a:r>
            <a:r>
              <a:rPr lang="it-IT" sz="4400" b="1" u="sng"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a:t>
            </a:r>
            <a:r>
              <a:rPr lang="it-IT" sz="4400" b="1" u="sng"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level</a:t>
            </a:r>
            <a:endParaRPr lang="it-IT" sz="4400" b="1" u="sng" dirty="0" smtClean="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914400" lvl="1" indent="-457200" algn="just">
              <a:buFont typeface="Arial" panose="020B0604020202020204" pitchFamily="34" charset="0"/>
              <a:buChar char="•"/>
            </a:pPr>
            <a:r>
              <a:rPr lang="it-IT" sz="4400" b="1" dirty="0" smtClean="0">
                <a:solidFill>
                  <a:srgbClr val="0084CC"/>
                </a:solidFill>
                <a:effectLst>
                  <a:outerShdw blurRad="38100" dist="38100" dir="2700000" algn="tl">
                    <a:srgbClr val="000000">
                      <a:alpha val="43137"/>
                    </a:srgbClr>
                  </a:outerShdw>
                </a:effectLst>
                <a:latin typeface="Arial" pitchFamily="34" charset="0"/>
                <a:cs typeface="Arial" pitchFamily="34" charset="0"/>
              </a:rPr>
              <a:t>At the </a:t>
            </a:r>
            <a:r>
              <a:rPr lang="it-IT" sz="4400" b="1" u="sng"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epitelium</a:t>
            </a:r>
            <a:r>
              <a:rPr lang="it-IT" sz="4400" b="1" u="sng"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a:t>
            </a:r>
            <a:r>
              <a:rPr lang="it-IT" sz="4400" b="1" u="sng"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level</a:t>
            </a:r>
            <a:endParaRPr lang="it-IT" sz="4400" b="1" u="sng" dirty="0" smtClean="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914400" lvl="1" indent="-457200" algn="just">
              <a:buFont typeface="Arial" panose="020B0604020202020204" pitchFamily="34" charset="0"/>
              <a:buChar char="•"/>
            </a:pPr>
            <a:r>
              <a:rPr lang="it-IT" sz="4400" b="1" dirty="0" smtClean="0">
                <a:solidFill>
                  <a:srgbClr val="0084CC"/>
                </a:solidFill>
                <a:effectLst>
                  <a:outerShdw blurRad="38100" dist="38100" dir="2700000" algn="tl">
                    <a:srgbClr val="000000">
                      <a:alpha val="43137"/>
                    </a:srgbClr>
                  </a:outerShdw>
                </a:effectLst>
                <a:latin typeface="Arial" pitchFamily="34" charset="0"/>
                <a:cs typeface="Arial" pitchFamily="34" charset="0"/>
              </a:rPr>
              <a:t>At </a:t>
            </a:r>
            <a:r>
              <a:rPr lang="it-IT" sz="4400" b="1" dirty="0">
                <a:solidFill>
                  <a:srgbClr val="0084CC"/>
                </a:solidFill>
                <a:effectLst>
                  <a:outerShdw blurRad="38100" dist="38100" dir="2700000" algn="tl">
                    <a:srgbClr val="000000">
                      <a:alpha val="43137"/>
                    </a:srgbClr>
                  </a:outerShdw>
                </a:effectLst>
                <a:latin typeface="Arial" pitchFamily="34" charset="0"/>
                <a:cs typeface="Arial" pitchFamily="34" charset="0"/>
              </a:rPr>
              <a:t>the </a:t>
            </a:r>
            <a:r>
              <a:rPr lang="it-IT" sz="44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mucus</a:t>
            </a:r>
            <a:r>
              <a:rPr lang="it-IT" sz="4400" b="1" u="sng" dirty="0">
                <a:solidFill>
                  <a:srgbClr val="FF0000"/>
                </a:solidFill>
                <a:effectLst>
                  <a:outerShdw blurRad="38100" dist="38100" dir="2700000" algn="tl">
                    <a:srgbClr val="000000">
                      <a:alpha val="43137"/>
                    </a:srgbClr>
                  </a:outerShdw>
                </a:effectLst>
                <a:latin typeface="Arial" pitchFamily="34" charset="0"/>
                <a:cs typeface="Arial" pitchFamily="34" charset="0"/>
              </a:rPr>
              <a:t> </a:t>
            </a:r>
            <a:r>
              <a:rPr lang="it-IT" sz="4400" b="1" u="sng"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level</a:t>
            </a:r>
            <a:endParaRPr lang="it-IT" sz="4400" b="1" u="sng" dirty="0" smtClean="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Rettangolo 7"/>
          <p:cNvSpPr/>
          <p:nvPr/>
        </p:nvSpPr>
        <p:spPr>
          <a:xfrm>
            <a:off x="1233142" y="230855"/>
            <a:ext cx="9725716" cy="830997"/>
          </a:xfrm>
          <a:prstGeom prst="rect">
            <a:avLst/>
          </a:prstGeom>
          <a:solidFill>
            <a:srgbClr val="0084CC"/>
          </a:solidFill>
          <a:ln>
            <a:solidFill>
              <a:srgbClr val="0084CC"/>
            </a:solidFill>
          </a:ln>
        </p:spPr>
        <p:txBody>
          <a:bodyPr wrap="square">
            <a:spAutoFit/>
          </a:bodyPr>
          <a:lstStyle/>
          <a:p>
            <a:pPr algn="ctr"/>
            <a:r>
              <a:rPr lang="it-IT" sz="4800" b="1" dirty="0">
                <a:solidFill>
                  <a:schemeClr val="bg1"/>
                </a:solidFill>
                <a:effectLst>
                  <a:outerShdw blurRad="38100" dist="38100" dir="2700000" algn="tl">
                    <a:srgbClr val="000000">
                      <a:alpha val="43137"/>
                    </a:srgbClr>
                  </a:outerShdw>
                </a:effectLst>
                <a:latin typeface="Arial" pitchFamily="34" charset="0"/>
                <a:cs typeface="Arial" pitchFamily="34" charset="0"/>
              </a:rPr>
              <a:t>INTESTINAL BARRIER DAMAGE</a:t>
            </a:r>
          </a:p>
        </p:txBody>
      </p:sp>
    </p:spTree>
    <p:extLst>
      <p:ext uri="{BB962C8B-B14F-4D97-AF65-F5344CB8AC3E}">
        <p14:creationId xmlns:p14="http://schemas.microsoft.com/office/powerpoint/2010/main" val="42708880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EC4BFA-D89B-6FFB-A1A3-2587C033AE11}"/>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7D594AF1-EFD1-A4AA-BA7D-8AAC0AB06995}"/>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4CF19E65-9CDF-ECB0-B054-8C3DE057D9F6}"/>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6E63CDB5-C977-2CF2-7080-5A4D797D5597}"/>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FB47C703-3099-A5E6-7171-2CF3146C7DA0}"/>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7D3D1BE4-CC34-3956-EF73-8CFF788B0A3D}"/>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62EBD631-B0AB-050D-F866-7F1143F00818}"/>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B184B1D2-0610-F331-4A23-77478E40BB0A}"/>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D26783AB-E77A-558C-FC08-8FE981702D82}"/>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3BD7F26F-2829-4B43-813B-33A07335F096}"/>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9FDAFAF5-FDF6-F251-E26D-A72BCE723B69}"/>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F4C962C0-4612-506D-1F40-F5A7D0536421}"/>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2148F244-6BDF-A239-D4C1-76F8BBFA4FF4}"/>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00E1B2CF-5BE5-ECF0-8AD1-403B3CEAB5CD}"/>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0AA0ABE8-10D4-3333-C87E-BC0BC010063E}"/>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7157FCAF-11B7-B997-57D0-536C31864576}"/>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2" name="Immagine 1">
            <a:extLst>
              <a:ext uri="{FF2B5EF4-FFF2-40B4-BE49-F238E27FC236}">
                <a16:creationId xmlns:a16="http://schemas.microsoft.com/office/drawing/2014/main" id="{93E3B3A7-200B-4C8F-E3E7-39FF4891F8B8}"/>
              </a:ext>
            </a:extLst>
          </p:cNvPr>
          <p:cNvPicPr>
            <a:picLocks noChangeAspect="1"/>
          </p:cNvPicPr>
          <p:nvPr/>
        </p:nvPicPr>
        <p:blipFill>
          <a:blip r:embed="rId5"/>
          <a:srcRect l="1991" t="2410" r="1456" b="229"/>
          <a:stretch>
            <a:fillRect/>
          </a:stretch>
        </p:blipFill>
        <p:spPr>
          <a:xfrm>
            <a:off x="1942653" y="89062"/>
            <a:ext cx="8316000" cy="5868000"/>
          </a:xfrm>
          <a:prstGeom prst="rect">
            <a:avLst/>
          </a:prstGeom>
        </p:spPr>
      </p:pic>
      <p:pic>
        <p:nvPicPr>
          <p:cNvPr id="4" name="Immagine 3">
            <a:extLst>
              <a:ext uri="{FF2B5EF4-FFF2-40B4-BE49-F238E27FC236}">
                <a16:creationId xmlns:a16="http://schemas.microsoft.com/office/drawing/2014/main" id="{D75FE0FD-A8D5-B5B0-1FFA-29E819467E27}"/>
              </a:ext>
            </a:extLst>
          </p:cNvPr>
          <p:cNvPicPr>
            <a:picLocks noChangeAspect="1"/>
          </p:cNvPicPr>
          <p:nvPr/>
        </p:nvPicPr>
        <p:blipFill>
          <a:blip r:embed="rId6"/>
          <a:stretch>
            <a:fillRect/>
          </a:stretch>
        </p:blipFill>
        <p:spPr>
          <a:xfrm>
            <a:off x="364715" y="6063181"/>
            <a:ext cx="4090219" cy="334297"/>
          </a:xfrm>
          <a:prstGeom prst="rect">
            <a:avLst/>
          </a:prstGeom>
        </p:spPr>
      </p:pic>
    </p:spTree>
    <p:extLst>
      <p:ext uri="{BB962C8B-B14F-4D97-AF65-F5344CB8AC3E}">
        <p14:creationId xmlns:p14="http://schemas.microsoft.com/office/powerpoint/2010/main" val="7032535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C6E6F-2F67-B9BA-D6F8-EC064E9D29E9}"/>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ABCF5321-F2F7-E94E-7120-B15190D685F1}"/>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335618A9-560A-5250-9595-D065E19530B2}"/>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D23EF9D6-04D7-50AA-9827-51381036F549}"/>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F05C3024-169A-BCB9-91A9-DD8A0C5C16CE}"/>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539D109A-93B3-4C26-C830-BAD7541B5404}"/>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4346891B-1791-A1B1-F451-5017F9D007D9}"/>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6438708B-A372-EC5B-71B6-9BC4416C69D5}"/>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9745ACB8-8C57-D6B7-A5F5-732EC410FFB9}"/>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7E1C25FD-6500-6936-7911-5F430DE46D0E}"/>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72385F9D-A0D9-2B5A-3222-7A7BC3A35DAA}"/>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B7AABF5E-B694-2B53-B46A-CEF74ED64EE1}"/>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E03DF01D-5F68-59F5-0F04-55ECDC6E487F}"/>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1C4A4BA3-06C8-2FC8-6154-1D6B8C42163C}"/>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CF4BE29A-A62D-5160-7E86-235CADA8D45C}"/>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68ACD908-96C9-BF9D-D45C-59C3DC3BAC04}"/>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22" name="Immagine 21">
            <a:extLst>
              <a:ext uri="{FF2B5EF4-FFF2-40B4-BE49-F238E27FC236}">
                <a16:creationId xmlns:a16="http://schemas.microsoft.com/office/drawing/2014/main" id="{74703E51-51BE-6217-BCCD-516362D09EB5}"/>
              </a:ext>
            </a:extLst>
          </p:cNvPr>
          <p:cNvPicPr>
            <a:picLocks noChangeAspect="1"/>
          </p:cNvPicPr>
          <p:nvPr/>
        </p:nvPicPr>
        <p:blipFill>
          <a:blip r:embed="rId5"/>
          <a:stretch>
            <a:fillRect/>
          </a:stretch>
        </p:blipFill>
        <p:spPr>
          <a:xfrm>
            <a:off x="6800909" y="925461"/>
            <a:ext cx="4471082" cy="4500757"/>
          </a:xfrm>
          <a:prstGeom prst="rect">
            <a:avLst/>
          </a:prstGeom>
          <a:ln>
            <a:noFill/>
          </a:ln>
        </p:spPr>
      </p:pic>
      <p:pic>
        <p:nvPicPr>
          <p:cNvPr id="24" name="Immagine 23">
            <a:extLst>
              <a:ext uri="{FF2B5EF4-FFF2-40B4-BE49-F238E27FC236}">
                <a16:creationId xmlns:a16="http://schemas.microsoft.com/office/drawing/2014/main" id="{F6140BDB-3162-94CA-3187-3C00C15F03D5}"/>
              </a:ext>
            </a:extLst>
          </p:cNvPr>
          <p:cNvPicPr>
            <a:picLocks noChangeAspect="1"/>
          </p:cNvPicPr>
          <p:nvPr/>
        </p:nvPicPr>
        <p:blipFill>
          <a:blip r:embed="rId6"/>
          <a:stretch>
            <a:fillRect/>
          </a:stretch>
        </p:blipFill>
        <p:spPr>
          <a:xfrm>
            <a:off x="941222" y="934084"/>
            <a:ext cx="4471081" cy="4483510"/>
          </a:xfrm>
          <a:prstGeom prst="rect">
            <a:avLst/>
          </a:prstGeom>
          <a:ln>
            <a:noFill/>
          </a:ln>
        </p:spPr>
      </p:pic>
    </p:spTree>
    <p:extLst>
      <p:ext uri="{BB962C8B-B14F-4D97-AF65-F5344CB8AC3E}">
        <p14:creationId xmlns:p14="http://schemas.microsoft.com/office/powerpoint/2010/main" val="126728191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727FF-6F69-754A-5BA9-4D715BD2E9C5}"/>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35EE437C-C34B-5BA5-80F2-6D27A24FD931}"/>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CE4EEFCD-8660-9A23-4F4B-EFF49BC57EA8}"/>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DDAFD4FF-FA0E-6B55-4A16-2A69D75ABDF3}"/>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64983C73-5ED1-D831-493D-CE183D8E525B}"/>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E13673E0-C476-9132-1647-1F97AF9610CC}"/>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0155DD7F-E350-50F0-B6D5-F76488021467}"/>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411C4512-B931-AED6-2FE0-F60D245CD249}"/>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FEC84FEF-828B-F4EA-FE77-207AA8DB5ACE}"/>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C2E30D1A-61B4-754C-C9B9-4AF22C78F44D}"/>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F1BB3E54-39C0-DEB8-84F6-B75BC8E5F2AF}"/>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19AE5548-1A1E-3069-F478-D8CD44168A05}"/>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4B04D91E-027A-B580-01F1-472998B7ED54}"/>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075DC095-B100-AE76-7853-3FE1955EAA84}"/>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A77B4D38-4C8C-E391-C97B-2F91A7D3D116}"/>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95F22FF6-3704-BD05-F4B1-41B80DFCE1FF}"/>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4" name="Immagine 3">
            <a:extLst>
              <a:ext uri="{FF2B5EF4-FFF2-40B4-BE49-F238E27FC236}">
                <a16:creationId xmlns:a16="http://schemas.microsoft.com/office/drawing/2014/main" id="{41200F85-AAF5-2D6B-25A1-E63733A90A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52397" y="0"/>
            <a:ext cx="8248960" cy="6506483"/>
          </a:xfrm>
          <a:prstGeom prst="rect">
            <a:avLst/>
          </a:prstGeom>
        </p:spPr>
      </p:pic>
    </p:spTree>
    <p:extLst>
      <p:ext uri="{BB962C8B-B14F-4D97-AF65-F5344CB8AC3E}">
        <p14:creationId xmlns:p14="http://schemas.microsoft.com/office/powerpoint/2010/main" val="30921853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6C1F4-2BCC-3564-20ED-A74558002561}"/>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374ABF4C-50B1-ED3D-2993-F2E36A176A0B}"/>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5674731D-A4DD-52DB-36EC-2DF378010391}"/>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C8AB12C6-3211-6E5F-05F8-085D0C11C301}"/>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AE1731F6-17A4-F254-6F40-CB3AAFC6A3D9}"/>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53F9599D-73FD-0B23-DBDC-F66B4C96E842}"/>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D1FACD8B-1EDC-7396-34A4-97D87B59502E}"/>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84496E81-F732-02B5-D6D9-41D6206DCC38}"/>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D751AC75-947C-A0FF-D73B-6CBED15086CC}"/>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11131D9F-CA9C-C867-7FFE-A5F424B360F8}"/>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5B55CE7A-1B27-AA2A-33ED-FC8E947C46E7}"/>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ADCEF7BC-72C6-D688-7459-CE67B126F782}"/>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03E2F9C7-BE8F-123F-4060-4D7ED5A3D476}"/>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38A64EDF-74E0-B597-3615-E2AF0C5A82A5}"/>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D44BA782-B95A-F988-A253-B809139F9B59}"/>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FA1CBE8C-244D-ADFE-CC60-27CF5D37BFD6}"/>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8" name="Immagine 7">
            <a:extLst>
              <a:ext uri="{FF2B5EF4-FFF2-40B4-BE49-F238E27FC236}">
                <a16:creationId xmlns:a16="http://schemas.microsoft.com/office/drawing/2014/main" id="{4526E732-7B51-9C4B-571F-1A768F8512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3213" y="195696"/>
            <a:ext cx="9685574" cy="4721992"/>
          </a:xfrm>
          <a:prstGeom prst="rect">
            <a:avLst/>
          </a:prstGeom>
        </p:spPr>
      </p:pic>
    </p:spTree>
    <p:extLst>
      <p:ext uri="{BB962C8B-B14F-4D97-AF65-F5344CB8AC3E}">
        <p14:creationId xmlns:p14="http://schemas.microsoft.com/office/powerpoint/2010/main" val="314130611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918CA-521A-FF00-EA39-F2859721FDEB}"/>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B1D3BC78-0304-75C6-343E-B055344177EC}"/>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841EF7E6-A76E-024A-3BA1-2EEA6CB8E92B}"/>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84E33D0F-0303-863C-E813-95C5C36E20DE}"/>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51283345-2C48-9C7B-BDEE-6CAE5897010D}"/>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5A329841-1052-D079-CBD9-0D2FD2D543B4}"/>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C4B77942-F34A-5EFC-8990-AFBB8F6A5C54}"/>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0A0C5C6D-A7D5-CC9F-C5D5-29D0D9296293}"/>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4DA8B200-25B1-7A1A-238D-214CEDD9FE10}"/>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1838780A-84E2-E4E9-D21A-AFF9D6B3E00F}"/>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4D496E7F-CAA0-229E-F225-0D01913FD4CC}"/>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5F796F77-1A0C-04B4-C00B-2DDCAB2B1DA7}"/>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4327618E-BF34-C76E-E80E-368B6A1AA5E4}"/>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45662C3E-9A6A-C0E4-21FA-40490D8D4AF1}"/>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848EECE4-30D9-1F24-E87B-FA5D8C332DA3}"/>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3E337436-3366-8599-C119-831D6499D223}"/>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4" name="Immagine 3">
            <a:extLst>
              <a:ext uri="{FF2B5EF4-FFF2-40B4-BE49-F238E27FC236}">
                <a16:creationId xmlns:a16="http://schemas.microsoft.com/office/drawing/2014/main" id="{AECB8016-B13B-DA65-086A-EB42464FD8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3987" y="0"/>
            <a:ext cx="7764026" cy="6608890"/>
          </a:xfrm>
          <a:prstGeom prst="rect">
            <a:avLst/>
          </a:prstGeom>
        </p:spPr>
      </p:pic>
    </p:spTree>
    <p:extLst>
      <p:ext uri="{BB962C8B-B14F-4D97-AF65-F5344CB8AC3E}">
        <p14:creationId xmlns:p14="http://schemas.microsoft.com/office/powerpoint/2010/main" val="34295160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30A33-5B18-44E9-C781-E13F92AC3D0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09FAA781-5A62-EF8A-0ED9-003DACBEF77B}"/>
              </a:ext>
            </a:extLst>
          </p:cNvPr>
          <p:cNvPicPr>
            <a:picLocks noChangeAspect="1"/>
          </p:cNvPicPr>
          <p:nvPr/>
        </p:nvPicPr>
        <p:blipFill>
          <a:blip r:embed="rId3"/>
          <a:srcRect l="48401" t="15774"/>
          <a:stretch/>
        </p:blipFill>
        <p:spPr>
          <a:xfrm>
            <a:off x="207664" y="2032084"/>
            <a:ext cx="7660489" cy="4234815"/>
          </a:xfrm>
          <a:prstGeom prst="rect">
            <a:avLst/>
          </a:prstGeom>
        </p:spPr>
      </p:pic>
      <p:sp>
        <p:nvSpPr>
          <p:cNvPr id="20" name="TextBox 19">
            <a:extLst>
              <a:ext uri="{FF2B5EF4-FFF2-40B4-BE49-F238E27FC236}">
                <a16:creationId xmlns:a16="http://schemas.microsoft.com/office/drawing/2014/main" id="{0F9440EC-27C3-673E-3D04-DC4367D8F1E6}"/>
              </a:ext>
            </a:extLst>
          </p:cNvPr>
          <p:cNvSpPr txBox="1"/>
          <p:nvPr/>
        </p:nvSpPr>
        <p:spPr>
          <a:xfrm flipH="1">
            <a:off x="5719203" y="1388271"/>
            <a:ext cx="3180902"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86993"/>
                </a:solidFill>
                <a:effectLst/>
                <a:uLnTx/>
                <a:uFillTx/>
                <a:latin typeface="Calibri" panose="020F0502020204030204"/>
                <a:ea typeface="+mn-ea"/>
                <a:cs typeface="+mn-cs"/>
              </a:rPr>
              <a:t>Bile acid dysmetabolism</a:t>
            </a:r>
            <a:endParaRPr kumimoji="0" lang="en-US" sz="2400" b="0" i="0" u="none" strike="noStrike" kern="1200" cap="none" spc="0" normalizeH="0" baseline="0" noProof="0" dirty="0">
              <a:ln>
                <a:noFill/>
              </a:ln>
              <a:solidFill>
                <a:srgbClr val="186993"/>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186993"/>
              </a:solidFill>
              <a:effectLst/>
              <a:uLnTx/>
              <a:uFillTx/>
              <a:latin typeface="Calibri" panose="020F0502020204030204"/>
              <a:ea typeface="+mn-ea"/>
              <a:cs typeface="+mn-cs"/>
            </a:endParaRPr>
          </a:p>
        </p:txBody>
      </p:sp>
      <p:cxnSp>
        <p:nvCxnSpPr>
          <p:cNvPr id="3" name="Straight Connector 2">
            <a:extLst>
              <a:ext uri="{FF2B5EF4-FFF2-40B4-BE49-F238E27FC236}">
                <a16:creationId xmlns:a16="http://schemas.microsoft.com/office/drawing/2014/main" id="{9873452F-7A96-3FD5-7D86-9071D5CBC169}"/>
              </a:ext>
            </a:extLst>
          </p:cNvPr>
          <p:cNvCxnSpPr>
            <a:cxnSpLocks/>
          </p:cNvCxnSpPr>
          <p:nvPr/>
        </p:nvCxnSpPr>
        <p:spPr>
          <a:xfrm flipH="1" flipV="1">
            <a:off x="5358150" y="591101"/>
            <a:ext cx="835821" cy="2136998"/>
          </a:xfrm>
          <a:prstGeom prst="line">
            <a:avLst/>
          </a:prstGeom>
          <a:ln w="22225">
            <a:gradFill>
              <a:gsLst>
                <a:gs pos="0">
                  <a:schemeClr val="tx1"/>
                </a:gs>
                <a:gs pos="74000">
                  <a:schemeClr val="accent1">
                    <a:lumMod val="45000"/>
                    <a:lumOff val="55000"/>
                  </a:schemeClr>
                </a:gs>
                <a:gs pos="83000">
                  <a:schemeClr val="accent1">
                    <a:lumMod val="45000"/>
                    <a:lumOff val="55000"/>
                  </a:schemeClr>
                </a:gs>
                <a:gs pos="100000">
                  <a:schemeClr val="bg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7E87A01B-4C9B-CA75-6872-C2AE50673870}"/>
              </a:ext>
            </a:extLst>
          </p:cNvPr>
          <p:cNvCxnSpPr>
            <a:cxnSpLocks/>
          </p:cNvCxnSpPr>
          <p:nvPr/>
        </p:nvCxnSpPr>
        <p:spPr>
          <a:xfrm flipV="1">
            <a:off x="7912327" y="1064226"/>
            <a:ext cx="1881994" cy="2092366"/>
          </a:xfrm>
          <a:prstGeom prst="line">
            <a:avLst/>
          </a:prstGeom>
          <a:ln w="22225">
            <a:gradFill>
              <a:gsLst>
                <a:gs pos="0">
                  <a:schemeClr val="tx1"/>
                </a:gs>
                <a:gs pos="74000">
                  <a:schemeClr val="accent1">
                    <a:lumMod val="45000"/>
                    <a:lumOff val="55000"/>
                  </a:schemeClr>
                </a:gs>
                <a:gs pos="83000">
                  <a:schemeClr val="accent1">
                    <a:lumMod val="45000"/>
                    <a:lumOff val="55000"/>
                  </a:schemeClr>
                </a:gs>
                <a:gs pos="100000">
                  <a:schemeClr val="bg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F9CC66D-F2C3-48AB-E038-1A6BAD1E9555}"/>
              </a:ext>
            </a:extLst>
          </p:cNvPr>
          <p:cNvSpPr txBox="1"/>
          <p:nvPr/>
        </p:nvSpPr>
        <p:spPr>
          <a:xfrm flipH="1">
            <a:off x="8624655" y="2643869"/>
            <a:ext cx="318090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86993"/>
                </a:solidFill>
                <a:effectLst/>
                <a:uLnTx/>
                <a:uFillTx/>
                <a:latin typeface="Calibri" panose="020F0502020204030204"/>
                <a:ea typeface="+mn-ea"/>
                <a:cs typeface="+mn-cs"/>
              </a:rPr>
              <a:t>Lipid perturbation</a:t>
            </a:r>
            <a:endParaRPr kumimoji="0" lang="en-US" sz="2400" b="0" i="0" u="none" strike="noStrike" kern="1200" cap="none" spc="0" normalizeH="0" baseline="0" noProof="0" dirty="0">
              <a:ln>
                <a:noFill/>
              </a:ln>
              <a:solidFill>
                <a:srgbClr val="186993"/>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186993"/>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33482F58-92B9-B3BE-36B6-135B48FE785A}"/>
              </a:ext>
            </a:extLst>
          </p:cNvPr>
          <p:cNvSpPr txBox="1"/>
          <p:nvPr/>
        </p:nvSpPr>
        <p:spPr>
          <a:xfrm flipH="1">
            <a:off x="8000340" y="4136273"/>
            <a:ext cx="380521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86993"/>
                </a:solidFill>
                <a:effectLst/>
                <a:uLnTx/>
                <a:uFillTx/>
                <a:latin typeface="Calibri" panose="020F0502020204030204"/>
                <a:ea typeface="+mn-ea"/>
                <a:cs typeface="+mn-cs"/>
              </a:rPr>
              <a:t>Carbohydrate malabsorption</a:t>
            </a:r>
            <a:endParaRPr kumimoji="0" lang="en-US" sz="2400" b="0" i="0" u="none" strike="noStrike" kern="1200" cap="none" spc="0" normalizeH="0" baseline="0" noProof="0" dirty="0">
              <a:ln>
                <a:noFill/>
              </a:ln>
              <a:solidFill>
                <a:srgbClr val="186993"/>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186993"/>
              </a:solidFill>
              <a:effectLst/>
              <a:uLnTx/>
              <a:uFillTx/>
              <a:latin typeface="Calibri" panose="020F0502020204030204"/>
              <a:ea typeface="+mn-ea"/>
              <a:cs typeface="+mn-cs"/>
            </a:endParaRPr>
          </a:p>
        </p:txBody>
      </p:sp>
      <p:cxnSp>
        <p:nvCxnSpPr>
          <p:cNvPr id="12" name="Straight Connector 11">
            <a:extLst>
              <a:ext uri="{FF2B5EF4-FFF2-40B4-BE49-F238E27FC236}">
                <a16:creationId xmlns:a16="http://schemas.microsoft.com/office/drawing/2014/main" id="{B7DC038C-0B3D-B40C-D2FB-A8572C748557}"/>
              </a:ext>
            </a:extLst>
          </p:cNvPr>
          <p:cNvCxnSpPr>
            <a:cxnSpLocks/>
          </p:cNvCxnSpPr>
          <p:nvPr/>
        </p:nvCxnSpPr>
        <p:spPr>
          <a:xfrm>
            <a:off x="8000340" y="4349526"/>
            <a:ext cx="1793981" cy="1743049"/>
          </a:xfrm>
          <a:prstGeom prst="line">
            <a:avLst/>
          </a:prstGeom>
          <a:ln w="22225">
            <a:gradFill>
              <a:gsLst>
                <a:gs pos="0">
                  <a:schemeClr val="tx1"/>
                </a:gs>
                <a:gs pos="74000">
                  <a:schemeClr val="accent1">
                    <a:lumMod val="45000"/>
                    <a:lumOff val="55000"/>
                  </a:schemeClr>
                </a:gs>
                <a:gs pos="83000">
                  <a:schemeClr val="accent1">
                    <a:lumMod val="45000"/>
                    <a:lumOff val="55000"/>
                  </a:schemeClr>
                </a:gs>
                <a:gs pos="100000">
                  <a:schemeClr val="bg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441BEA1-B6BE-5AFC-2806-0DE22902931D}"/>
              </a:ext>
            </a:extLst>
          </p:cNvPr>
          <p:cNvSpPr txBox="1"/>
          <p:nvPr/>
        </p:nvSpPr>
        <p:spPr>
          <a:xfrm flipH="1">
            <a:off x="2720189" y="1575912"/>
            <a:ext cx="318090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86993"/>
                </a:solidFill>
                <a:effectLst/>
                <a:uLnTx/>
                <a:uFillTx/>
                <a:latin typeface="Calibri" panose="020F0502020204030204"/>
                <a:ea typeface="+mn-ea"/>
                <a:cs typeface="+mn-cs"/>
              </a:rPr>
              <a:t>Dysbiosis</a:t>
            </a:r>
            <a:endParaRPr kumimoji="0" lang="en-US" sz="2400" b="0" i="0" u="none" strike="noStrike" kern="1200" cap="none" spc="0" normalizeH="0" baseline="0" noProof="0" dirty="0">
              <a:ln>
                <a:noFill/>
              </a:ln>
              <a:solidFill>
                <a:srgbClr val="186993"/>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186993"/>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820F97C8-3246-9568-6EE9-E74FF923B3C9}"/>
              </a:ext>
            </a:extLst>
          </p:cNvPr>
          <p:cNvSpPr txBox="1"/>
          <p:nvPr/>
        </p:nvSpPr>
        <p:spPr>
          <a:xfrm flipH="1">
            <a:off x="6096000" y="5336602"/>
            <a:ext cx="318090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86993"/>
                </a:solidFill>
                <a:effectLst/>
                <a:uLnTx/>
                <a:uFillTx/>
                <a:latin typeface="Calibri" panose="020F0502020204030204"/>
                <a:ea typeface="+mn-ea"/>
                <a:cs typeface="+mn-cs"/>
              </a:rPr>
              <a:t>Inflammation</a:t>
            </a:r>
            <a:endParaRPr kumimoji="0" lang="en-US" sz="2400" b="0" i="0" u="none" strike="noStrike" kern="1200" cap="none" spc="0" normalizeH="0" baseline="0" noProof="0" dirty="0">
              <a:ln>
                <a:noFill/>
              </a:ln>
              <a:solidFill>
                <a:srgbClr val="186993"/>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186993"/>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E6CC0BDC-2CC5-03B6-B697-CDC0BF230A56}"/>
              </a:ext>
            </a:extLst>
          </p:cNvPr>
          <p:cNvSpPr>
            <a:spLocks noGrp="1"/>
          </p:cNvSpPr>
          <p:nvPr>
            <p:ph type="title"/>
          </p:nvPr>
        </p:nvSpPr>
        <p:spPr>
          <a:xfrm>
            <a:off x="0" y="0"/>
            <a:ext cx="12192000" cy="721217"/>
          </a:xfrm>
          <a:solidFill>
            <a:srgbClr val="FBF9F7"/>
          </a:solidFill>
        </p:spPr>
        <p:txBody>
          <a:bodyPr>
            <a:normAutofit/>
          </a:bodyPr>
          <a:lstStyle/>
          <a:p>
            <a:pPr algn="ctr"/>
            <a:r>
              <a:rPr lang="de-DE" sz="3600" b="1" dirty="0">
                <a:solidFill>
                  <a:srgbClr val="F06D6A"/>
                </a:solidFill>
                <a:latin typeface="+mn-lt"/>
              </a:rPr>
              <a:t>A subset of dogs with chronic enteropathy</a:t>
            </a:r>
            <a:endParaRPr lang="en-US" sz="3600" b="1" dirty="0">
              <a:solidFill>
                <a:srgbClr val="F06D6A"/>
              </a:solidFill>
              <a:latin typeface="+mn-lt"/>
            </a:endParaRPr>
          </a:p>
        </p:txBody>
      </p:sp>
      <p:cxnSp>
        <p:nvCxnSpPr>
          <p:cNvPr id="14" name="Straight Connector 13">
            <a:extLst>
              <a:ext uri="{FF2B5EF4-FFF2-40B4-BE49-F238E27FC236}">
                <a16:creationId xmlns:a16="http://schemas.microsoft.com/office/drawing/2014/main" id="{B336D451-AD09-8F11-EF04-B35FF0C37DC1}"/>
              </a:ext>
            </a:extLst>
          </p:cNvPr>
          <p:cNvCxnSpPr>
            <a:cxnSpLocks/>
          </p:cNvCxnSpPr>
          <p:nvPr/>
        </p:nvCxnSpPr>
        <p:spPr>
          <a:xfrm>
            <a:off x="8138096" y="3672281"/>
            <a:ext cx="3667461" cy="66033"/>
          </a:xfrm>
          <a:prstGeom prst="line">
            <a:avLst/>
          </a:prstGeom>
          <a:ln w="22225">
            <a:gradFill>
              <a:gsLst>
                <a:gs pos="0">
                  <a:schemeClr val="tx1"/>
                </a:gs>
                <a:gs pos="74000">
                  <a:schemeClr val="accent1">
                    <a:lumMod val="45000"/>
                    <a:lumOff val="55000"/>
                  </a:schemeClr>
                </a:gs>
                <a:gs pos="83000">
                  <a:schemeClr val="accent1">
                    <a:lumMod val="45000"/>
                    <a:lumOff val="55000"/>
                  </a:schemeClr>
                </a:gs>
                <a:gs pos="100000">
                  <a:schemeClr val="bg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10D738B-1EC9-68E4-DDF6-9F90B79BA296}"/>
              </a:ext>
            </a:extLst>
          </p:cNvPr>
          <p:cNvSpPr txBox="1"/>
          <p:nvPr/>
        </p:nvSpPr>
        <p:spPr>
          <a:xfrm>
            <a:off x="803564" y="5670218"/>
            <a:ext cx="6096000" cy="830997"/>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libri" panose="020F0502020204030204"/>
                <a:ea typeface="+mn-ea"/>
                <a:cs typeface="+mn-cs"/>
              </a:rPr>
              <a:t>Increased Dysbiosis Index is associated with more severe functional changes in intestine </a:t>
            </a:r>
          </a:p>
        </p:txBody>
      </p:sp>
    </p:spTree>
    <p:extLst>
      <p:ext uri="{BB962C8B-B14F-4D97-AF65-F5344CB8AC3E}">
        <p14:creationId xmlns:p14="http://schemas.microsoft.com/office/powerpoint/2010/main" val="13784140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76661298-7D57-4B60-8F18-A2D96D347692}"/>
              </a:ext>
            </a:extLst>
          </p:cNvPr>
          <p:cNvSpPr/>
          <p:nvPr/>
        </p:nvSpPr>
        <p:spPr>
          <a:xfrm>
            <a:off x="1784498" y="296971"/>
            <a:ext cx="8623004" cy="1446550"/>
          </a:xfrm>
          <a:prstGeom prst="rect">
            <a:avLst/>
          </a:prstGeom>
          <a:solidFill>
            <a:srgbClr val="0000FF"/>
          </a:solidFill>
          <a:ln>
            <a:solidFill>
              <a:srgbClr val="0000FF"/>
            </a:solidFill>
          </a:ln>
        </p:spPr>
        <p:txBody>
          <a:bodyPr wrap="square">
            <a:spAutoFit/>
          </a:bodyPr>
          <a:lstStyle/>
          <a:p>
            <a:pPr algn="ctr"/>
            <a:r>
              <a:rPr lang="it-IT" sz="4800" b="1" dirty="0">
                <a:solidFill>
                  <a:schemeClr val="bg1"/>
                </a:solidFill>
                <a:effectLst>
                  <a:outerShdw blurRad="38100" dist="38100" dir="2700000" algn="tl">
                    <a:srgbClr val="000000">
                      <a:alpha val="43137"/>
                    </a:srgbClr>
                  </a:outerShdw>
                </a:effectLst>
                <a:latin typeface="Arial" pitchFamily="34" charset="0"/>
                <a:cs typeface="Arial" pitchFamily="34" charset="0"/>
              </a:rPr>
              <a:t>INTESTINAL BARRIER </a:t>
            </a:r>
            <a:r>
              <a:rPr lang="it-IT" sz="4000" b="1" i="1" dirty="0" err="1">
                <a:solidFill>
                  <a:schemeClr val="bg1"/>
                </a:solidFill>
                <a:effectLst>
                  <a:outerShdw blurRad="38100" dist="38100" dir="2700000" algn="tl">
                    <a:srgbClr val="000000">
                      <a:alpha val="43137"/>
                    </a:srgbClr>
                  </a:outerShdw>
                </a:effectLst>
                <a:latin typeface="Arial" pitchFamily="34" charset="0"/>
                <a:cs typeface="Arial" pitchFamily="34" charset="0"/>
              </a:rPr>
              <a:t>changes</a:t>
            </a:r>
            <a:endParaRPr lang="it-IT" sz="40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tangolo 2">
            <a:extLst>
              <a:ext uri="{FF2B5EF4-FFF2-40B4-BE49-F238E27FC236}">
                <a16:creationId xmlns:a16="http://schemas.microsoft.com/office/drawing/2014/main" id="{9672E33F-6B3D-403F-8F6E-B4C3F7C4A046}"/>
              </a:ext>
            </a:extLst>
          </p:cNvPr>
          <p:cNvSpPr/>
          <p:nvPr/>
        </p:nvSpPr>
        <p:spPr>
          <a:xfrm>
            <a:off x="344032" y="2069485"/>
            <a:ext cx="11506953" cy="2769989"/>
          </a:xfrm>
          <a:prstGeom prst="rect">
            <a:avLst/>
          </a:prstGeom>
          <a:noFill/>
          <a:ln>
            <a:solidFill>
              <a:srgbClr val="0000FF"/>
            </a:solidFill>
          </a:ln>
        </p:spPr>
        <p:txBody>
          <a:bodyPr wrap="square">
            <a:spAutoFit/>
          </a:bodyPr>
          <a:lstStyle/>
          <a:p>
            <a:pPr algn="ctr"/>
            <a:r>
              <a:rPr lang="it-IT" sz="5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Leaky</a:t>
            </a:r>
            <a:r>
              <a:rPr lang="it-IT" sz="5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5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gut</a:t>
            </a:r>
            <a:r>
              <a:rPr lang="it-IT" sz="5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5400" b="1" dirty="0"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ACUTE </a:t>
            </a:r>
            <a:r>
              <a:rPr lang="it-IT" sz="5400" b="1" dirty="0" err="1"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syndrome</a:t>
            </a:r>
            <a:endParaRPr lang="it-IT" sz="5400" b="1" dirty="0"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r>
              <a:rPr lang="it-IT" sz="5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Leaky</a:t>
            </a:r>
            <a:r>
              <a:rPr lang="it-IT" sz="5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5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gut</a:t>
            </a:r>
            <a:r>
              <a:rPr lang="it-IT" sz="5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5400" b="1" dirty="0"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CHRONIC </a:t>
            </a:r>
            <a:r>
              <a:rPr lang="it-IT" sz="5400" b="1" dirty="0" err="1"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syndrome</a:t>
            </a:r>
            <a:endParaRPr lang="it-IT" sz="5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r>
              <a:rPr lang="it-IT" sz="6600" b="1" dirty="0" err="1"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6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66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dysbiosis</a:t>
            </a:r>
            <a:endParaRPr lang="it-IT" sz="6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45392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D4A0FB-C45E-C39B-F7B3-0845C3B5B2BE}"/>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FC9237BD-A05C-3BBF-6E09-FFD170E9DCA4}"/>
              </a:ext>
            </a:extLst>
          </p:cNvPr>
          <p:cNvSpPr/>
          <p:nvPr/>
        </p:nvSpPr>
        <p:spPr>
          <a:xfrm>
            <a:off x="705136" y="1097784"/>
            <a:ext cx="10792690" cy="1631216"/>
          </a:xfrm>
          <a:prstGeom prst="rect">
            <a:avLst/>
          </a:prstGeom>
          <a:ln>
            <a:solidFill>
              <a:srgbClr val="0084CC"/>
            </a:solidFill>
          </a:ln>
        </p:spPr>
        <p:txBody>
          <a:bodyPr wrap="square">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it-IT" sz="3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Alteration</a:t>
            </a:r>
            <a:r>
              <a:rPr kumimoji="0" lang="it-IT" sz="3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of the </a:t>
            </a:r>
            <a:r>
              <a:rPr kumimoji="0" lang="it-IT" sz="3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intestinal</a:t>
            </a:r>
            <a:r>
              <a:rPr kumimoji="0" lang="it-IT" sz="3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microbiota</a:t>
            </a:r>
          </a:p>
          <a:p>
            <a:pPr marL="457200" marR="0" lvl="0" indent="-45720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it-IT" sz="3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Qualitative: </a:t>
            </a:r>
            <a:r>
              <a:rPr kumimoji="0" lang="it-IT" sz="3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reduced</a:t>
            </a:r>
            <a:r>
              <a:rPr kumimoji="0" lang="it-IT" sz="3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a:t>
            </a:r>
            <a:r>
              <a:rPr kumimoji="0" lang="it-IT" sz="3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diversity</a:t>
            </a:r>
            <a:endParaRPr kumimoji="0" lang="it-IT" sz="3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a:p>
            <a:pPr marL="457200" marR="0" lvl="0" indent="-45720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it-IT" sz="3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Quantitative: </a:t>
            </a:r>
            <a:r>
              <a:rPr kumimoji="0" lang="it-IT" sz="3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altered</a:t>
            </a:r>
            <a:r>
              <a:rPr kumimoji="0" lang="it-IT" sz="3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a:t>
            </a:r>
            <a:r>
              <a:rPr kumimoji="0" lang="it-IT" sz="3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richness</a:t>
            </a:r>
            <a:r>
              <a:rPr kumimoji="0" lang="it-IT" sz="3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and relative </a:t>
            </a:r>
            <a:r>
              <a:rPr kumimoji="0" lang="it-IT" sz="3000" b="1" i="0" u="none" strike="noStrike" kern="1200" cap="none" spc="0" normalizeH="0" baseline="0" noProof="0" dirty="0" err="1">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abundance</a:t>
            </a:r>
            <a:endParaRPr kumimoji="0" lang="it-IT" sz="3000" b="1" i="0" u="none" strike="noStrike" kern="1200" cap="none" spc="0" normalizeH="0" baseline="0" noProof="0" dirty="0">
              <a:ln>
                <a:noFill/>
              </a:ln>
              <a:solidFill>
                <a:srgbClr val="0084CC"/>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pic>
        <p:nvPicPr>
          <p:cNvPr id="4" name="Picture 3" descr="A picture containing diagram&#10;&#10;Description automatically generated">
            <a:extLst>
              <a:ext uri="{FF2B5EF4-FFF2-40B4-BE49-F238E27FC236}">
                <a16:creationId xmlns:a16="http://schemas.microsoft.com/office/drawing/2014/main" id="{A44D0895-9C63-EFEC-4325-2950138A1CB4}"/>
              </a:ext>
            </a:extLst>
          </p:cNvPr>
          <p:cNvPicPr>
            <a:picLocks noChangeAspect="1"/>
          </p:cNvPicPr>
          <p:nvPr/>
        </p:nvPicPr>
        <p:blipFill>
          <a:blip r:embed="rId3" cstate="hqprint">
            <a:extLst>
              <a:ext uri="{28A0092B-C50C-407E-A947-70E740481C1C}">
                <a14:useLocalDpi xmlns:a14="http://schemas.microsoft.com/office/drawing/2010/main" val="0"/>
              </a:ext>
            </a:extLst>
          </a:blip>
          <a:srcRect t="12937" b="15081"/>
          <a:stretch/>
        </p:blipFill>
        <p:spPr>
          <a:xfrm>
            <a:off x="3013724" y="3420000"/>
            <a:ext cx="6175514" cy="2556000"/>
          </a:xfrm>
          <a:prstGeom prst="rect">
            <a:avLst/>
          </a:prstGeom>
        </p:spPr>
      </p:pic>
      <p:sp>
        <p:nvSpPr>
          <p:cNvPr id="6" name="Text Box 3">
            <a:extLst>
              <a:ext uri="{FF2B5EF4-FFF2-40B4-BE49-F238E27FC236}">
                <a16:creationId xmlns:a16="http://schemas.microsoft.com/office/drawing/2014/main" id="{A622A6E2-5ADC-4E04-A2BC-61D0DC41085B}"/>
              </a:ext>
            </a:extLst>
          </p:cNvPr>
          <p:cNvSpPr txBox="1">
            <a:spLocks noChangeArrowheads="1"/>
          </p:cNvSpPr>
          <p:nvPr/>
        </p:nvSpPr>
        <p:spPr bwMode="auto">
          <a:xfrm>
            <a:off x="1779346" y="142875"/>
            <a:ext cx="8644271" cy="769441"/>
          </a:xfrm>
          <a:prstGeom prst="rect">
            <a:avLst/>
          </a:prstGeom>
          <a:solidFill>
            <a:srgbClr val="0084CC"/>
          </a:solidFill>
          <a:ln>
            <a:solidFill>
              <a:srgbClr val="0084CC"/>
            </a:solid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charset="0"/>
                <a:ea typeface="+mn-ea"/>
                <a:cs typeface="Arial" charset="0"/>
              </a:rPr>
              <a:t>INTESTINAL DYSBIOSIS</a:t>
            </a:r>
          </a:p>
        </p:txBody>
      </p:sp>
    </p:spTree>
    <p:extLst>
      <p:ext uri="{BB962C8B-B14F-4D97-AF65-F5344CB8AC3E}">
        <p14:creationId xmlns:p14="http://schemas.microsoft.com/office/powerpoint/2010/main" val="32128554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666925" y="1275893"/>
            <a:ext cx="10855354" cy="4401205"/>
          </a:xfrm>
          <a:prstGeom prst="rect">
            <a:avLst/>
          </a:prstGeom>
          <a:noFill/>
          <a:ln>
            <a:solidFill>
              <a:srgbClr val="0000FF"/>
            </a:solidFill>
          </a:ln>
        </p:spPr>
        <p:txBody>
          <a:bodyPr wrap="square">
            <a:spAutoFit/>
          </a:bodyPr>
          <a:lstStyle/>
          <a:p>
            <a:pPr marL="316531" indent="-316531" algn="just">
              <a:buFont typeface="Arial" pitchFamily="34" charset="0"/>
              <a:buChar char="•"/>
              <a:defRPr/>
            </a:pPr>
            <a:r>
              <a:rPr lang="it-IT" sz="2800" b="1" u="sng" dirty="0">
                <a:solidFill>
                  <a:srgbClr val="FF0000"/>
                </a:solidFill>
                <a:effectLst>
                  <a:outerShdw blurRad="38100" dist="38100" dir="2700000" algn="tl">
                    <a:srgbClr val="000000">
                      <a:alpha val="43137"/>
                    </a:srgbClr>
                  </a:outerShdw>
                </a:effectLst>
                <a:latin typeface="Arial" pitchFamily="34" charset="0"/>
                <a:cs typeface="Arial" pitchFamily="34" charset="0"/>
              </a:rPr>
              <a:t>Live, non-</a:t>
            </a: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pathogenic</a:t>
            </a:r>
            <a:r>
              <a:rPr lang="it-IT" sz="2800" b="1" u="sng" dirty="0">
                <a:solidFill>
                  <a:srgbClr val="FF0000"/>
                </a:solidFill>
                <a:effectLst>
                  <a:outerShdw blurRad="38100" dist="38100" dir="2700000" algn="tl">
                    <a:srgbClr val="000000">
                      <a:alpha val="43137"/>
                    </a:srgbClr>
                  </a:outerShdw>
                </a:effectLst>
                <a:latin typeface="Arial" pitchFamily="34" charset="0"/>
                <a:cs typeface="Arial" pitchFamily="34" charset="0"/>
              </a:rPr>
              <a:t> </a:t>
            </a: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microorganisms</a:t>
            </a:r>
            <a:endParaRPr lang="it-IT" sz="2800" b="1" u="sng"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316531" indent="-316531" algn="just">
              <a:buFont typeface="Arial" pitchFamily="34" charset="0"/>
              <a:buChar char="•"/>
              <a:defRPr/>
            </a:pP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Species-specific</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isolated</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from the intestine of the target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animal</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species</a:t>
            </a:r>
            <a:endPar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endParaRPr>
          </a:p>
          <a:p>
            <a:pPr marL="316531" indent="-316531" algn="just">
              <a:buFont typeface="Arial" pitchFamily="34" charset="0"/>
              <a:buChar char="•"/>
              <a:defRPr/>
            </a:pP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Viable</a:t>
            </a:r>
            <a:r>
              <a:rPr lang="it-IT" sz="2800" b="1" u="sng" dirty="0">
                <a:solidFill>
                  <a:srgbClr val="FF0000"/>
                </a:solidFill>
                <a:effectLst>
                  <a:outerShdw blurRad="38100" dist="38100" dir="2700000" algn="tl">
                    <a:srgbClr val="000000">
                      <a:alpha val="43137"/>
                    </a:srgbClr>
                  </a:outerShdw>
                </a:effectLst>
                <a:latin typeface="Arial" pitchFamily="34" charset="0"/>
                <a:cs typeface="Arial" pitchFamily="34" charset="0"/>
              </a:rPr>
              <a:t> and </a:t>
            </a: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stable</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after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cultivation</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handling</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and storage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prior</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to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consumption</a:t>
            </a:r>
            <a:endPar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endParaRPr>
          </a:p>
          <a:p>
            <a:pPr marL="316531" indent="-316531" algn="just">
              <a:buFont typeface="Arial" pitchFamily="34" charset="0"/>
              <a:buChar char="•"/>
              <a:defRPr/>
            </a:pP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Resistant</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to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gastric</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biliary</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and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pancreatic</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digestion</a:t>
            </a:r>
            <a:endPar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endParaRPr>
          </a:p>
          <a:p>
            <a:pPr marL="316531" indent="-316531" algn="just">
              <a:buFont typeface="Arial" pitchFamily="34" charset="0"/>
              <a:buChar char="•"/>
              <a:defRPr/>
            </a:pP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Persistent</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with the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ability</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to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multiply</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in the intestine</a:t>
            </a:r>
          </a:p>
          <a:p>
            <a:pPr marL="316531" indent="-316531" algn="just">
              <a:buFont typeface="Arial" pitchFamily="34" charset="0"/>
              <a:buChar char="•"/>
              <a:defRPr/>
            </a:pP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Not carriers of </a:t>
            </a: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antibiotic</a:t>
            </a:r>
            <a:r>
              <a:rPr lang="it-IT" sz="2800" b="1" u="sng" dirty="0">
                <a:solidFill>
                  <a:srgbClr val="FF0000"/>
                </a:solidFill>
                <a:effectLst>
                  <a:outerShdw blurRad="38100" dist="38100" dir="2700000" algn="tl">
                    <a:srgbClr val="000000">
                      <a:alpha val="43137"/>
                    </a:srgbClr>
                  </a:outerShdw>
                </a:effectLst>
                <a:latin typeface="Arial" pitchFamily="34" charset="0"/>
                <a:cs typeface="Arial" pitchFamily="34" charset="0"/>
              </a:rPr>
              <a:t> </a:t>
            </a: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resistance</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factors</a:t>
            </a:r>
            <a:endPar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endParaRPr>
          </a:p>
          <a:p>
            <a:pPr marL="316531" indent="-316531" algn="just">
              <a:buFont typeface="Arial" pitchFamily="34" charset="0"/>
              <a:buChar char="•"/>
              <a:defRPr/>
            </a:pP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Capable</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of </a:t>
            </a: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inducing</a:t>
            </a:r>
            <a:r>
              <a:rPr lang="it-IT" sz="2800" b="1" u="sng" dirty="0">
                <a:solidFill>
                  <a:srgbClr val="FF0000"/>
                </a:solidFill>
                <a:effectLst>
                  <a:outerShdw blurRad="38100" dist="38100" dir="2700000" algn="tl">
                    <a:srgbClr val="000000">
                      <a:alpha val="43137"/>
                    </a:srgbClr>
                  </a:outerShdw>
                </a:effectLst>
                <a:latin typeface="Arial" pitchFamily="34" charset="0"/>
                <a:cs typeface="Arial" pitchFamily="34" charset="0"/>
              </a:rPr>
              <a:t> a positive </a:t>
            </a: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response</a:t>
            </a:r>
            <a:r>
              <a:rPr lang="it-IT" sz="2800" b="1" u="sng" dirty="0">
                <a:solidFill>
                  <a:srgbClr val="FF0000"/>
                </a:solidFill>
                <a:effectLst>
                  <a:outerShdw blurRad="38100" dist="38100" dir="2700000" algn="tl">
                    <a:srgbClr val="000000">
                      <a:alpha val="43137"/>
                    </a:srgbClr>
                  </a:outerShdw>
                </a:effectLst>
                <a:latin typeface="Arial" pitchFamily="34" charset="0"/>
                <a:cs typeface="Arial" pitchFamily="34" charset="0"/>
              </a:rPr>
              <a:t> in the </a:t>
            </a:r>
            <a:r>
              <a:rPr lang="it-IT" sz="2800" b="1" u="sng" dirty="0" err="1">
                <a:solidFill>
                  <a:srgbClr val="FF0000"/>
                </a:solidFill>
                <a:effectLst>
                  <a:outerShdw blurRad="38100" dist="38100" dir="2700000" algn="tl">
                    <a:srgbClr val="000000">
                      <a:alpha val="43137"/>
                    </a:srgbClr>
                  </a:outerShdw>
                </a:effectLst>
                <a:latin typeface="Arial" pitchFamily="34" charset="0"/>
                <a:cs typeface="Arial" pitchFamily="34" charset="0"/>
              </a:rPr>
              <a:t>host</a:t>
            </a:r>
            <a:r>
              <a:rPr lang="it-IT" sz="2800" b="1" u="sng" dirty="0">
                <a:solidFill>
                  <a:srgbClr val="FF0000"/>
                </a:solidFill>
                <a:effectLst>
                  <a:outerShdw blurRad="38100" dist="38100" dir="2700000" algn="tl">
                    <a:srgbClr val="000000">
                      <a:alpha val="43137"/>
                    </a:srgbClr>
                  </a:outerShdw>
                </a:effectLst>
                <a:latin typeface="Arial" pitchFamily="34" charset="0"/>
                <a:cs typeface="Arial" pitchFamily="34" charset="0"/>
              </a:rPr>
              <a:t> </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once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integrated</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into</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the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microbial</a:t>
            </a:r>
            <a:r>
              <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rPr>
              <a:t> </a:t>
            </a:r>
            <a:r>
              <a:rPr lang="it-IT" sz="2800" b="1" dirty="0" err="1">
                <a:solidFill>
                  <a:srgbClr val="258DE3"/>
                </a:solidFill>
                <a:effectLst>
                  <a:outerShdw blurRad="38100" dist="38100" dir="2700000" algn="tl">
                    <a:srgbClr val="000000">
                      <a:alpha val="43137"/>
                    </a:srgbClr>
                  </a:outerShdw>
                </a:effectLst>
                <a:latin typeface="Arial" pitchFamily="34" charset="0"/>
                <a:cs typeface="Arial" pitchFamily="34" charset="0"/>
              </a:rPr>
              <a:t>ecosystem</a:t>
            </a:r>
            <a:endParaRPr lang="it-IT" sz="2800" b="1" dirty="0">
              <a:solidFill>
                <a:srgbClr val="258DE3"/>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tangolo 3">
            <a:extLst>
              <a:ext uri="{FF2B5EF4-FFF2-40B4-BE49-F238E27FC236}">
                <a16:creationId xmlns:a16="http://schemas.microsoft.com/office/drawing/2014/main" id="{DC6443A9-6485-EBED-3C8B-DDB80D74B65D}"/>
              </a:ext>
            </a:extLst>
          </p:cNvPr>
          <p:cNvSpPr>
            <a:spLocks noChangeArrowheads="1"/>
          </p:cNvSpPr>
          <p:nvPr/>
        </p:nvSpPr>
        <p:spPr bwMode="auto">
          <a:xfrm>
            <a:off x="1521616" y="118256"/>
            <a:ext cx="9144000" cy="769441"/>
          </a:xfrm>
          <a:prstGeom prst="rect">
            <a:avLst/>
          </a:prstGeom>
          <a:solidFill>
            <a:srgbClr val="258DE3"/>
          </a:solidFill>
          <a:ln>
            <a:solidFill>
              <a:srgbClr val="258DE3"/>
            </a:solidFill>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defRPr/>
            </a:pPr>
            <a:r>
              <a:rPr lang="it-IT" altLang="it-IT" sz="4400" b="1" dirty="0">
                <a:solidFill>
                  <a:schemeClr val="bg1"/>
                </a:solidFill>
                <a:effectLst>
                  <a:outerShdw blurRad="38100" dist="38100" dir="2700000" algn="tl">
                    <a:srgbClr val="000000">
                      <a:alpha val="43137"/>
                    </a:srgbClr>
                  </a:outerShdw>
                </a:effectLst>
              </a:rPr>
              <a:t>PROBIOTICS – PREREQUISITES</a:t>
            </a:r>
          </a:p>
        </p:txBody>
      </p:sp>
    </p:spTree>
    <p:extLst>
      <p:ext uri="{BB962C8B-B14F-4D97-AF65-F5344CB8AC3E}">
        <p14:creationId xmlns:p14="http://schemas.microsoft.com/office/powerpoint/2010/main" val="3264657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p:cTn id="21"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p:cTn id="28"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2">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p:cTn id="35"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2">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 calcmode="lin" valueType="num">
                                      <p:cBhvr>
                                        <p:cTn id="42" dur="500" fill="hold"/>
                                        <p:tgtEl>
                                          <p:spTgt spid="2">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2">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2">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 calcmode="lin" valueType="num">
                                      <p:cBhvr>
                                        <p:cTn id="49" dur="500" fill="hold"/>
                                        <p:tgtEl>
                                          <p:spTgt spid="2">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2">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3">
            <a:extLst>
              <a:ext uri="{FF2B5EF4-FFF2-40B4-BE49-F238E27FC236}">
                <a16:creationId xmlns:a16="http://schemas.microsoft.com/office/drawing/2014/main" id="{A9FC6CEB-DE56-33BC-054E-0CFF1C9FC0CB}"/>
              </a:ext>
            </a:extLst>
          </p:cNvPr>
          <p:cNvSpPr>
            <a:spLocks noChangeArrowheads="1"/>
          </p:cNvSpPr>
          <p:nvPr/>
        </p:nvSpPr>
        <p:spPr bwMode="auto">
          <a:xfrm>
            <a:off x="1548912" y="370743"/>
            <a:ext cx="9144000" cy="769441"/>
          </a:xfrm>
          <a:prstGeom prst="rect">
            <a:avLst/>
          </a:prstGeom>
          <a:solidFill>
            <a:srgbClr val="258DE3"/>
          </a:solidFill>
          <a:ln>
            <a:solidFill>
              <a:srgbClr val="258DE3"/>
            </a:solidFill>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defRPr/>
            </a:pPr>
            <a:r>
              <a:rPr lang="it-IT" altLang="it-IT" sz="4400" b="1" dirty="0">
                <a:solidFill>
                  <a:schemeClr val="bg1"/>
                </a:solidFill>
                <a:effectLst>
                  <a:outerShdw blurRad="38100" dist="38100" dir="2700000" algn="tl">
                    <a:srgbClr val="000000">
                      <a:alpha val="43137"/>
                    </a:srgbClr>
                  </a:outerShdw>
                </a:effectLst>
              </a:rPr>
              <a:t>PROBIOTICS</a:t>
            </a:r>
          </a:p>
        </p:txBody>
      </p:sp>
      <p:sp>
        <p:nvSpPr>
          <p:cNvPr id="5" name="CasellaDiTesto 4">
            <a:extLst>
              <a:ext uri="{FF2B5EF4-FFF2-40B4-BE49-F238E27FC236}">
                <a16:creationId xmlns:a16="http://schemas.microsoft.com/office/drawing/2014/main" id="{AC3722BE-E0A5-3EC8-1AD7-1A52C23B065D}"/>
              </a:ext>
            </a:extLst>
          </p:cNvPr>
          <p:cNvSpPr txBox="1"/>
          <p:nvPr/>
        </p:nvSpPr>
        <p:spPr>
          <a:xfrm>
            <a:off x="632670" y="1740283"/>
            <a:ext cx="10926660" cy="3416320"/>
          </a:xfrm>
          <a:prstGeom prst="rect">
            <a:avLst/>
          </a:prstGeom>
          <a:noFill/>
          <a:ln>
            <a:solidFill>
              <a:srgbClr val="258DE3"/>
            </a:solidFill>
          </a:ln>
        </p:spPr>
        <p:txBody>
          <a:bodyPr wrap="square">
            <a:spAutoFit/>
          </a:bodyPr>
          <a:lstStyle/>
          <a:p>
            <a:pPr marL="285750" indent="-285750" algn="just">
              <a:buFont typeface="Arial" panose="020B0604020202020204" pitchFamily="34" charset="0"/>
              <a:buChar char="•"/>
            </a:pPr>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They are species-specific</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Their effect is strain-specific</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Dosage is critical (CFU)</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Single-strain and/or multi-strain formulations</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Product quality is essential (stability, viability, and recovery)</a:t>
            </a:r>
          </a:p>
        </p:txBody>
      </p:sp>
    </p:spTree>
    <p:extLst>
      <p:ext uri="{BB962C8B-B14F-4D97-AF65-F5344CB8AC3E}">
        <p14:creationId xmlns:p14="http://schemas.microsoft.com/office/powerpoint/2010/main" val="927354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ABF8AE19-2081-4D8F-A2C5-8850C5DD079E}"/>
              </a:ext>
            </a:extLst>
          </p:cNvPr>
          <p:cNvPicPr>
            <a:picLocks noChangeAspect="1"/>
          </p:cNvPicPr>
          <p:nvPr/>
        </p:nvPicPr>
        <p:blipFill>
          <a:blip r:embed="rId2"/>
          <a:srcRect l="1213" t="2363" r="1396" b="3329"/>
          <a:stretch>
            <a:fillRect/>
          </a:stretch>
        </p:blipFill>
        <p:spPr>
          <a:xfrm>
            <a:off x="1836000" y="396000"/>
            <a:ext cx="8532000" cy="5184000"/>
          </a:xfrm>
          <a:prstGeom prst="rect">
            <a:avLst/>
          </a:prstGeom>
          <a:ln>
            <a:solidFill>
              <a:srgbClr val="0000FF"/>
            </a:solidFill>
          </a:ln>
        </p:spPr>
      </p:pic>
    </p:spTree>
    <p:extLst>
      <p:ext uri="{BB962C8B-B14F-4D97-AF65-F5344CB8AC3E}">
        <p14:creationId xmlns:p14="http://schemas.microsoft.com/office/powerpoint/2010/main" val="23467845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3">
            <a:extLst>
              <a:ext uri="{FF2B5EF4-FFF2-40B4-BE49-F238E27FC236}">
                <a16:creationId xmlns:a16="http://schemas.microsoft.com/office/drawing/2014/main" id="{A9FC6CEB-DE56-33BC-054E-0CFF1C9FC0CB}"/>
              </a:ext>
            </a:extLst>
          </p:cNvPr>
          <p:cNvSpPr>
            <a:spLocks noChangeArrowheads="1"/>
          </p:cNvSpPr>
          <p:nvPr/>
        </p:nvSpPr>
        <p:spPr bwMode="auto">
          <a:xfrm>
            <a:off x="1548912" y="370743"/>
            <a:ext cx="9144000" cy="769441"/>
          </a:xfrm>
          <a:prstGeom prst="rect">
            <a:avLst/>
          </a:prstGeom>
          <a:solidFill>
            <a:srgbClr val="258DE3"/>
          </a:solidFill>
          <a:ln>
            <a:solidFill>
              <a:srgbClr val="258DE3"/>
            </a:solidFill>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defRPr/>
            </a:pPr>
            <a:r>
              <a:rPr lang="it-IT" altLang="it-IT" sz="4400" b="1" dirty="0">
                <a:solidFill>
                  <a:schemeClr val="bg1"/>
                </a:solidFill>
                <a:effectLst>
                  <a:outerShdw blurRad="38100" dist="38100" dir="2700000" algn="tl">
                    <a:srgbClr val="000000">
                      <a:alpha val="43137"/>
                    </a:srgbClr>
                  </a:outerShdw>
                </a:effectLst>
              </a:rPr>
              <a:t>PROBIOTICS</a:t>
            </a:r>
          </a:p>
        </p:txBody>
      </p:sp>
      <p:sp>
        <p:nvSpPr>
          <p:cNvPr id="5" name="CasellaDiTesto 4">
            <a:extLst>
              <a:ext uri="{FF2B5EF4-FFF2-40B4-BE49-F238E27FC236}">
                <a16:creationId xmlns:a16="http://schemas.microsoft.com/office/drawing/2014/main" id="{AC3722BE-E0A5-3EC8-1AD7-1A52C23B065D}"/>
              </a:ext>
            </a:extLst>
          </p:cNvPr>
          <p:cNvSpPr txBox="1"/>
          <p:nvPr/>
        </p:nvSpPr>
        <p:spPr>
          <a:xfrm>
            <a:off x="632670" y="1740283"/>
            <a:ext cx="10926660" cy="4154984"/>
          </a:xfrm>
          <a:prstGeom prst="rect">
            <a:avLst/>
          </a:prstGeom>
          <a:noFill/>
          <a:ln>
            <a:solidFill>
              <a:srgbClr val="258DE3"/>
            </a:solidFill>
          </a:ln>
        </p:spPr>
        <p:txBody>
          <a:bodyPr wrap="square">
            <a:spAutoFit/>
          </a:bodyPr>
          <a:lstStyle/>
          <a:p>
            <a:pPr algn="just"/>
            <a:r>
              <a:rPr lang="en-US" sz="44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Dogs and cats (domestic carnivores):</a:t>
            </a:r>
          </a:p>
          <a:p>
            <a:pPr algn="just"/>
            <a:endParaRPr lang="en-US" sz="44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571500" indent="-571500" algn="just">
              <a:buFont typeface="Arial" panose="020B0604020202020204" pitchFamily="34" charset="0"/>
              <a:buChar char="•"/>
            </a:pPr>
            <a:r>
              <a:rPr lang="en-US" sz="44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High </a:t>
            </a:r>
            <a:r>
              <a:rPr lang="en-US"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gastric acidity</a:t>
            </a:r>
          </a:p>
          <a:p>
            <a:pPr marL="571500" indent="-571500" algn="just">
              <a:buFont typeface="Arial" panose="020B0604020202020204" pitchFamily="34" charset="0"/>
              <a:buChar char="•"/>
            </a:pPr>
            <a:r>
              <a:rPr lang="en-US" sz="44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Rapid intestinal transit time</a:t>
            </a:r>
          </a:p>
          <a:p>
            <a:pPr marL="571500" indent="-571500" algn="just">
              <a:buFont typeface="Arial" panose="020B0604020202020204" pitchFamily="34" charset="0"/>
              <a:buChar char="•"/>
            </a:pPr>
            <a:r>
              <a:rPr lang="en-US" sz="44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Reduced food retention time</a:t>
            </a:r>
          </a:p>
          <a:p>
            <a:pPr marL="571500" indent="-571500" algn="just">
              <a:buFont typeface="Arial" panose="020B0604020202020204" pitchFamily="34" charset="0"/>
              <a:buChar char="•"/>
            </a:pPr>
            <a:r>
              <a:rPr lang="en-US" sz="44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Reduced large intestine volume</a:t>
            </a:r>
            <a:endParaRPr lang="en-US" sz="44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79329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53D2D436-167E-1261-E186-844C17C7BFE3}"/>
              </a:ext>
            </a:extLst>
          </p:cNvPr>
          <p:cNvPicPr>
            <a:picLocks noChangeAspect="1"/>
          </p:cNvPicPr>
          <p:nvPr/>
        </p:nvPicPr>
        <p:blipFill>
          <a:blip r:embed="rId2"/>
          <a:stretch>
            <a:fillRect/>
          </a:stretch>
        </p:blipFill>
        <p:spPr>
          <a:xfrm>
            <a:off x="3411938" y="1073127"/>
            <a:ext cx="5380249" cy="1899499"/>
          </a:xfrm>
          <a:prstGeom prst="rect">
            <a:avLst/>
          </a:prstGeom>
        </p:spPr>
      </p:pic>
      <p:sp>
        <p:nvSpPr>
          <p:cNvPr id="2" name="Rettangolo 3">
            <a:extLst>
              <a:ext uri="{FF2B5EF4-FFF2-40B4-BE49-F238E27FC236}">
                <a16:creationId xmlns:a16="http://schemas.microsoft.com/office/drawing/2014/main" id="{F025AD7A-85BE-867A-B99D-1D5FFCE25FD5}"/>
              </a:ext>
            </a:extLst>
          </p:cNvPr>
          <p:cNvSpPr>
            <a:spLocks noChangeArrowheads="1"/>
          </p:cNvSpPr>
          <p:nvPr/>
        </p:nvSpPr>
        <p:spPr bwMode="auto">
          <a:xfrm>
            <a:off x="1535264" y="152375"/>
            <a:ext cx="9144000" cy="769441"/>
          </a:xfrm>
          <a:prstGeom prst="rect">
            <a:avLst/>
          </a:prstGeom>
          <a:solidFill>
            <a:srgbClr val="258DE3"/>
          </a:solidFill>
          <a:ln>
            <a:solidFill>
              <a:srgbClr val="258DE3"/>
            </a:solidFill>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defRPr/>
            </a:pPr>
            <a:r>
              <a:rPr lang="it-IT" altLang="it-IT" sz="4400" b="1" dirty="0">
                <a:solidFill>
                  <a:schemeClr val="bg1"/>
                </a:solidFill>
                <a:effectLst>
                  <a:outerShdw blurRad="38100" dist="38100" dir="2700000" algn="tl">
                    <a:srgbClr val="000000">
                      <a:alpha val="43137"/>
                    </a:srgbClr>
                  </a:outerShdw>
                </a:effectLst>
              </a:rPr>
              <a:t>PROBIOTICS: </a:t>
            </a:r>
            <a:r>
              <a:rPr lang="it-IT" altLang="it-IT" sz="4400" b="1" dirty="0" err="1">
                <a:solidFill>
                  <a:schemeClr val="bg1"/>
                </a:solidFill>
                <a:effectLst>
                  <a:outerShdw blurRad="38100" dist="38100" dir="2700000" algn="tl">
                    <a:srgbClr val="000000">
                      <a:alpha val="43137"/>
                    </a:srgbClr>
                  </a:outerShdw>
                </a:effectLst>
              </a:rPr>
              <a:t>which</a:t>
            </a:r>
            <a:r>
              <a:rPr lang="it-IT" altLang="it-IT" sz="4400" b="1" dirty="0">
                <a:solidFill>
                  <a:schemeClr val="bg1"/>
                </a:solidFill>
                <a:effectLst>
                  <a:outerShdw blurRad="38100" dist="38100" dir="2700000" algn="tl">
                    <a:srgbClr val="000000">
                      <a:alpha val="43137"/>
                    </a:srgbClr>
                  </a:outerShdw>
                </a:effectLst>
              </a:rPr>
              <a:t> strains?</a:t>
            </a:r>
          </a:p>
        </p:txBody>
      </p:sp>
      <p:pic>
        <p:nvPicPr>
          <p:cNvPr id="5" name="Immagine 4">
            <a:extLst>
              <a:ext uri="{FF2B5EF4-FFF2-40B4-BE49-F238E27FC236}">
                <a16:creationId xmlns:a16="http://schemas.microsoft.com/office/drawing/2014/main" id="{BF44A1DA-F146-1EE8-BF8F-AD1EA1221A77}"/>
              </a:ext>
            </a:extLst>
          </p:cNvPr>
          <p:cNvPicPr>
            <a:picLocks noChangeAspect="1"/>
          </p:cNvPicPr>
          <p:nvPr/>
        </p:nvPicPr>
        <p:blipFill>
          <a:blip r:embed="rId3"/>
          <a:stretch>
            <a:fillRect/>
          </a:stretch>
        </p:blipFill>
        <p:spPr>
          <a:xfrm>
            <a:off x="1068006" y="2962385"/>
            <a:ext cx="10055985" cy="2702168"/>
          </a:xfrm>
          <a:prstGeom prst="rect">
            <a:avLst/>
          </a:prstGeom>
        </p:spPr>
      </p:pic>
      <p:cxnSp>
        <p:nvCxnSpPr>
          <p:cNvPr id="8" name="Connettore diritto 7">
            <a:extLst>
              <a:ext uri="{FF2B5EF4-FFF2-40B4-BE49-F238E27FC236}">
                <a16:creationId xmlns:a16="http://schemas.microsoft.com/office/drawing/2014/main" id="{FD0190D4-A151-38EC-407B-E200AB1D3B67}"/>
              </a:ext>
            </a:extLst>
          </p:cNvPr>
          <p:cNvCxnSpPr/>
          <p:nvPr/>
        </p:nvCxnSpPr>
        <p:spPr>
          <a:xfrm>
            <a:off x="3239457" y="4907085"/>
            <a:ext cx="3960869"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071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411FDB01-1539-6187-4033-012D988A456A}"/>
              </a:ext>
            </a:extLst>
          </p:cNvPr>
          <p:cNvPicPr>
            <a:picLocks noChangeAspect="1"/>
          </p:cNvPicPr>
          <p:nvPr/>
        </p:nvPicPr>
        <p:blipFill>
          <a:blip r:embed="rId2"/>
          <a:stretch>
            <a:fillRect/>
          </a:stretch>
        </p:blipFill>
        <p:spPr>
          <a:xfrm>
            <a:off x="1396766" y="153320"/>
            <a:ext cx="4795868" cy="1522848"/>
          </a:xfrm>
          <a:prstGeom prst="rect">
            <a:avLst/>
          </a:prstGeom>
        </p:spPr>
      </p:pic>
      <p:sp>
        <p:nvSpPr>
          <p:cNvPr id="6" name="CasellaDiTesto 5">
            <a:extLst>
              <a:ext uri="{FF2B5EF4-FFF2-40B4-BE49-F238E27FC236}">
                <a16:creationId xmlns:a16="http://schemas.microsoft.com/office/drawing/2014/main" id="{4ED2110C-2842-ECEA-7D98-DD861EF73EDA}"/>
              </a:ext>
            </a:extLst>
          </p:cNvPr>
          <p:cNvSpPr txBox="1"/>
          <p:nvPr/>
        </p:nvSpPr>
        <p:spPr>
          <a:xfrm>
            <a:off x="331980" y="1862211"/>
            <a:ext cx="11543572" cy="3724096"/>
          </a:xfrm>
          <a:prstGeom prst="rect">
            <a:avLst/>
          </a:prstGeom>
          <a:noFill/>
          <a:ln>
            <a:solidFill>
              <a:srgbClr val="258DE3"/>
            </a:solidFill>
          </a:ln>
        </p:spPr>
        <p:txBody>
          <a:bodyPr wrap="square">
            <a:spAutoFit/>
          </a:bodyPr>
          <a:lstStyle/>
          <a:p>
            <a:pPr lvl="0" algn="ctr">
              <a:defRPr/>
            </a:pPr>
            <a:r>
              <a:rPr lang="it-IT" sz="40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OBJECTIVE</a:t>
            </a:r>
          </a:p>
          <a:p>
            <a:pPr lvl="0" algn="just">
              <a:defRPr/>
            </a:pP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To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identify</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most</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suitable</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Lactobacillus strain to be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used</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as</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probiotic</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for dogs,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based</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on the following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characteristics</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lvl="0" algn="just">
              <a:defRPr/>
            </a:pPr>
            <a:endPar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571500" lvl="0" indent="-571500" algn="just">
              <a:buFont typeface="Arial" panose="020B0604020202020204" pitchFamily="34" charset="0"/>
              <a:buChar char="•"/>
              <a:defRPr/>
            </a:pP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Resistance</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to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gastric</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acidity</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and bile</a:t>
            </a:r>
          </a:p>
          <a:p>
            <a:pPr marL="571500" lvl="0" indent="-571500" algn="just">
              <a:buFont typeface="Arial" panose="020B0604020202020204" pitchFamily="34" charset="0"/>
              <a:buChar char="•"/>
              <a:defRPr/>
            </a:pP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Ability</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to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colonize</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the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mucosa</a:t>
            </a:r>
          </a:p>
          <a:p>
            <a:pPr marL="571500" lvl="0" indent="-571500" algn="just">
              <a:buFont typeface="Arial" panose="020B0604020202020204" pitchFamily="34" charset="0"/>
              <a:buChar char="•"/>
              <a:defRPr/>
            </a:pP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Inhibition</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pathogenic</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bacterial</a:t>
            </a: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growth</a:t>
            </a:r>
            <a:endPar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571500" lvl="0" indent="-571500" algn="just">
              <a:buFont typeface="Arial" panose="020B0604020202020204" pitchFamily="34" charset="0"/>
              <a:buChar char="•"/>
              <a:defRPr/>
            </a:pPr>
            <a:r>
              <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Recovery after </a:t>
            </a:r>
            <a:r>
              <a:rPr lang="it-IT" sz="28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administration</a:t>
            </a:r>
            <a:endParaRPr kumimoji="0" lang="it-IT" sz="2800" b="1" i="0" strike="noStrike" kern="1200" cap="none" spc="0" normalizeH="0" baseline="0" noProof="0" dirty="0">
              <a:ln>
                <a:noFill/>
              </a:ln>
              <a:solidFill>
                <a:srgbClr val="258DE3"/>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pic>
        <p:nvPicPr>
          <p:cNvPr id="8194" name="Picture 2" descr="Find the Best is looking for interns! – Career Connection">
            <a:extLst>
              <a:ext uri="{FF2B5EF4-FFF2-40B4-BE49-F238E27FC236}">
                <a16:creationId xmlns:a16="http://schemas.microsoft.com/office/drawing/2014/main" id="{9DE4C4C7-753E-CF97-8F1B-04BB1FD4E05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1468" b="33464"/>
          <a:stretch/>
        </p:blipFill>
        <p:spPr bwMode="auto">
          <a:xfrm>
            <a:off x="7313361" y="225439"/>
            <a:ext cx="3481873" cy="914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913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ppt_w</p:attrName>
                                        </p:attrNameLst>
                                      </p:cBhvr>
                                      <p:tavLst>
                                        <p:tav tm="0">
                                          <p:val>
                                            <p:fltVal val="0"/>
                                          </p:val>
                                        </p:tav>
                                        <p:tav tm="100000">
                                          <p:val>
                                            <p:strVal val="#ppt_w"/>
                                          </p:val>
                                        </p:tav>
                                      </p:tavLst>
                                    </p:anim>
                                    <p:anim calcmode="lin" valueType="num">
                                      <p:cBhvr>
                                        <p:cTn id="8" dur="500" fill="hold"/>
                                        <p:tgtEl>
                                          <p:spTgt spid="8194"/>
                                        </p:tgtEl>
                                        <p:attrNameLst>
                                          <p:attrName>ppt_h</p:attrName>
                                        </p:attrNameLst>
                                      </p:cBhvr>
                                      <p:tavLst>
                                        <p:tav tm="0">
                                          <p:val>
                                            <p:fltVal val="0"/>
                                          </p:val>
                                        </p:tav>
                                        <p:tav tm="100000">
                                          <p:val>
                                            <p:strVal val="#ppt_h"/>
                                          </p:val>
                                        </p:tav>
                                      </p:tavLst>
                                    </p:anim>
                                    <p:animEffect transition="in" filter="fade">
                                      <p:cBhvr>
                                        <p:cTn id="9" dur="500"/>
                                        <p:tgtEl>
                                          <p:spTgt spid="819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2F32B3DC-120A-60CB-C9B4-1CD0B9530F81}"/>
              </a:ext>
            </a:extLst>
          </p:cNvPr>
          <p:cNvSpPr txBox="1"/>
          <p:nvPr/>
        </p:nvSpPr>
        <p:spPr>
          <a:xfrm>
            <a:off x="624419" y="2060757"/>
            <a:ext cx="10943162" cy="4031873"/>
          </a:xfrm>
          <a:prstGeom prst="rect">
            <a:avLst/>
          </a:prstGeom>
          <a:noFill/>
          <a:ln>
            <a:solidFill>
              <a:srgbClr val="258DE3"/>
            </a:solidFill>
          </a:ln>
        </p:spPr>
        <p:txBody>
          <a:bodyPr wrap="square">
            <a:spAutoFit/>
          </a:bodyPr>
          <a:lstStyle/>
          <a:p>
            <a:pPr lvl="0" algn="just">
              <a:defRPr/>
            </a:pP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best candidate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was</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found</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to be </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reuteri</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lvl="0" algn="just">
              <a:defRPr/>
            </a:pPr>
            <a:endPar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457200" lvl="0" indent="-457200" algn="just">
              <a:buFont typeface="Arial" panose="020B0604020202020204" pitchFamily="34" charset="0"/>
              <a:buChar char="•"/>
              <a:defRPr/>
            </a:pP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Greater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resistance</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to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gastric</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acidity</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and bile</a:t>
            </a:r>
          </a:p>
          <a:p>
            <a:pPr marL="457200" lvl="0" indent="-457200" algn="just">
              <a:buFont typeface="Arial" panose="020B0604020202020204" pitchFamily="34" charset="0"/>
              <a:buChar char="•"/>
              <a:defRPr/>
            </a:pP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Permanent</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colonization</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of the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mucosa</a:t>
            </a:r>
          </a:p>
          <a:p>
            <a:pPr marL="457200" lvl="0" indent="-457200" algn="just">
              <a:buFont typeface="Arial" panose="020B0604020202020204" pitchFamily="34" charset="0"/>
              <a:buChar char="•"/>
              <a:defRPr/>
            </a:pP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Inhibition</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pathogenic</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bacterial</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growth</a:t>
            </a:r>
            <a:endPar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457200" lvl="0" indent="-457200" algn="just">
              <a:buFont typeface="Arial" panose="020B0604020202020204" pitchFamily="34" charset="0"/>
              <a:buChar char="•"/>
              <a:defRPr/>
            </a:pP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Increase</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Lactobacilli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concentration</a:t>
            </a:r>
            <a:endPar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457200" lvl="0" indent="-457200" algn="just">
              <a:buFont typeface="Arial" panose="020B0604020202020204" pitchFamily="34" charset="0"/>
              <a:buChar char="•"/>
              <a:defRPr/>
            </a:pP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Maintenance</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concentration</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up to </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21 days after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administration</a:t>
            </a:r>
            <a:endParaRPr kumimoji="0" lang="it-IT" sz="3200" b="1" i="0" u="sng"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pic>
        <p:nvPicPr>
          <p:cNvPr id="7170" name="Picture 2" descr="Illustrazione Stock And the winner is in golden circle stars and black  background | Adobe Stock">
            <a:extLst>
              <a:ext uri="{FF2B5EF4-FFF2-40B4-BE49-F238E27FC236}">
                <a16:creationId xmlns:a16="http://schemas.microsoft.com/office/drawing/2014/main" id="{738F1BC8-940B-F2C1-04E2-6F011F33DF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3146" y="95082"/>
            <a:ext cx="2728077" cy="1709851"/>
          </a:xfrm>
          <a:prstGeom prst="rect">
            <a:avLst/>
          </a:prstGeom>
          <a:noFill/>
          <a:extLst>
            <a:ext uri="{909E8E84-426E-40DD-AFC4-6F175D3DCCD1}">
              <a14:hiddenFill xmlns:a14="http://schemas.microsoft.com/office/drawing/2010/main">
                <a:solidFill>
                  <a:srgbClr val="FFFFFF"/>
                </a:solidFill>
              </a14:hiddenFill>
            </a:ext>
          </a:extLst>
        </p:spPr>
      </p:pic>
      <p:pic>
        <p:nvPicPr>
          <p:cNvPr id="2" name="Immagine 1">
            <a:extLst>
              <a:ext uri="{FF2B5EF4-FFF2-40B4-BE49-F238E27FC236}">
                <a16:creationId xmlns:a16="http://schemas.microsoft.com/office/drawing/2014/main" id="{62B828D8-9CB2-A6DF-4E0D-C53AF4F6CE50}"/>
              </a:ext>
            </a:extLst>
          </p:cNvPr>
          <p:cNvPicPr>
            <a:picLocks noChangeAspect="1"/>
          </p:cNvPicPr>
          <p:nvPr/>
        </p:nvPicPr>
        <p:blipFill>
          <a:blip r:embed="rId3"/>
          <a:stretch>
            <a:fillRect/>
          </a:stretch>
        </p:blipFill>
        <p:spPr>
          <a:xfrm>
            <a:off x="1396766" y="91904"/>
            <a:ext cx="4795868" cy="1522848"/>
          </a:xfrm>
          <a:prstGeom prst="rect">
            <a:avLst/>
          </a:prstGeom>
        </p:spPr>
      </p:pic>
    </p:spTree>
    <p:extLst>
      <p:ext uri="{BB962C8B-B14F-4D97-AF65-F5344CB8AC3E}">
        <p14:creationId xmlns:p14="http://schemas.microsoft.com/office/powerpoint/2010/main" val="1958640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Effect transition="in" filter="fade">
                                      <p:cBhvr>
                                        <p:cTn id="9" dur="500"/>
                                        <p:tgtEl>
                                          <p:spTgt spid="717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a:extLst>
              <a:ext uri="{FF2B5EF4-FFF2-40B4-BE49-F238E27FC236}">
                <a16:creationId xmlns:a16="http://schemas.microsoft.com/office/drawing/2014/main" id="{B48A5DE7-0F5F-2CE3-CB4D-F6EB9807411F}"/>
              </a:ext>
            </a:extLst>
          </p:cNvPr>
          <p:cNvSpPr txBox="1"/>
          <p:nvPr/>
        </p:nvSpPr>
        <p:spPr>
          <a:xfrm>
            <a:off x="587237" y="2323473"/>
            <a:ext cx="11014745" cy="2554545"/>
          </a:xfrm>
          <a:prstGeom prst="rect">
            <a:avLst/>
          </a:prstGeom>
          <a:noFill/>
          <a:ln>
            <a:solidFill>
              <a:srgbClr val="258DE3"/>
            </a:solidFill>
          </a:ln>
        </p:spPr>
        <p:txBody>
          <a:bodyPr wrap="square">
            <a:spAutoFit/>
          </a:bodyPr>
          <a:lstStyle/>
          <a:p>
            <a:pPr marL="342900" indent="-342900" algn="just">
              <a:buFont typeface="Arial" panose="020B0604020202020204" pitchFamily="34" charset="0"/>
              <a:buChar char="•"/>
            </a:pP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Classified</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as</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additives</a:t>
            </a:r>
            <a:endPar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Category</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zootechnical</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additives</a:t>
            </a:r>
            <a:endPar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Functional</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group: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gut</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flora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stabilizers</a:t>
            </a:r>
            <a:endPar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Can be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used</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the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formulation</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of complete and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complementary</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feeds</a:t>
            </a:r>
            <a:r>
              <a:rPr lang="en-US"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sp>
        <p:nvSpPr>
          <p:cNvPr id="10" name="CasellaDiTesto 9">
            <a:extLst>
              <a:ext uri="{FF2B5EF4-FFF2-40B4-BE49-F238E27FC236}">
                <a16:creationId xmlns:a16="http://schemas.microsoft.com/office/drawing/2014/main" id="{1FAA45B9-11AB-55A0-DAAD-8E2742D4B5A0}"/>
              </a:ext>
            </a:extLst>
          </p:cNvPr>
          <p:cNvSpPr txBox="1"/>
          <p:nvPr/>
        </p:nvSpPr>
        <p:spPr>
          <a:xfrm>
            <a:off x="1062605" y="473701"/>
            <a:ext cx="10066789" cy="1446550"/>
          </a:xfrm>
          <a:prstGeom prst="rect">
            <a:avLst/>
          </a:prstGeom>
          <a:solidFill>
            <a:srgbClr val="258DE3"/>
          </a:solidFill>
          <a:ln>
            <a:solidFill>
              <a:srgbClr val="258DE3"/>
            </a:solidFill>
          </a:ln>
        </p:spPr>
        <p:txBody>
          <a:bodyPr wrap="square">
            <a:spAutoFit/>
          </a:bodyPr>
          <a:lstStyle/>
          <a:p>
            <a:pPr algn="ct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PROBIOTICS AUTHORIZED IN VETERINARY MEDICINE</a:t>
            </a:r>
          </a:p>
        </p:txBody>
      </p:sp>
    </p:spTree>
    <p:extLst>
      <p:ext uri="{BB962C8B-B14F-4D97-AF65-F5344CB8AC3E}">
        <p14:creationId xmlns:p14="http://schemas.microsoft.com/office/powerpoint/2010/main" val="7898974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63EF6AFD-B2CF-9291-CD5E-A117E0D33C29}"/>
              </a:ext>
            </a:extLst>
          </p:cNvPr>
          <p:cNvPicPr>
            <a:picLocks noChangeAspect="1"/>
          </p:cNvPicPr>
          <p:nvPr/>
        </p:nvPicPr>
        <p:blipFill>
          <a:blip r:embed="rId2"/>
          <a:stretch>
            <a:fillRect/>
          </a:stretch>
        </p:blipFill>
        <p:spPr>
          <a:xfrm>
            <a:off x="3362066" y="138418"/>
            <a:ext cx="5467868" cy="1122521"/>
          </a:xfrm>
          <a:prstGeom prst="rect">
            <a:avLst/>
          </a:prstGeom>
        </p:spPr>
      </p:pic>
      <p:pic>
        <p:nvPicPr>
          <p:cNvPr id="5" name="Immagine 4">
            <a:extLst>
              <a:ext uri="{FF2B5EF4-FFF2-40B4-BE49-F238E27FC236}">
                <a16:creationId xmlns:a16="http://schemas.microsoft.com/office/drawing/2014/main" id="{EA7C7819-6330-6C6E-0E75-4EE1C820BF40}"/>
              </a:ext>
            </a:extLst>
          </p:cNvPr>
          <p:cNvPicPr>
            <a:picLocks noChangeAspect="1"/>
          </p:cNvPicPr>
          <p:nvPr/>
        </p:nvPicPr>
        <p:blipFill>
          <a:blip r:embed="rId3"/>
          <a:srcRect b="20152"/>
          <a:stretch/>
        </p:blipFill>
        <p:spPr>
          <a:xfrm>
            <a:off x="1759632" y="1260939"/>
            <a:ext cx="8672735" cy="4320000"/>
          </a:xfrm>
          <a:prstGeom prst="rect">
            <a:avLst/>
          </a:prstGeom>
        </p:spPr>
      </p:pic>
      <p:cxnSp>
        <p:nvCxnSpPr>
          <p:cNvPr id="7" name="Connettore diritto 6">
            <a:extLst>
              <a:ext uri="{FF2B5EF4-FFF2-40B4-BE49-F238E27FC236}">
                <a16:creationId xmlns:a16="http://schemas.microsoft.com/office/drawing/2014/main" id="{6577BDC7-BAC7-395D-3722-624071ECC941}"/>
              </a:ext>
            </a:extLst>
          </p:cNvPr>
          <p:cNvCxnSpPr/>
          <p:nvPr/>
        </p:nvCxnSpPr>
        <p:spPr>
          <a:xfrm>
            <a:off x="1812022" y="2550253"/>
            <a:ext cx="42070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Freccia a destra 8">
            <a:extLst>
              <a:ext uri="{FF2B5EF4-FFF2-40B4-BE49-F238E27FC236}">
                <a16:creationId xmlns:a16="http://schemas.microsoft.com/office/drawing/2014/main" id="{72F7257F-9AD1-B1BE-9519-EE673FDC4640}"/>
              </a:ext>
            </a:extLst>
          </p:cNvPr>
          <p:cNvSpPr/>
          <p:nvPr/>
        </p:nvSpPr>
        <p:spPr>
          <a:xfrm>
            <a:off x="461394" y="2298583"/>
            <a:ext cx="1298238" cy="436228"/>
          </a:xfrm>
          <a:prstGeom prst="righ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1051470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D0FC495-BDBF-706F-95BF-26D4B8D4A444}"/>
              </a:ext>
            </a:extLst>
          </p:cNvPr>
          <p:cNvSpPr txBox="1"/>
          <p:nvPr/>
        </p:nvSpPr>
        <p:spPr>
          <a:xfrm>
            <a:off x="1065402" y="2009385"/>
            <a:ext cx="10075178" cy="3108543"/>
          </a:xfrm>
          <a:prstGeom prst="rect">
            <a:avLst/>
          </a:prstGeom>
          <a:noFill/>
          <a:ln>
            <a:solidFill>
              <a:srgbClr val="258DE3"/>
            </a:solidFill>
          </a:ln>
        </p:spPr>
        <p:txBody>
          <a:bodyPr wrap="square">
            <a:spAutoFit/>
          </a:bodyPr>
          <a:lstStyle/>
          <a:p>
            <a:pPr algn="just"/>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Zootechnical</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additives</a:t>
            </a:r>
            <a:endPar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Functional</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group: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gut</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flora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stabilizers</a:t>
            </a:r>
            <a:endPar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Lactobacillus </a:t>
            </a: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acidophilus</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CECT 4529</a:t>
            </a:r>
          </a:p>
          <a:p>
            <a:pPr marL="457200" indent="-457200" algn="just">
              <a:buFont typeface="Arial" panose="020B0604020202020204" pitchFamily="34" charset="0"/>
              <a:buChar char="•"/>
            </a:pP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Enterococcus </a:t>
            </a: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faecium</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DSM 10663 / NCIMB 10415</a:t>
            </a:r>
          </a:p>
          <a:p>
            <a:pPr marL="457200" indent="-457200" algn="just">
              <a:buFont typeface="Arial" panose="020B0604020202020204" pitchFamily="34" charset="0"/>
              <a:buChar char="•"/>
            </a:pP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Bacillus </a:t>
            </a: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velezensis</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DSM 15544</a:t>
            </a:r>
          </a:p>
          <a:p>
            <a:pPr marL="457200" indent="-457200" algn="just">
              <a:buFont typeface="Arial" panose="020B0604020202020204" pitchFamily="34" charset="0"/>
              <a:buChar char="•"/>
            </a:pP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Saccharomyces</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cerevisiae</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MUCL 39885</a:t>
            </a:r>
          </a:p>
          <a:p>
            <a:pPr marL="457200" indent="-457200" algn="just">
              <a:buFont typeface="Arial" panose="020B0604020202020204" pitchFamily="34" charset="0"/>
              <a:buChar char="•"/>
            </a:pP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Limosilactobacillus</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reuteri</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DSM 32203</a:t>
            </a:r>
            <a:endPar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CasellaDiTesto 3">
            <a:extLst>
              <a:ext uri="{FF2B5EF4-FFF2-40B4-BE49-F238E27FC236}">
                <a16:creationId xmlns:a16="http://schemas.microsoft.com/office/drawing/2014/main" id="{71386D41-25DC-2316-9835-7439BEA206AF}"/>
              </a:ext>
            </a:extLst>
          </p:cNvPr>
          <p:cNvSpPr txBox="1"/>
          <p:nvPr/>
        </p:nvSpPr>
        <p:spPr>
          <a:xfrm>
            <a:off x="705374" y="413739"/>
            <a:ext cx="10781251" cy="769441"/>
          </a:xfrm>
          <a:prstGeom prst="rect">
            <a:avLst/>
          </a:prstGeom>
          <a:solidFill>
            <a:srgbClr val="258DE3"/>
          </a:solidFill>
          <a:ln>
            <a:solidFill>
              <a:srgbClr val="258DE3"/>
            </a:solidFill>
          </a:ln>
        </p:spPr>
        <p:txBody>
          <a:bodyPr wrap="square">
            <a:spAutoFit/>
          </a:bodyPr>
          <a:lstStyle/>
          <a:p>
            <a:pPr algn="ct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PROBIOTICS AUTHORIZED FOR DOGS</a:t>
            </a:r>
          </a:p>
        </p:txBody>
      </p:sp>
      <p:pic>
        <p:nvPicPr>
          <p:cNvPr id="2050" name="Picture 2" descr="Immagini di Cane Stilizzato - Download gratuiti su Freepik">
            <a:extLst>
              <a:ext uri="{FF2B5EF4-FFF2-40B4-BE49-F238E27FC236}">
                <a16:creationId xmlns:a16="http://schemas.microsoft.com/office/drawing/2014/main" id="{C7ED7361-9046-AC6A-E72B-3766B9562A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15110" y="3806440"/>
            <a:ext cx="1311488" cy="1311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7190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D0FC495-BDBF-706F-95BF-26D4B8D4A444}"/>
              </a:ext>
            </a:extLst>
          </p:cNvPr>
          <p:cNvSpPr txBox="1"/>
          <p:nvPr/>
        </p:nvSpPr>
        <p:spPr>
          <a:xfrm>
            <a:off x="1069596" y="2482377"/>
            <a:ext cx="10050011" cy="2677656"/>
          </a:xfrm>
          <a:prstGeom prst="rect">
            <a:avLst/>
          </a:prstGeom>
          <a:noFill/>
          <a:ln>
            <a:solidFill>
              <a:srgbClr val="258DE3"/>
            </a:solidFill>
          </a:ln>
        </p:spPr>
        <p:txBody>
          <a:bodyPr wrap="square">
            <a:spAutoFit/>
          </a:bodyPr>
          <a:lstStyle/>
          <a:p>
            <a:pPr algn="just"/>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Zootechnical</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additives</a:t>
            </a:r>
            <a:endPar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Functional</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group: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gut</a:t>
            </a:r>
            <a:r>
              <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flora </a:t>
            </a:r>
            <a:r>
              <a:rPr lang="it-IT" sz="28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stabilizers</a:t>
            </a:r>
            <a:endParaRPr lang="it-IT" sz="2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Lactobacillus </a:t>
            </a: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acidophilus</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CECT 4529</a:t>
            </a:r>
          </a:p>
          <a:p>
            <a:pPr marL="457200" indent="-457200" algn="just">
              <a:buFont typeface="Arial" panose="020B0604020202020204" pitchFamily="34" charset="0"/>
              <a:buChar char="•"/>
            </a:pP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Enterococcus </a:t>
            </a: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faecium</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DSM 10663 / NCIMB 10415</a:t>
            </a:r>
          </a:p>
          <a:p>
            <a:pPr marL="457200" indent="-457200" algn="just">
              <a:buFont typeface="Arial" panose="020B0604020202020204" pitchFamily="34" charset="0"/>
              <a:buChar char="•"/>
            </a:pP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Limosilactobacillus</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reuteri</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DSM 32264</a:t>
            </a:r>
          </a:p>
          <a:p>
            <a:pPr marL="457200" indent="-457200" algn="just">
              <a:buFont typeface="Arial" panose="020B0604020202020204" pitchFamily="34" charset="0"/>
              <a:buChar char="•"/>
            </a:pP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Saccharomyces</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2800" b="1" u="sng"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cerevisiae</a:t>
            </a:r>
            <a:r>
              <a:rPr lang="it-IT" sz="28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MUCL 39885</a:t>
            </a:r>
            <a:endParaRPr lang="it-IT" sz="28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146" name="Picture 2" descr="Disegno da colorare di testa di gatto stilizzato di profilo">
            <a:extLst>
              <a:ext uri="{FF2B5EF4-FFF2-40B4-BE49-F238E27FC236}">
                <a16:creationId xmlns:a16="http://schemas.microsoft.com/office/drawing/2014/main" id="{EFA0F7E1-9683-DBF2-FCA6-53A052ABDB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38895" y="3684633"/>
            <a:ext cx="856189" cy="891215"/>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A05187B2-678D-4814-0E60-210B84804F0C}"/>
              </a:ext>
            </a:extLst>
          </p:cNvPr>
          <p:cNvSpPr txBox="1"/>
          <p:nvPr/>
        </p:nvSpPr>
        <p:spPr>
          <a:xfrm>
            <a:off x="834604" y="762714"/>
            <a:ext cx="10519994" cy="769441"/>
          </a:xfrm>
          <a:prstGeom prst="rect">
            <a:avLst/>
          </a:prstGeom>
          <a:solidFill>
            <a:srgbClr val="258DE3"/>
          </a:solidFill>
          <a:ln>
            <a:solidFill>
              <a:srgbClr val="258DE3"/>
            </a:solidFill>
          </a:ln>
        </p:spPr>
        <p:txBody>
          <a:bodyPr wrap="square">
            <a:spAutoFit/>
          </a:bodyPr>
          <a:lstStyle/>
          <a:p>
            <a:pPr algn="ct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PROBIOTICS AUTHORIZED FOR CATS</a:t>
            </a:r>
          </a:p>
        </p:txBody>
      </p:sp>
    </p:spTree>
    <p:extLst>
      <p:ext uri="{BB962C8B-B14F-4D97-AF65-F5344CB8AC3E}">
        <p14:creationId xmlns:p14="http://schemas.microsoft.com/office/powerpoint/2010/main" val="31889894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AD4446C0-A5EC-D850-4E3A-22EC7E07D814}"/>
              </a:ext>
            </a:extLst>
          </p:cNvPr>
          <p:cNvSpPr txBox="1"/>
          <p:nvPr/>
        </p:nvSpPr>
        <p:spPr>
          <a:xfrm>
            <a:off x="411061" y="2714467"/>
            <a:ext cx="11354499" cy="2862322"/>
          </a:xfrm>
          <a:prstGeom prst="rect">
            <a:avLst/>
          </a:prstGeom>
          <a:noFill/>
          <a:ln>
            <a:noFill/>
          </a:ln>
        </p:spPr>
        <p:txBody>
          <a:bodyPr wrap="square" rtlCol="0">
            <a:spAutoFit/>
          </a:bodyPr>
          <a:lstStyle/>
          <a:p>
            <a:pPr marL="342900" indent="-342900" algn="just">
              <a:buFont typeface="Arial" panose="020B0604020202020204" pitchFamily="34" charset="0"/>
              <a:buChar char="•"/>
            </a:pP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but</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there</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are </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other</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microorganisms</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authorized</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as</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additives</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for dogs and </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cats</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342900" indent="-342900" algn="just">
              <a:buFont typeface="Arial" panose="020B0604020202020204" pitchFamily="34" charset="0"/>
              <a:buChar char="•"/>
            </a:pP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but</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they</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are </a:t>
            </a:r>
            <a:r>
              <a:rPr lang="it-IT" sz="3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NOT </a:t>
            </a:r>
            <a:r>
              <a:rPr lang="it-IT" sz="30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zootechnical</a:t>
            </a:r>
            <a:r>
              <a:rPr lang="it-IT" sz="3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additives</a:t>
            </a:r>
            <a:r>
              <a:rPr lang="it-IT" sz="3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342900" indent="-342900" algn="just">
              <a:buFont typeface="Arial" panose="020B0604020202020204" pitchFamily="34" charset="0"/>
              <a:buChar char="•"/>
            </a:pP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therefore</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they</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are </a:t>
            </a:r>
            <a:r>
              <a:rPr lang="it-IT" sz="3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NOT </a:t>
            </a:r>
            <a:r>
              <a:rPr lang="it-IT" sz="30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gut</a:t>
            </a:r>
            <a:r>
              <a:rPr lang="it-IT" sz="3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flora </a:t>
            </a:r>
            <a:r>
              <a:rPr lang="it-IT" sz="30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stabilizers</a:t>
            </a:r>
            <a:r>
              <a:rPr lang="it-IT" sz="3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342900" indent="-342900" algn="just">
              <a:buFont typeface="Arial" panose="020B0604020202020204" pitchFamily="34" charset="0"/>
              <a:buChar char="•"/>
            </a:pP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it-IT" sz="30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they</a:t>
            </a:r>
            <a:r>
              <a:rPr lang="it-IT" sz="30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are </a:t>
            </a:r>
            <a:r>
              <a:rPr lang="it-IT" sz="30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technological</a:t>
            </a:r>
            <a:r>
              <a:rPr lang="it-IT" sz="30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0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additives</a:t>
            </a:r>
            <a:r>
              <a:rPr lang="it-IT" sz="30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342900" indent="-342900" algn="just">
              <a:buFont typeface="Arial" panose="020B0604020202020204" pitchFamily="34" charset="0"/>
              <a:buChar char="•"/>
            </a:pP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present</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 some </a:t>
            </a:r>
            <a:r>
              <a:rPr lang="it-IT" sz="30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complementary</a:t>
            </a:r>
            <a:r>
              <a:rPr lang="it-IT" sz="30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feeds!</a:t>
            </a:r>
            <a:endParaRPr lang="it-IT" sz="38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052" name="Picture 4" descr="3 modi per attrarre l'attenzione degli utenti che navigano online">
            <a:extLst>
              <a:ext uri="{FF2B5EF4-FFF2-40B4-BE49-F238E27FC236}">
                <a16:creationId xmlns:a16="http://schemas.microsoft.com/office/drawing/2014/main" id="{9D7570B0-276F-80A5-60A7-570FBFF2FAD8}"/>
              </a:ext>
            </a:extLst>
          </p:cNvPr>
          <p:cNvPicPr>
            <a:picLocks noChangeAspect="1" noChangeArrowheads="1"/>
          </p:cNvPicPr>
          <p:nvPr/>
        </p:nvPicPr>
        <p:blipFill rotWithShape="1">
          <a:blip r:embed="rId2" cstate="hqprint">
            <a:extLst>
              <a:ext uri="{28A0092B-C50C-407E-A947-70E740481C1C}">
                <a14:useLocalDpi xmlns:a14="http://schemas.microsoft.com/office/drawing/2010/main" val="0"/>
              </a:ext>
            </a:extLst>
          </a:blip>
          <a:srcRect l="9217" t="5932" r="11242" b="10765"/>
          <a:stretch/>
        </p:blipFill>
        <p:spPr bwMode="auto">
          <a:xfrm>
            <a:off x="4106195" y="184558"/>
            <a:ext cx="3979610" cy="2442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725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p:cTn id="21"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p:cTn id="28"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2">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p:cTn id="35"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8F8D16C1-7737-F772-F5AF-4C4169BF20A3}"/>
              </a:ext>
            </a:extLst>
          </p:cNvPr>
          <p:cNvPicPr>
            <a:picLocks noChangeAspect="1"/>
          </p:cNvPicPr>
          <p:nvPr/>
        </p:nvPicPr>
        <p:blipFill>
          <a:blip r:embed="rId2"/>
          <a:stretch>
            <a:fillRect/>
          </a:stretch>
        </p:blipFill>
        <p:spPr>
          <a:xfrm>
            <a:off x="3853272" y="205750"/>
            <a:ext cx="4485456" cy="1258128"/>
          </a:xfrm>
          <a:prstGeom prst="rect">
            <a:avLst/>
          </a:prstGeom>
        </p:spPr>
      </p:pic>
      <p:pic>
        <p:nvPicPr>
          <p:cNvPr id="5" name="Immagine 4">
            <a:extLst>
              <a:ext uri="{FF2B5EF4-FFF2-40B4-BE49-F238E27FC236}">
                <a16:creationId xmlns:a16="http://schemas.microsoft.com/office/drawing/2014/main" id="{268DDA6B-540A-E906-670F-799D6E8D7A79}"/>
              </a:ext>
            </a:extLst>
          </p:cNvPr>
          <p:cNvPicPr>
            <a:picLocks noChangeAspect="1"/>
          </p:cNvPicPr>
          <p:nvPr/>
        </p:nvPicPr>
        <p:blipFill>
          <a:blip r:embed="rId3"/>
          <a:srcRect b="16268"/>
          <a:stretch/>
        </p:blipFill>
        <p:spPr>
          <a:xfrm>
            <a:off x="1206258" y="1562344"/>
            <a:ext cx="9779484" cy="4104000"/>
          </a:xfrm>
          <a:prstGeom prst="rect">
            <a:avLst/>
          </a:prstGeom>
        </p:spPr>
      </p:pic>
      <p:cxnSp>
        <p:nvCxnSpPr>
          <p:cNvPr id="6" name="Connettore diritto 5">
            <a:extLst>
              <a:ext uri="{FF2B5EF4-FFF2-40B4-BE49-F238E27FC236}">
                <a16:creationId xmlns:a16="http://schemas.microsoft.com/office/drawing/2014/main" id="{15DDF1C6-6570-2356-9A35-029F28EA08AB}"/>
              </a:ext>
            </a:extLst>
          </p:cNvPr>
          <p:cNvCxnSpPr>
            <a:cxnSpLocks/>
          </p:cNvCxnSpPr>
          <p:nvPr/>
        </p:nvCxnSpPr>
        <p:spPr>
          <a:xfrm>
            <a:off x="1283516" y="2978093"/>
            <a:ext cx="380021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Freccia a destra 6">
            <a:extLst>
              <a:ext uri="{FF2B5EF4-FFF2-40B4-BE49-F238E27FC236}">
                <a16:creationId xmlns:a16="http://schemas.microsoft.com/office/drawing/2014/main" id="{4937EC7C-3F74-11D8-E94B-6C48E59FDA93}"/>
              </a:ext>
            </a:extLst>
          </p:cNvPr>
          <p:cNvSpPr/>
          <p:nvPr/>
        </p:nvSpPr>
        <p:spPr>
          <a:xfrm>
            <a:off x="427839" y="2650921"/>
            <a:ext cx="817926" cy="436228"/>
          </a:xfrm>
          <a:prstGeom prst="righ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095839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76661298-7D57-4B60-8F18-A2D96D347692}"/>
              </a:ext>
            </a:extLst>
          </p:cNvPr>
          <p:cNvSpPr/>
          <p:nvPr/>
        </p:nvSpPr>
        <p:spPr>
          <a:xfrm>
            <a:off x="1784498" y="296971"/>
            <a:ext cx="8623004" cy="1446550"/>
          </a:xfrm>
          <a:prstGeom prst="rect">
            <a:avLst/>
          </a:prstGeom>
          <a:solidFill>
            <a:srgbClr val="0000FF"/>
          </a:solidFill>
          <a:ln>
            <a:solidFill>
              <a:srgbClr val="0000FF"/>
            </a:solidFill>
          </a:ln>
        </p:spPr>
        <p:txBody>
          <a:bodyPr wrap="square">
            <a:spAutoFit/>
          </a:bodyPr>
          <a:lstStyle/>
          <a:p>
            <a:pPr algn="ctr"/>
            <a:r>
              <a:rPr lang="it-IT" sz="4800" b="1" dirty="0">
                <a:solidFill>
                  <a:schemeClr val="bg1"/>
                </a:solidFill>
                <a:effectLst>
                  <a:outerShdw blurRad="38100" dist="38100" dir="2700000" algn="tl">
                    <a:srgbClr val="000000">
                      <a:alpha val="43137"/>
                    </a:srgbClr>
                  </a:outerShdw>
                </a:effectLst>
                <a:latin typeface="Arial" pitchFamily="34" charset="0"/>
                <a:cs typeface="Arial" pitchFamily="34" charset="0"/>
              </a:rPr>
              <a:t>INTESTINAL BARRIER </a:t>
            </a:r>
            <a:r>
              <a:rPr lang="it-IT" sz="4000" b="1" i="1" dirty="0" err="1">
                <a:solidFill>
                  <a:schemeClr val="bg1"/>
                </a:solidFill>
                <a:effectLst>
                  <a:outerShdw blurRad="38100" dist="38100" dir="2700000" algn="tl">
                    <a:srgbClr val="000000">
                      <a:alpha val="43137"/>
                    </a:srgbClr>
                  </a:outerShdw>
                </a:effectLst>
                <a:latin typeface="Arial" pitchFamily="34" charset="0"/>
                <a:cs typeface="Arial" pitchFamily="34" charset="0"/>
              </a:rPr>
              <a:t>changes</a:t>
            </a:r>
            <a:endParaRPr lang="it-IT" sz="40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Rettangolo 2">
            <a:extLst>
              <a:ext uri="{FF2B5EF4-FFF2-40B4-BE49-F238E27FC236}">
                <a16:creationId xmlns:a16="http://schemas.microsoft.com/office/drawing/2014/main" id="{9672E33F-6B3D-403F-8F6E-B4C3F7C4A046}"/>
              </a:ext>
            </a:extLst>
          </p:cNvPr>
          <p:cNvSpPr/>
          <p:nvPr/>
        </p:nvSpPr>
        <p:spPr>
          <a:xfrm>
            <a:off x="344032" y="2069485"/>
            <a:ext cx="11506953" cy="2585323"/>
          </a:xfrm>
          <a:prstGeom prst="rect">
            <a:avLst/>
          </a:prstGeom>
          <a:noFill/>
          <a:ln>
            <a:solidFill>
              <a:srgbClr val="0000FF"/>
            </a:solidFill>
          </a:ln>
        </p:spPr>
        <p:txBody>
          <a:bodyPr wrap="square">
            <a:spAutoFit/>
          </a:bodyPr>
          <a:lstStyle/>
          <a:p>
            <a:pPr algn="ctr"/>
            <a:r>
              <a:rPr lang="it-IT" sz="5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Leaky</a:t>
            </a:r>
            <a:r>
              <a:rPr lang="it-IT" sz="5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5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gut</a:t>
            </a:r>
            <a:r>
              <a:rPr lang="it-IT" sz="5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5400" b="1" dirty="0"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ACUTE </a:t>
            </a:r>
            <a:r>
              <a:rPr lang="it-IT" sz="5400" b="1" dirty="0" err="1"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syndrome</a:t>
            </a:r>
            <a:endParaRPr lang="it-IT" sz="5400" b="1" dirty="0"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r>
              <a:rPr lang="it-IT" sz="5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Leaky</a:t>
            </a:r>
            <a:r>
              <a:rPr lang="it-IT" sz="5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5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gut</a:t>
            </a:r>
            <a:r>
              <a:rPr lang="it-IT" sz="5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5400" b="1" dirty="0"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CHRONIC </a:t>
            </a:r>
            <a:r>
              <a:rPr lang="it-IT" sz="5400" b="1" dirty="0" err="1"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syndrome</a:t>
            </a:r>
            <a:endParaRPr lang="it-IT" sz="5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r>
              <a:rPr lang="it-IT" sz="5400" b="1" dirty="0" err="1"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5400" b="1" dirty="0" smtClean="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5400" b="1" dirty="0" err="1">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dysbiosis</a:t>
            </a:r>
            <a:endParaRPr lang="it-IT" sz="54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77496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3">
            <a:extLst>
              <a:ext uri="{FF2B5EF4-FFF2-40B4-BE49-F238E27FC236}">
                <a16:creationId xmlns:a16="http://schemas.microsoft.com/office/drawing/2014/main" id="{A9FC6CEB-DE56-33BC-054E-0CFF1C9FC0CB}"/>
              </a:ext>
            </a:extLst>
          </p:cNvPr>
          <p:cNvSpPr>
            <a:spLocks noChangeArrowheads="1"/>
          </p:cNvSpPr>
          <p:nvPr/>
        </p:nvSpPr>
        <p:spPr bwMode="auto">
          <a:xfrm>
            <a:off x="1548912" y="370743"/>
            <a:ext cx="9144000" cy="660502"/>
          </a:xfrm>
          <a:prstGeom prst="rect">
            <a:avLst/>
          </a:prstGeom>
          <a:solidFill>
            <a:srgbClr val="258DE3"/>
          </a:solidFill>
          <a:ln>
            <a:solidFill>
              <a:srgbClr val="258DE3"/>
            </a:solidFill>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defRPr/>
            </a:pPr>
            <a:r>
              <a:rPr lang="it-IT" altLang="it-IT" sz="3692" b="1" dirty="0">
                <a:solidFill>
                  <a:schemeClr val="bg1"/>
                </a:solidFill>
                <a:effectLst>
                  <a:outerShdw blurRad="38100" dist="38100" dir="2700000" algn="tl">
                    <a:srgbClr val="000000">
                      <a:alpha val="43137"/>
                    </a:srgbClr>
                  </a:outerShdw>
                </a:effectLst>
              </a:rPr>
              <a:t>PROBIOTICS</a:t>
            </a:r>
          </a:p>
        </p:txBody>
      </p:sp>
      <p:sp>
        <p:nvSpPr>
          <p:cNvPr id="5" name="CasellaDiTesto 4">
            <a:extLst>
              <a:ext uri="{FF2B5EF4-FFF2-40B4-BE49-F238E27FC236}">
                <a16:creationId xmlns:a16="http://schemas.microsoft.com/office/drawing/2014/main" id="{AC3722BE-E0A5-3EC8-1AD7-1A52C23B065D}"/>
              </a:ext>
            </a:extLst>
          </p:cNvPr>
          <p:cNvSpPr txBox="1"/>
          <p:nvPr/>
        </p:nvSpPr>
        <p:spPr>
          <a:xfrm>
            <a:off x="632670" y="1740283"/>
            <a:ext cx="10926660" cy="3539430"/>
          </a:xfrm>
          <a:prstGeom prst="rect">
            <a:avLst/>
          </a:prstGeom>
          <a:noFill/>
          <a:ln>
            <a:solidFill>
              <a:srgbClr val="258DE3"/>
            </a:solidFill>
          </a:ln>
        </p:spPr>
        <p:txBody>
          <a:bodyPr wrap="square">
            <a:spAutoFit/>
          </a:bodyPr>
          <a:lstStyle/>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They are species-specific</a:t>
            </a:r>
          </a:p>
          <a:p>
            <a:pPr marL="285750" indent="-285750" algn="just">
              <a:buFont typeface="Arial" panose="020B0604020202020204" pitchFamily="34" charset="0"/>
              <a:buChar char="•"/>
            </a:pPr>
            <a:r>
              <a:rPr lang="en-US" sz="36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Their effect is strain-specific</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Dosage is critical (CFU)</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Single-strain and/or multi-strain formulations</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Product quality is essential (stability, viability, and recovery)</a:t>
            </a:r>
          </a:p>
        </p:txBody>
      </p:sp>
    </p:spTree>
    <p:extLst>
      <p:ext uri="{BB962C8B-B14F-4D97-AF65-F5344CB8AC3E}">
        <p14:creationId xmlns:p14="http://schemas.microsoft.com/office/powerpoint/2010/main" val="32594645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315F0E90-7607-AF36-4DDD-7EB9660906AC}"/>
              </a:ext>
            </a:extLst>
          </p:cNvPr>
          <p:cNvPicPr>
            <a:picLocks noChangeAspect="1"/>
          </p:cNvPicPr>
          <p:nvPr/>
        </p:nvPicPr>
        <p:blipFill>
          <a:blip r:embed="rId2"/>
          <a:stretch>
            <a:fillRect/>
          </a:stretch>
        </p:blipFill>
        <p:spPr>
          <a:xfrm>
            <a:off x="1005088" y="234028"/>
            <a:ext cx="4585381" cy="2546833"/>
          </a:xfrm>
          <a:prstGeom prst="rect">
            <a:avLst/>
          </a:prstGeom>
          <a:ln>
            <a:noFill/>
          </a:ln>
        </p:spPr>
      </p:pic>
      <p:pic>
        <p:nvPicPr>
          <p:cNvPr id="4" name="Immagine 3">
            <a:extLst>
              <a:ext uri="{FF2B5EF4-FFF2-40B4-BE49-F238E27FC236}">
                <a16:creationId xmlns:a16="http://schemas.microsoft.com/office/drawing/2014/main" id="{DCBC7548-58C3-3999-5BCA-5EFA09708EC6}"/>
              </a:ext>
            </a:extLst>
          </p:cNvPr>
          <p:cNvPicPr>
            <a:picLocks noChangeAspect="1"/>
          </p:cNvPicPr>
          <p:nvPr/>
        </p:nvPicPr>
        <p:blipFill>
          <a:blip r:embed="rId3"/>
          <a:stretch>
            <a:fillRect/>
          </a:stretch>
        </p:blipFill>
        <p:spPr>
          <a:xfrm>
            <a:off x="5845722" y="1036157"/>
            <a:ext cx="5701571" cy="2476200"/>
          </a:xfrm>
          <a:prstGeom prst="rect">
            <a:avLst/>
          </a:prstGeom>
          <a:ln>
            <a:noFill/>
          </a:ln>
        </p:spPr>
      </p:pic>
      <p:pic>
        <p:nvPicPr>
          <p:cNvPr id="5" name="Immagine 4">
            <a:extLst>
              <a:ext uri="{FF2B5EF4-FFF2-40B4-BE49-F238E27FC236}">
                <a16:creationId xmlns:a16="http://schemas.microsoft.com/office/drawing/2014/main" id="{6DF79851-143B-9503-DEA6-8CFB27F02B3C}"/>
              </a:ext>
            </a:extLst>
          </p:cNvPr>
          <p:cNvPicPr>
            <a:picLocks noChangeAspect="1"/>
          </p:cNvPicPr>
          <p:nvPr/>
        </p:nvPicPr>
        <p:blipFill rotWithShape="1">
          <a:blip r:embed="rId4"/>
          <a:srcRect l="27846" t="39594" r="10852" b="9565"/>
          <a:stretch/>
        </p:blipFill>
        <p:spPr>
          <a:xfrm>
            <a:off x="702523" y="3786652"/>
            <a:ext cx="6012000" cy="2160000"/>
          </a:xfrm>
          <a:prstGeom prst="rect">
            <a:avLst/>
          </a:prstGeom>
        </p:spPr>
      </p:pic>
    </p:spTree>
    <p:extLst>
      <p:ext uri="{BB962C8B-B14F-4D97-AF65-F5344CB8AC3E}">
        <p14:creationId xmlns:p14="http://schemas.microsoft.com/office/powerpoint/2010/main" val="18734964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3">
            <a:extLst>
              <a:ext uri="{FF2B5EF4-FFF2-40B4-BE49-F238E27FC236}">
                <a16:creationId xmlns:a16="http://schemas.microsoft.com/office/drawing/2014/main" id="{E8AE0F0D-FB7E-B3BF-B7FC-D4F9BA37F95D}"/>
              </a:ext>
            </a:extLst>
          </p:cNvPr>
          <p:cNvSpPr>
            <a:spLocks noChangeArrowheads="1"/>
          </p:cNvSpPr>
          <p:nvPr/>
        </p:nvSpPr>
        <p:spPr bwMode="auto">
          <a:xfrm>
            <a:off x="1548912" y="370743"/>
            <a:ext cx="9144000" cy="769441"/>
          </a:xfrm>
          <a:prstGeom prst="rect">
            <a:avLst/>
          </a:prstGeom>
          <a:solidFill>
            <a:srgbClr val="258DE3"/>
          </a:solidFill>
          <a:ln>
            <a:solidFill>
              <a:srgbClr val="258DE3"/>
            </a:solidFill>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defRPr/>
            </a:pPr>
            <a:r>
              <a:rPr lang="it-IT" altLang="it-IT" sz="4400" b="1" dirty="0">
                <a:solidFill>
                  <a:schemeClr val="bg1"/>
                </a:solidFill>
                <a:effectLst>
                  <a:outerShdw blurRad="38100" dist="38100" dir="2700000" algn="tl">
                    <a:srgbClr val="000000">
                      <a:alpha val="43137"/>
                    </a:srgbClr>
                  </a:outerShdw>
                </a:effectLst>
              </a:rPr>
              <a:t>L. reuteri</a:t>
            </a:r>
          </a:p>
        </p:txBody>
      </p:sp>
      <p:sp>
        <p:nvSpPr>
          <p:cNvPr id="3" name="CasellaDiTesto 2">
            <a:extLst>
              <a:ext uri="{FF2B5EF4-FFF2-40B4-BE49-F238E27FC236}">
                <a16:creationId xmlns:a16="http://schemas.microsoft.com/office/drawing/2014/main" id="{86E249BD-1B43-4E7A-DF7B-B556903827D2}"/>
              </a:ext>
            </a:extLst>
          </p:cNvPr>
          <p:cNvSpPr txBox="1"/>
          <p:nvPr/>
        </p:nvSpPr>
        <p:spPr>
          <a:xfrm>
            <a:off x="632670" y="1740283"/>
            <a:ext cx="10926660" cy="3539430"/>
          </a:xfrm>
          <a:prstGeom prst="rect">
            <a:avLst/>
          </a:prstGeom>
          <a:noFill/>
          <a:ln>
            <a:solidFill>
              <a:srgbClr val="258DE3"/>
            </a:solidFill>
          </a:ln>
        </p:spPr>
        <p:txBody>
          <a:bodyPr wrap="square">
            <a:spAutoFit/>
          </a:bodyPr>
          <a:lstStyle/>
          <a:p>
            <a:pPr marL="285750" indent="-285750" algn="just">
              <a:buFont typeface="Arial" panose="020B0604020202020204" pitchFamily="34" charset="0"/>
              <a:buChar char="•"/>
            </a:pPr>
            <a:r>
              <a:rPr lang="it-IT" sz="3200" b="1" i="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Lactobacillus </a:t>
            </a:r>
            <a:r>
              <a:rPr lang="it-IT" sz="3200" b="1" i="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reuteri</a:t>
            </a:r>
            <a:r>
              <a:rPr lang="it-IT" sz="3200" b="1" i="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 </a:t>
            </a:r>
            <a:r>
              <a:rPr lang="it-IT" sz="3200" b="1" i="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Limosilactobacillus</a:t>
            </a:r>
            <a:r>
              <a:rPr lang="it-IT" sz="3200" b="1" i="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i="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reuteri</a:t>
            </a:r>
            <a:endParaRPr lang="it-IT" sz="3200" b="1" i="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“Limosi,” from the Latin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limosus</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means</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viscous</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and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refers</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to the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strain’s</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ability</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to produce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exopolysaccharides</a:t>
            </a:r>
            <a:endPar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Forms a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highly</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resistant</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biofilm</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high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intestinal</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colonization</a:t>
            </a:r>
            <a:r>
              <a:rPr lang="it-IT" sz="32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capacity</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marL="285750" indent="-285750" algn="just">
              <a:buFont typeface="Arial" panose="020B0604020202020204" pitchFamily="34" charset="0"/>
              <a:buChar char="•"/>
            </a:pP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Produces</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u="sng"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reuterin</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32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antimicrobial</a:t>
            </a:r>
            <a:r>
              <a:rPr lang="it-IT" sz="32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endParaRPr lang="en-US" sz="40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247822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D12A949F-B12B-0F8A-7393-E0A93E42A9D2}"/>
              </a:ext>
            </a:extLst>
          </p:cNvPr>
          <p:cNvPicPr>
            <a:picLocks noChangeAspect="1"/>
          </p:cNvPicPr>
          <p:nvPr/>
        </p:nvPicPr>
        <p:blipFill>
          <a:blip r:embed="rId2"/>
          <a:stretch>
            <a:fillRect/>
          </a:stretch>
        </p:blipFill>
        <p:spPr>
          <a:xfrm>
            <a:off x="1316272" y="163855"/>
            <a:ext cx="9571642" cy="5584634"/>
          </a:xfrm>
          <a:prstGeom prst="rect">
            <a:avLst/>
          </a:prstGeom>
        </p:spPr>
      </p:pic>
    </p:spTree>
    <p:extLst>
      <p:ext uri="{BB962C8B-B14F-4D97-AF65-F5344CB8AC3E}">
        <p14:creationId xmlns:p14="http://schemas.microsoft.com/office/powerpoint/2010/main" val="1428005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3">
            <a:extLst>
              <a:ext uri="{FF2B5EF4-FFF2-40B4-BE49-F238E27FC236}">
                <a16:creationId xmlns:a16="http://schemas.microsoft.com/office/drawing/2014/main" id="{A9FC6CEB-DE56-33BC-054E-0CFF1C9FC0CB}"/>
              </a:ext>
            </a:extLst>
          </p:cNvPr>
          <p:cNvSpPr>
            <a:spLocks noChangeArrowheads="1"/>
          </p:cNvSpPr>
          <p:nvPr/>
        </p:nvSpPr>
        <p:spPr bwMode="auto">
          <a:xfrm>
            <a:off x="1548912" y="370743"/>
            <a:ext cx="9144000" cy="660502"/>
          </a:xfrm>
          <a:prstGeom prst="rect">
            <a:avLst/>
          </a:prstGeom>
          <a:solidFill>
            <a:srgbClr val="258DE3"/>
          </a:solidFill>
          <a:ln>
            <a:solidFill>
              <a:srgbClr val="258DE3"/>
            </a:solidFill>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defRPr/>
            </a:pPr>
            <a:r>
              <a:rPr lang="it-IT" altLang="it-IT" sz="3692" b="1" dirty="0">
                <a:solidFill>
                  <a:schemeClr val="bg1"/>
                </a:solidFill>
                <a:effectLst>
                  <a:outerShdw blurRad="38100" dist="38100" dir="2700000" algn="tl">
                    <a:srgbClr val="000000">
                      <a:alpha val="43137"/>
                    </a:srgbClr>
                  </a:outerShdw>
                </a:effectLst>
              </a:rPr>
              <a:t>PROBIOTICS</a:t>
            </a:r>
          </a:p>
        </p:txBody>
      </p:sp>
      <p:sp>
        <p:nvSpPr>
          <p:cNvPr id="5" name="CasellaDiTesto 4">
            <a:extLst>
              <a:ext uri="{FF2B5EF4-FFF2-40B4-BE49-F238E27FC236}">
                <a16:creationId xmlns:a16="http://schemas.microsoft.com/office/drawing/2014/main" id="{AC3722BE-E0A5-3EC8-1AD7-1A52C23B065D}"/>
              </a:ext>
            </a:extLst>
          </p:cNvPr>
          <p:cNvSpPr txBox="1"/>
          <p:nvPr/>
        </p:nvSpPr>
        <p:spPr>
          <a:xfrm>
            <a:off x="632670" y="1740283"/>
            <a:ext cx="10926660" cy="3539430"/>
          </a:xfrm>
          <a:prstGeom prst="rect">
            <a:avLst/>
          </a:prstGeom>
          <a:noFill/>
          <a:ln>
            <a:solidFill>
              <a:srgbClr val="258DE3"/>
            </a:solidFill>
          </a:ln>
        </p:spPr>
        <p:txBody>
          <a:bodyPr wrap="square">
            <a:spAutoFit/>
          </a:bodyPr>
          <a:lstStyle/>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They are species-specific</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Their effect is strain-specific</a:t>
            </a:r>
          </a:p>
          <a:p>
            <a:pPr marL="285750" indent="-285750" algn="just">
              <a:buFont typeface="Arial" panose="020B0604020202020204" pitchFamily="34" charset="0"/>
              <a:buChar char="•"/>
            </a:pPr>
            <a:r>
              <a:rPr lang="en-US" sz="36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Dosage is critical (CFU)</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Single-strain and/or multi-strain formulations</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Product quality is essential (stability, viability, and recovery)</a:t>
            </a:r>
          </a:p>
        </p:txBody>
      </p:sp>
    </p:spTree>
    <p:extLst>
      <p:ext uri="{BB962C8B-B14F-4D97-AF65-F5344CB8AC3E}">
        <p14:creationId xmlns:p14="http://schemas.microsoft.com/office/powerpoint/2010/main" val="19225027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3">
            <a:extLst>
              <a:ext uri="{FF2B5EF4-FFF2-40B4-BE49-F238E27FC236}">
                <a16:creationId xmlns:a16="http://schemas.microsoft.com/office/drawing/2014/main" id="{A9FC6CEB-DE56-33BC-054E-0CFF1C9FC0CB}"/>
              </a:ext>
            </a:extLst>
          </p:cNvPr>
          <p:cNvSpPr>
            <a:spLocks noChangeArrowheads="1"/>
          </p:cNvSpPr>
          <p:nvPr/>
        </p:nvSpPr>
        <p:spPr bwMode="auto">
          <a:xfrm>
            <a:off x="1548912" y="370743"/>
            <a:ext cx="9144000" cy="660502"/>
          </a:xfrm>
          <a:prstGeom prst="rect">
            <a:avLst/>
          </a:prstGeom>
          <a:solidFill>
            <a:srgbClr val="258DE3"/>
          </a:solidFill>
          <a:ln>
            <a:solidFill>
              <a:srgbClr val="258DE3"/>
            </a:solidFill>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defRPr/>
            </a:pPr>
            <a:r>
              <a:rPr lang="it-IT" altLang="it-IT" sz="3692" b="1" dirty="0">
                <a:solidFill>
                  <a:schemeClr val="bg1"/>
                </a:solidFill>
                <a:effectLst>
                  <a:outerShdw blurRad="38100" dist="38100" dir="2700000" algn="tl">
                    <a:srgbClr val="000000">
                      <a:alpha val="43137"/>
                    </a:srgbClr>
                  </a:outerShdw>
                </a:effectLst>
              </a:rPr>
              <a:t>PROBIOTICS</a:t>
            </a:r>
          </a:p>
        </p:txBody>
      </p:sp>
      <p:sp>
        <p:nvSpPr>
          <p:cNvPr id="5" name="CasellaDiTesto 4">
            <a:extLst>
              <a:ext uri="{FF2B5EF4-FFF2-40B4-BE49-F238E27FC236}">
                <a16:creationId xmlns:a16="http://schemas.microsoft.com/office/drawing/2014/main" id="{AC3722BE-E0A5-3EC8-1AD7-1A52C23B065D}"/>
              </a:ext>
            </a:extLst>
          </p:cNvPr>
          <p:cNvSpPr txBox="1"/>
          <p:nvPr/>
        </p:nvSpPr>
        <p:spPr>
          <a:xfrm>
            <a:off x="632670" y="1740283"/>
            <a:ext cx="10926660" cy="3539430"/>
          </a:xfrm>
          <a:prstGeom prst="rect">
            <a:avLst/>
          </a:prstGeom>
          <a:noFill/>
          <a:ln>
            <a:solidFill>
              <a:srgbClr val="258DE3"/>
            </a:solidFill>
          </a:ln>
        </p:spPr>
        <p:txBody>
          <a:bodyPr wrap="square">
            <a:spAutoFit/>
          </a:bodyPr>
          <a:lstStyle/>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Species-specific</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Strain-specific effect</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Dosage is critical (CFU)</a:t>
            </a:r>
          </a:p>
          <a:p>
            <a:pPr marL="285750" indent="-285750" algn="just">
              <a:buFont typeface="Arial" panose="020B0604020202020204" pitchFamily="34" charset="0"/>
              <a:buChar char="•"/>
            </a:pPr>
            <a:r>
              <a:rPr lang="en-US" sz="36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Single-strain and/or multi-strain formulations</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Product quality is essential (stability, viability, and recovery)</a:t>
            </a:r>
          </a:p>
        </p:txBody>
      </p:sp>
    </p:spTree>
    <p:extLst>
      <p:ext uri="{BB962C8B-B14F-4D97-AF65-F5344CB8AC3E}">
        <p14:creationId xmlns:p14="http://schemas.microsoft.com/office/powerpoint/2010/main" val="39863768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4BBEBC09-D221-93D0-73B0-17BA51D972DC}"/>
              </a:ext>
            </a:extLst>
          </p:cNvPr>
          <p:cNvSpPr>
            <a:spLocks noChangeArrowheads="1"/>
          </p:cNvSpPr>
          <p:nvPr/>
        </p:nvSpPr>
        <p:spPr bwMode="auto">
          <a:xfrm>
            <a:off x="1548912" y="370743"/>
            <a:ext cx="9144000" cy="923330"/>
          </a:xfrm>
          <a:prstGeom prst="rect">
            <a:avLst/>
          </a:prstGeom>
          <a:solidFill>
            <a:srgbClr val="258DE3"/>
          </a:solidFill>
          <a:ln>
            <a:solidFill>
              <a:srgbClr val="258DE3"/>
            </a:solidFill>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defRPr/>
            </a:pPr>
            <a:r>
              <a:rPr lang="it-IT" altLang="it-IT" sz="5400" b="1" dirty="0">
                <a:solidFill>
                  <a:schemeClr val="bg1"/>
                </a:solidFill>
                <a:effectLst>
                  <a:outerShdw blurRad="38100" dist="38100" dir="2700000" algn="tl">
                    <a:srgbClr val="000000">
                      <a:alpha val="43137"/>
                    </a:srgbClr>
                  </a:outerShdw>
                </a:effectLst>
              </a:rPr>
              <a:t>PROBIOTICS</a:t>
            </a:r>
          </a:p>
        </p:txBody>
      </p:sp>
      <p:sp>
        <p:nvSpPr>
          <p:cNvPr id="8" name="CasellaDiTesto 7">
            <a:extLst>
              <a:ext uri="{FF2B5EF4-FFF2-40B4-BE49-F238E27FC236}">
                <a16:creationId xmlns:a16="http://schemas.microsoft.com/office/drawing/2014/main" id="{7603CBF9-9205-AF20-7789-B8DFE8AF8048}"/>
              </a:ext>
            </a:extLst>
          </p:cNvPr>
          <p:cNvSpPr txBox="1"/>
          <p:nvPr/>
        </p:nvSpPr>
        <p:spPr>
          <a:xfrm>
            <a:off x="337805" y="1589375"/>
            <a:ext cx="11526098" cy="4339650"/>
          </a:xfrm>
          <a:prstGeom prst="rect">
            <a:avLst/>
          </a:prstGeom>
          <a:noFill/>
          <a:ln>
            <a:solidFill>
              <a:srgbClr val="258DE3"/>
            </a:solidFill>
          </a:ln>
        </p:spPr>
        <p:txBody>
          <a:bodyPr wrap="square">
            <a:spAutoFit/>
          </a:bodyPr>
          <a:lstStyle/>
          <a:p>
            <a:pPr algn="just">
              <a:lnSpc>
                <a:spcPct val="100000"/>
              </a:lnSpc>
              <a:spcBef>
                <a:spcPts val="0"/>
              </a:spcBef>
            </a:pPr>
            <a:r>
              <a:rPr lang="en-US" sz="44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Single-strain</a:t>
            </a:r>
          </a:p>
          <a:p>
            <a:pPr marL="457200" indent="-457200" algn="just">
              <a:lnSpc>
                <a:spcPct val="100000"/>
              </a:lnSpc>
              <a:spcBef>
                <a:spcPts val="0"/>
              </a:spcBef>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Contains only one strain authorized in veterinary use</a:t>
            </a:r>
          </a:p>
          <a:p>
            <a:pPr marL="457200" indent="-457200" algn="just">
              <a:lnSpc>
                <a:spcPct val="100000"/>
              </a:lnSpc>
              <a:spcBef>
                <a:spcPts val="0"/>
              </a:spcBef>
              <a:buFont typeface="Arial" panose="020B0604020202020204" pitchFamily="34" charset="0"/>
              <a:buChar char="•"/>
            </a:pPr>
            <a:endParaRPr lang="en-US" sz="4400" b="1" u="sng"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lnSpc>
                <a:spcPct val="100000"/>
              </a:lnSpc>
              <a:spcBef>
                <a:spcPts val="0"/>
              </a:spcBef>
            </a:pPr>
            <a:r>
              <a:rPr lang="en-US" sz="44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Multi-strain</a:t>
            </a:r>
          </a:p>
          <a:p>
            <a:pPr marL="457200" indent="-457200" algn="just">
              <a:lnSpc>
                <a:spcPct val="100000"/>
              </a:lnSpc>
              <a:spcBef>
                <a:spcPts val="0"/>
              </a:spcBef>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Contains more than one strain authorized in veterinary use</a:t>
            </a:r>
            <a:endParaRPr lang="en-US" sz="3600" dirty="0">
              <a:solidFill>
                <a:srgbClr val="258DE3"/>
              </a:solidFill>
            </a:endParaRPr>
          </a:p>
        </p:txBody>
      </p:sp>
    </p:spTree>
    <p:extLst>
      <p:ext uri="{BB962C8B-B14F-4D97-AF65-F5344CB8AC3E}">
        <p14:creationId xmlns:p14="http://schemas.microsoft.com/office/powerpoint/2010/main" val="2149804294"/>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Immagine che contiene logo, Elementi grafici, clipart&#10;&#10;Descrizione generata automaticamente">
            <a:extLst>
              <a:ext uri="{FF2B5EF4-FFF2-40B4-BE49-F238E27FC236}">
                <a16:creationId xmlns:a16="http://schemas.microsoft.com/office/drawing/2014/main" id="{970FFFF3-4ADB-0743-EB76-4F39AA4005FA}"/>
              </a:ext>
            </a:extLst>
          </p:cNvPr>
          <p:cNvPicPr>
            <a:picLocks noChangeAspect="1"/>
          </p:cNvPicPr>
          <p:nvPr/>
        </p:nvPicPr>
        <p:blipFill rotWithShape="1">
          <a:blip r:embed="rId2">
            <a:extLst>
              <a:ext uri="{28A0092B-C50C-407E-A947-70E740481C1C}">
                <a14:useLocalDpi xmlns:a14="http://schemas.microsoft.com/office/drawing/2010/main" val="0"/>
              </a:ext>
            </a:extLst>
          </a:blip>
          <a:srcRect l="5362" t="4208" r="8129" b="8587"/>
          <a:stretch/>
        </p:blipFill>
        <p:spPr>
          <a:xfrm>
            <a:off x="399682" y="1151885"/>
            <a:ext cx="832372" cy="882649"/>
          </a:xfrm>
          <a:prstGeom prst="rect">
            <a:avLst/>
          </a:prstGeom>
        </p:spPr>
      </p:pic>
      <p:sp>
        <p:nvSpPr>
          <p:cNvPr id="3" name="CasellaDiTesto 2">
            <a:extLst>
              <a:ext uri="{FF2B5EF4-FFF2-40B4-BE49-F238E27FC236}">
                <a16:creationId xmlns:a16="http://schemas.microsoft.com/office/drawing/2014/main" id="{27E3B1A4-1BE3-7AD7-7A0F-5645DB549718}"/>
              </a:ext>
            </a:extLst>
          </p:cNvPr>
          <p:cNvSpPr txBox="1"/>
          <p:nvPr/>
        </p:nvSpPr>
        <p:spPr>
          <a:xfrm>
            <a:off x="1519877" y="1270043"/>
            <a:ext cx="3669412" cy="646331"/>
          </a:xfrm>
          <a:prstGeom prst="rect">
            <a:avLst/>
          </a:prstGeom>
          <a:noFill/>
        </p:spPr>
        <p:txBody>
          <a:bodyPr wrap="square">
            <a:spAutoFit/>
          </a:bodyPr>
          <a:lstStyle/>
          <a:p>
            <a:pPr algn="ctr"/>
            <a:r>
              <a:rPr lang="it-IT" b="1" dirty="0">
                <a:solidFill>
                  <a:srgbClr val="00B0F0"/>
                </a:solidFill>
                <a:effectLst>
                  <a:outerShdw blurRad="38100" dist="38100" dir="2700000" algn="tl">
                    <a:srgbClr val="000000">
                      <a:alpha val="43137"/>
                    </a:srgbClr>
                  </a:outerShdw>
                </a:effectLst>
                <a:latin typeface="Gill Sans Nova Light" panose="020B0302020104020203" pitchFamily="34" charset="0"/>
              </a:rPr>
              <a:t>HIGH RESISTANCE TO GASTRIC pH AND BILE</a:t>
            </a:r>
          </a:p>
        </p:txBody>
      </p:sp>
      <p:pic>
        <p:nvPicPr>
          <p:cNvPr id="4" name="Immagine 3" descr="Immagine che contiene Carattere, simbolo, Elementi grafici, logo&#10;&#10;Descrizione generata automaticamente">
            <a:extLst>
              <a:ext uri="{FF2B5EF4-FFF2-40B4-BE49-F238E27FC236}">
                <a16:creationId xmlns:a16="http://schemas.microsoft.com/office/drawing/2014/main" id="{914A01D8-C772-A62F-4963-396084A432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861" y="2348055"/>
            <a:ext cx="863339" cy="792018"/>
          </a:xfrm>
          <a:prstGeom prst="rect">
            <a:avLst/>
          </a:prstGeom>
        </p:spPr>
      </p:pic>
      <p:pic>
        <p:nvPicPr>
          <p:cNvPr id="5" name="Immagine 4" descr="Immagine che contiene accessorio&#10;&#10;Descrizione generata automaticamente">
            <a:extLst>
              <a:ext uri="{FF2B5EF4-FFF2-40B4-BE49-F238E27FC236}">
                <a16:creationId xmlns:a16="http://schemas.microsoft.com/office/drawing/2014/main" id="{BE66EE5C-D372-F957-E11C-EE62F68614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356" y="4771018"/>
            <a:ext cx="863339" cy="893110"/>
          </a:xfrm>
          <a:prstGeom prst="rect">
            <a:avLst/>
          </a:prstGeom>
        </p:spPr>
      </p:pic>
      <p:pic>
        <p:nvPicPr>
          <p:cNvPr id="6" name="Immagine 5" descr="Immagine che contiene simbolo, logo, emblema&#10;&#10;Descrizione generata automaticamente">
            <a:extLst>
              <a:ext uri="{FF2B5EF4-FFF2-40B4-BE49-F238E27FC236}">
                <a16:creationId xmlns:a16="http://schemas.microsoft.com/office/drawing/2014/main" id="{D46EDDBB-6D0C-EFBE-250C-7ACE362629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8817" y="4806682"/>
            <a:ext cx="779361" cy="882650"/>
          </a:xfrm>
          <a:prstGeom prst="rect">
            <a:avLst/>
          </a:prstGeom>
        </p:spPr>
      </p:pic>
      <p:pic>
        <p:nvPicPr>
          <p:cNvPr id="7" name="Immagine 6" descr="Immagine che contiene Carattere, simbolo, Elementi grafici, logo&#10;&#10;Descrizione generata automaticamente">
            <a:extLst>
              <a:ext uri="{FF2B5EF4-FFF2-40B4-BE49-F238E27FC236}">
                <a16:creationId xmlns:a16="http://schemas.microsoft.com/office/drawing/2014/main" id="{B1209ACA-F6BF-34D1-CA9A-2C98D09F25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65275" y="3693819"/>
            <a:ext cx="786446" cy="795184"/>
          </a:xfrm>
          <a:prstGeom prst="rect">
            <a:avLst/>
          </a:prstGeom>
        </p:spPr>
      </p:pic>
      <p:pic>
        <p:nvPicPr>
          <p:cNvPr id="8" name="Immagine 7" descr="Immagine che contiene simbolo, Carattere, logo, Elementi grafici&#10;&#10;Descrizione generata automaticamente">
            <a:extLst>
              <a:ext uri="{FF2B5EF4-FFF2-40B4-BE49-F238E27FC236}">
                <a16:creationId xmlns:a16="http://schemas.microsoft.com/office/drawing/2014/main" id="{387ABDA4-2459-A545-67FA-1751A41A92C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88382" y="2523991"/>
            <a:ext cx="863339" cy="873040"/>
          </a:xfrm>
          <a:prstGeom prst="rect">
            <a:avLst/>
          </a:prstGeom>
        </p:spPr>
      </p:pic>
      <p:pic>
        <p:nvPicPr>
          <p:cNvPr id="9" name="Immagine 8" descr="Immagine che contiene Carattere, simbolo, logo, Elementi grafici&#10;&#10;Descrizione generata automaticamente">
            <a:extLst>
              <a:ext uri="{FF2B5EF4-FFF2-40B4-BE49-F238E27FC236}">
                <a16:creationId xmlns:a16="http://schemas.microsoft.com/office/drawing/2014/main" id="{92921744-61CA-BF6F-9675-23FB0354644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2139" y="3502143"/>
            <a:ext cx="892784" cy="882639"/>
          </a:xfrm>
          <a:prstGeom prst="rect">
            <a:avLst/>
          </a:prstGeom>
        </p:spPr>
      </p:pic>
      <p:pic>
        <p:nvPicPr>
          <p:cNvPr id="10" name="Immagine 9" descr="Immagine che contiene Carattere, cerchio, logo, Elementi grafici&#10;&#10;Descrizione generata automaticamente">
            <a:extLst>
              <a:ext uri="{FF2B5EF4-FFF2-40B4-BE49-F238E27FC236}">
                <a16:creationId xmlns:a16="http://schemas.microsoft.com/office/drawing/2014/main" id="{E931CE61-61F8-DA61-2ABE-675243B1F67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02714" y="1218143"/>
            <a:ext cx="1034676" cy="955951"/>
          </a:xfrm>
          <a:prstGeom prst="rect">
            <a:avLst/>
          </a:prstGeom>
        </p:spPr>
      </p:pic>
      <p:sp>
        <p:nvSpPr>
          <p:cNvPr id="11" name="CasellaDiTesto 10">
            <a:extLst>
              <a:ext uri="{FF2B5EF4-FFF2-40B4-BE49-F238E27FC236}">
                <a16:creationId xmlns:a16="http://schemas.microsoft.com/office/drawing/2014/main" id="{9DDFACDB-B7D4-88CB-AE9E-3F919F606FAA}"/>
              </a:ext>
            </a:extLst>
          </p:cNvPr>
          <p:cNvSpPr txBox="1"/>
          <p:nvPr/>
        </p:nvSpPr>
        <p:spPr>
          <a:xfrm>
            <a:off x="1519876" y="2370659"/>
            <a:ext cx="3669412" cy="646331"/>
          </a:xfrm>
          <a:prstGeom prst="rect">
            <a:avLst/>
          </a:prstGeom>
          <a:noFill/>
        </p:spPr>
        <p:txBody>
          <a:bodyPr wrap="square">
            <a:spAutoFit/>
          </a:bodyPr>
          <a:lstStyle/>
          <a:p>
            <a:pPr algn="ctr"/>
            <a:r>
              <a:rPr lang="it-IT" b="1" dirty="0">
                <a:solidFill>
                  <a:srgbClr val="00B0F0"/>
                </a:solidFill>
                <a:effectLst>
                  <a:outerShdw blurRad="38100" dist="38100" dir="2700000" algn="tl">
                    <a:srgbClr val="000000">
                      <a:alpha val="43137"/>
                    </a:srgbClr>
                  </a:outerShdw>
                </a:effectLst>
                <a:latin typeface="Gill Sans Nova Light" panose="020B0302020104020203" pitchFamily="34" charset="0"/>
              </a:rPr>
              <a:t>HIGH ADHESION TO THE INTESTINAL MUCOSA</a:t>
            </a:r>
          </a:p>
        </p:txBody>
      </p:sp>
      <p:sp>
        <p:nvSpPr>
          <p:cNvPr id="12" name="CasellaDiTesto 11">
            <a:extLst>
              <a:ext uri="{FF2B5EF4-FFF2-40B4-BE49-F238E27FC236}">
                <a16:creationId xmlns:a16="http://schemas.microsoft.com/office/drawing/2014/main" id="{5C490801-911A-398F-52BC-CBF47E7EB086}"/>
              </a:ext>
            </a:extLst>
          </p:cNvPr>
          <p:cNvSpPr txBox="1"/>
          <p:nvPr/>
        </p:nvSpPr>
        <p:spPr>
          <a:xfrm>
            <a:off x="1505153" y="3300563"/>
            <a:ext cx="3669412" cy="1200329"/>
          </a:xfrm>
          <a:prstGeom prst="rect">
            <a:avLst/>
          </a:prstGeom>
          <a:noFill/>
        </p:spPr>
        <p:txBody>
          <a:bodyPr wrap="square">
            <a:spAutoFit/>
          </a:bodyPr>
          <a:lstStyle/>
          <a:p>
            <a:pPr algn="ctr"/>
            <a:r>
              <a:rPr lang="it-IT" b="1" dirty="0">
                <a:solidFill>
                  <a:srgbClr val="00B0F0"/>
                </a:solidFill>
                <a:effectLst>
                  <a:outerShdw blurRad="38100" dist="38100" dir="2700000" algn="tl">
                    <a:srgbClr val="000000">
                      <a:alpha val="43137"/>
                    </a:srgbClr>
                  </a:outerShdw>
                </a:effectLst>
                <a:latin typeface="Gill Sans Nova Light" panose="020B0302020104020203" pitchFamily="34" charset="0"/>
              </a:rPr>
              <a:t>PRODUCTION OF POLYSACCHARIDES AND FORMATION OF A BIOFILM ON THE INTESTINAL MUCOSA</a:t>
            </a:r>
          </a:p>
        </p:txBody>
      </p:sp>
      <p:sp>
        <p:nvSpPr>
          <p:cNvPr id="13" name="CasellaDiTesto 12">
            <a:extLst>
              <a:ext uri="{FF2B5EF4-FFF2-40B4-BE49-F238E27FC236}">
                <a16:creationId xmlns:a16="http://schemas.microsoft.com/office/drawing/2014/main" id="{DCEE2296-43B6-CCF1-0C90-7DB9EA2C874D}"/>
              </a:ext>
            </a:extLst>
          </p:cNvPr>
          <p:cNvSpPr txBox="1"/>
          <p:nvPr/>
        </p:nvSpPr>
        <p:spPr>
          <a:xfrm>
            <a:off x="1519875" y="4904234"/>
            <a:ext cx="3669412" cy="1200329"/>
          </a:xfrm>
          <a:prstGeom prst="rect">
            <a:avLst/>
          </a:prstGeom>
          <a:noFill/>
        </p:spPr>
        <p:txBody>
          <a:bodyPr wrap="square">
            <a:spAutoFit/>
          </a:bodyPr>
          <a:lstStyle/>
          <a:p>
            <a:pPr algn="ctr"/>
            <a:r>
              <a:rPr lang="it-IT" b="1" dirty="0">
                <a:solidFill>
                  <a:srgbClr val="00B0F0"/>
                </a:solidFill>
                <a:effectLst>
                  <a:outerShdw blurRad="38100" dist="38100" dir="2700000" algn="tl">
                    <a:srgbClr val="000000">
                      <a:alpha val="43137"/>
                    </a:srgbClr>
                  </a:outerShdw>
                </a:effectLst>
                <a:latin typeface="Gill Sans Nova Light" panose="020B0302020104020203" pitchFamily="34" charset="0"/>
              </a:rPr>
              <a:t>PRODUCTION OF POLYSACCHARIDES AND FORMATION OF A BIOFILM ON THE INTESTINAL MUCOSA</a:t>
            </a:r>
          </a:p>
        </p:txBody>
      </p:sp>
      <p:sp>
        <p:nvSpPr>
          <p:cNvPr id="14" name="CasellaDiTesto 13">
            <a:extLst>
              <a:ext uri="{FF2B5EF4-FFF2-40B4-BE49-F238E27FC236}">
                <a16:creationId xmlns:a16="http://schemas.microsoft.com/office/drawing/2014/main" id="{9F553CCB-B302-4F3A-3B94-C4DD6259387D}"/>
              </a:ext>
            </a:extLst>
          </p:cNvPr>
          <p:cNvSpPr txBox="1"/>
          <p:nvPr/>
        </p:nvSpPr>
        <p:spPr>
          <a:xfrm>
            <a:off x="8436863" y="1177774"/>
            <a:ext cx="3669412" cy="646331"/>
          </a:xfrm>
          <a:prstGeom prst="rect">
            <a:avLst/>
          </a:prstGeom>
          <a:noFill/>
        </p:spPr>
        <p:txBody>
          <a:bodyPr wrap="square">
            <a:spAutoFit/>
          </a:bodyPr>
          <a:lstStyle/>
          <a:p>
            <a:pPr algn="ctr"/>
            <a:r>
              <a:rPr lang="it-IT" b="1" dirty="0">
                <a:solidFill>
                  <a:srgbClr val="00B0F0"/>
                </a:solidFill>
                <a:effectLst>
                  <a:outerShdw blurRad="38100" dist="38100" dir="2700000" algn="tl">
                    <a:srgbClr val="000000">
                      <a:alpha val="43137"/>
                    </a:srgbClr>
                  </a:outerShdw>
                </a:effectLst>
                <a:latin typeface="Gill Sans Nova Light" panose="020B0302020104020203" pitchFamily="34" charset="0"/>
              </a:rPr>
              <a:t>MAINTAINING A STEADY LEVEL OF CONCENTRATION</a:t>
            </a:r>
          </a:p>
        </p:txBody>
      </p:sp>
      <p:sp>
        <p:nvSpPr>
          <p:cNvPr id="15" name="CasellaDiTesto 14">
            <a:extLst>
              <a:ext uri="{FF2B5EF4-FFF2-40B4-BE49-F238E27FC236}">
                <a16:creationId xmlns:a16="http://schemas.microsoft.com/office/drawing/2014/main" id="{B0D9B274-4331-1923-FF5F-1A31D2237198}"/>
              </a:ext>
            </a:extLst>
          </p:cNvPr>
          <p:cNvSpPr txBox="1"/>
          <p:nvPr/>
        </p:nvSpPr>
        <p:spPr>
          <a:xfrm>
            <a:off x="8436862" y="2557462"/>
            <a:ext cx="3669412" cy="646331"/>
          </a:xfrm>
          <a:prstGeom prst="rect">
            <a:avLst/>
          </a:prstGeom>
          <a:noFill/>
        </p:spPr>
        <p:txBody>
          <a:bodyPr wrap="square">
            <a:spAutoFit/>
          </a:bodyPr>
          <a:lstStyle/>
          <a:p>
            <a:pPr algn="ctr"/>
            <a:r>
              <a:rPr lang="it-IT" b="1" dirty="0">
                <a:solidFill>
                  <a:srgbClr val="00B0F0"/>
                </a:solidFill>
                <a:effectLst>
                  <a:outerShdw blurRad="38100" dist="38100" dir="2700000" algn="tl">
                    <a:srgbClr val="000000">
                      <a:alpha val="43137"/>
                    </a:srgbClr>
                  </a:outerShdw>
                </a:effectLst>
                <a:latin typeface="Gill Sans Nova Light" panose="020B0302020104020203" pitchFamily="34" charset="0"/>
              </a:rPr>
              <a:t>ANTIMICROBIAL PRODUCTION: </a:t>
            </a:r>
            <a:r>
              <a:rPr lang="it-IT" b="1" dirty="0" err="1">
                <a:solidFill>
                  <a:srgbClr val="00B0F0"/>
                </a:solidFill>
                <a:effectLst>
                  <a:outerShdw blurRad="38100" dist="38100" dir="2700000" algn="tl">
                    <a:srgbClr val="000000">
                      <a:alpha val="43137"/>
                    </a:srgbClr>
                  </a:outerShdw>
                </a:effectLst>
                <a:latin typeface="Gill Sans Nova Light" panose="020B0302020104020203" pitchFamily="34" charset="0"/>
              </a:rPr>
              <a:t>Reuterin</a:t>
            </a:r>
            <a:endParaRPr lang="it-IT" b="1" dirty="0">
              <a:solidFill>
                <a:srgbClr val="00B0F0"/>
              </a:solidFill>
              <a:effectLst>
                <a:outerShdw blurRad="38100" dist="38100" dir="2700000" algn="tl">
                  <a:srgbClr val="000000">
                    <a:alpha val="43137"/>
                  </a:srgbClr>
                </a:outerShdw>
              </a:effectLst>
              <a:latin typeface="Gill Sans Nova Light" panose="020B0302020104020203" pitchFamily="34" charset="0"/>
            </a:endParaRPr>
          </a:p>
        </p:txBody>
      </p:sp>
      <p:sp>
        <p:nvSpPr>
          <p:cNvPr id="16" name="CasellaDiTesto 15">
            <a:extLst>
              <a:ext uri="{FF2B5EF4-FFF2-40B4-BE49-F238E27FC236}">
                <a16:creationId xmlns:a16="http://schemas.microsoft.com/office/drawing/2014/main" id="{2D0D2613-EA42-A1CE-36D9-37263D29724A}"/>
              </a:ext>
            </a:extLst>
          </p:cNvPr>
          <p:cNvSpPr txBox="1"/>
          <p:nvPr/>
        </p:nvSpPr>
        <p:spPr>
          <a:xfrm>
            <a:off x="8436860" y="3559296"/>
            <a:ext cx="3669412" cy="923330"/>
          </a:xfrm>
          <a:prstGeom prst="rect">
            <a:avLst/>
          </a:prstGeom>
          <a:noFill/>
        </p:spPr>
        <p:txBody>
          <a:bodyPr wrap="square">
            <a:spAutoFit/>
          </a:bodyPr>
          <a:lstStyle/>
          <a:p>
            <a:pPr algn="ctr"/>
            <a:r>
              <a:rPr lang="it-IT" b="1" dirty="0">
                <a:solidFill>
                  <a:srgbClr val="00B0F0"/>
                </a:solidFill>
                <a:effectLst>
                  <a:outerShdw blurRad="38100" dist="38100" dir="2700000" algn="tl">
                    <a:srgbClr val="000000">
                      <a:alpha val="43137"/>
                    </a:srgbClr>
                  </a:outerShdw>
                </a:effectLst>
                <a:latin typeface="Gill Sans Nova Light" panose="020B0302020104020203" pitchFamily="34" charset="0"/>
              </a:rPr>
              <a:t>SUPPORT FOR INTESTINAL HEALTH THROUGH BUTYRATE PRODUCTION</a:t>
            </a:r>
          </a:p>
        </p:txBody>
      </p:sp>
      <p:sp>
        <p:nvSpPr>
          <p:cNvPr id="17" name="CasellaDiTesto 16">
            <a:extLst>
              <a:ext uri="{FF2B5EF4-FFF2-40B4-BE49-F238E27FC236}">
                <a16:creationId xmlns:a16="http://schemas.microsoft.com/office/drawing/2014/main" id="{1D6F8B1A-29FB-C9EB-6D22-FB101DC0A329}"/>
              </a:ext>
            </a:extLst>
          </p:cNvPr>
          <p:cNvSpPr txBox="1"/>
          <p:nvPr/>
        </p:nvSpPr>
        <p:spPr>
          <a:xfrm>
            <a:off x="8536228" y="4984351"/>
            <a:ext cx="3669412" cy="923330"/>
          </a:xfrm>
          <a:prstGeom prst="rect">
            <a:avLst/>
          </a:prstGeom>
          <a:noFill/>
        </p:spPr>
        <p:txBody>
          <a:bodyPr wrap="square">
            <a:spAutoFit/>
          </a:bodyPr>
          <a:lstStyle/>
          <a:p>
            <a:pPr algn="ctr"/>
            <a:r>
              <a:rPr lang="it-IT" b="1" dirty="0">
                <a:solidFill>
                  <a:srgbClr val="00B0F0"/>
                </a:solidFill>
                <a:effectLst>
                  <a:outerShdw blurRad="38100" dist="38100" dir="2700000" algn="tl">
                    <a:srgbClr val="000000">
                      <a:alpha val="43137"/>
                    </a:srgbClr>
                  </a:outerShdw>
                </a:effectLst>
                <a:latin typeface="Gill Sans Nova Light" panose="020B0302020104020203" pitchFamily="34" charset="0"/>
              </a:rPr>
              <a:t>SAFETY: NO FACTORS CONTRIBUTING TO ANTIBIOTIC RESISTANCE </a:t>
            </a:r>
          </a:p>
        </p:txBody>
      </p:sp>
      <p:sp>
        <p:nvSpPr>
          <p:cNvPr id="18" name="Titolo 1">
            <a:extLst>
              <a:ext uri="{FF2B5EF4-FFF2-40B4-BE49-F238E27FC236}">
                <a16:creationId xmlns:a16="http://schemas.microsoft.com/office/drawing/2014/main" id="{90B4EF8E-FB6D-9910-7FAF-92E7C3CE6973}"/>
              </a:ext>
            </a:extLst>
          </p:cNvPr>
          <p:cNvSpPr txBox="1">
            <a:spLocks/>
          </p:cNvSpPr>
          <p:nvPr/>
        </p:nvSpPr>
        <p:spPr>
          <a:xfrm>
            <a:off x="760892" y="134580"/>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algn="ctr"/>
            <a:r>
              <a:rPr lang="it-IT" dirty="0" err="1"/>
              <a:t>Reuteral</a:t>
            </a:r>
            <a:r>
              <a:rPr lang="it-IT" dirty="0"/>
              <a:t> Pet</a:t>
            </a:r>
            <a:r>
              <a:rPr lang="it-IT" baseline="30000" dirty="0"/>
              <a:t>®️</a:t>
            </a:r>
            <a:endParaRPr lang="it-IT" sz="4000" dirty="0"/>
          </a:p>
        </p:txBody>
      </p:sp>
      <p:sp>
        <p:nvSpPr>
          <p:cNvPr id="19" name="Rettangolo con angoli arrotondati 18">
            <a:extLst>
              <a:ext uri="{FF2B5EF4-FFF2-40B4-BE49-F238E27FC236}">
                <a16:creationId xmlns:a16="http://schemas.microsoft.com/office/drawing/2014/main" id="{DCF9E3E7-6F54-3547-1B1B-7737382EC689}"/>
              </a:ext>
            </a:extLst>
          </p:cNvPr>
          <p:cNvSpPr/>
          <p:nvPr/>
        </p:nvSpPr>
        <p:spPr>
          <a:xfrm>
            <a:off x="399682" y="1167337"/>
            <a:ext cx="1042688" cy="892425"/>
          </a:xfrm>
          <a:prstGeom prst="roundRect">
            <a:avLst/>
          </a:prstGeom>
          <a:noFill/>
          <a:ln w="444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b="1">
              <a:solidFill>
                <a:srgbClr val="00B0F0"/>
              </a:solidFill>
              <a:effectLst>
                <a:outerShdw blurRad="38100" dist="38100" dir="2700000" algn="tl">
                  <a:srgbClr val="000000">
                    <a:alpha val="43137"/>
                  </a:srgbClr>
                </a:outerShdw>
              </a:effectLst>
            </a:endParaRPr>
          </a:p>
        </p:txBody>
      </p:sp>
      <p:sp>
        <p:nvSpPr>
          <p:cNvPr id="20" name="Rettangolo con angoli arrotondati 19">
            <a:extLst>
              <a:ext uri="{FF2B5EF4-FFF2-40B4-BE49-F238E27FC236}">
                <a16:creationId xmlns:a16="http://schemas.microsoft.com/office/drawing/2014/main" id="{2C015B13-AD9C-F3F6-3133-66F20B60AE4B}"/>
              </a:ext>
            </a:extLst>
          </p:cNvPr>
          <p:cNvSpPr/>
          <p:nvPr/>
        </p:nvSpPr>
        <p:spPr>
          <a:xfrm>
            <a:off x="392350" y="2233950"/>
            <a:ext cx="1042688" cy="892425"/>
          </a:xfrm>
          <a:prstGeom prst="roundRect">
            <a:avLst/>
          </a:prstGeom>
          <a:noFill/>
          <a:ln w="444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b="1">
              <a:solidFill>
                <a:srgbClr val="00B0F0"/>
              </a:solidFill>
              <a:effectLst>
                <a:outerShdw blurRad="38100" dist="38100" dir="2700000" algn="tl">
                  <a:srgbClr val="000000">
                    <a:alpha val="43137"/>
                  </a:srgbClr>
                </a:outerShdw>
              </a:effectLst>
            </a:endParaRPr>
          </a:p>
        </p:txBody>
      </p:sp>
      <p:sp>
        <p:nvSpPr>
          <p:cNvPr id="21" name="Rettangolo con angoli arrotondati 20">
            <a:extLst>
              <a:ext uri="{FF2B5EF4-FFF2-40B4-BE49-F238E27FC236}">
                <a16:creationId xmlns:a16="http://schemas.microsoft.com/office/drawing/2014/main" id="{52157830-C23A-F658-876E-DE3148C111EE}"/>
              </a:ext>
            </a:extLst>
          </p:cNvPr>
          <p:cNvSpPr/>
          <p:nvPr/>
        </p:nvSpPr>
        <p:spPr>
          <a:xfrm>
            <a:off x="392350" y="3502484"/>
            <a:ext cx="1042688" cy="892425"/>
          </a:xfrm>
          <a:prstGeom prst="roundRect">
            <a:avLst/>
          </a:prstGeom>
          <a:noFill/>
          <a:ln w="444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b="1">
              <a:solidFill>
                <a:srgbClr val="00B0F0"/>
              </a:solidFill>
              <a:effectLst>
                <a:outerShdw blurRad="38100" dist="38100" dir="2700000" algn="tl">
                  <a:srgbClr val="000000">
                    <a:alpha val="43137"/>
                  </a:srgbClr>
                </a:outerShdw>
              </a:effectLst>
            </a:endParaRPr>
          </a:p>
        </p:txBody>
      </p:sp>
      <p:sp>
        <p:nvSpPr>
          <p:cNvPr id="22" name="Rettangolo con angoli arrotondati 21">
            <a:extLst>
              <a:ext uri="{FF2B5EF4-FFF2-40B4-BE49-F238E27FC236}">
                <a16:creationId xmlns:a16="http://schemas.microsoft.com/office/drawing/2014/main" id="{39EA67B1-84BC-CF44-47A9-E8E8C57BF081}"/>
              </a:ext>
            </a:extLst>
          </p:cNvPr>
          <p:cNvSpPr/>
          <p:nvPr/>
        </p:nvSpPr>
        <p:spPr>
          <a:xfrm>
            <a:off x="386236" y="4760550"/>
            <a:ext cx="1042688" cy="892425"/>
          </a:xfrm>
          <a:prstGeom prst="roundRect">
            <a:avLst/>
          </a:prstGeom>
          <a:noFill/>
          <a:ln w="444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b="1">
              <a:solidFill>
                <a:srgbClr val="00B0F0"/>
              </a:solidFill>
              <a:effectLst>
                <a:outerShdw blurRad="38100" dist="38100" dir="2700000" algn="tl">
                  <a:srgbClr val="000000">
                    <a:alpha val="43137"/>
                  </a:srgbClr>
                </a:outerShdw>
              </a:effectLst>
            </a:endParaRPr>
          </a:p>
        </p:txBody>
      </p:sp>
      <p:sp>
        <p:nvSpPr>
          <p:cNvPr id="23" name="Rettangolo con angoli arrotondati 22">
            <a:extLst>
              <a:ext uri="{FF2B5EF4-FFF2-40B4-BE49-F238E27FC236}">
                <a16:creationId xmlns:a16="http://schemas.microsoft.com/office/drawing/2014/main" id="{AAEC9906-0A94-3007-7EF5-1406557E7431}"/>
              </a:ext>
            </a:extLst>
          </p:cNvPr>
          <p:cNvSpPr/>
          <p:nvPr/>
        </p:nvSpPr>
        <p:spPr>
          <a:xfrm>
            <a:off x="7002714" y="1228361"/>
            <a:ext cx="1042688" cy="892425"/>
          </a:xfrm>
          <a:prstGeom prst="roundRect">
            <a:avLst/>
          </a:prstGeom>
          <a:noFill/>
          <a:ln w="444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b="1">
              <a:solidFill>
                <a:srgbClr val="00B0F0"/>
              </a:solidFill>
              <a:effectLst>
                <a:outerShdw blurRad="38100" dist="38100" dir="2700000" algn="tl">
                  <a:srgbClr val="000000">
                    <a:alpha val="43137"/>
                  </a:srgbClr>
                </a:outerShdw>
              </a:effectLst>
            </a:endParaRPr>
          </a:p>
        </p:txBody>
      </p:sp>
      <p:sp>
        <p:nvSpPr>
          <p:cNvPr id="24" name="Rettangolo con angoli arrotondati 23">
            <a:extLst>
              <a:ext uri="{FF2B5EF4-FFF2-40B4-BE49-F238E27FC236}">
                <a16:creationId xmlns:a16="http://schemas.microsoft.com/office/drawing/2014/main" id="{9304910B-8E98-1B8D-5DBB-FE8C575D3774}"/>
              </a:ext>
            </a:extLst>
          </p:cNvPr>
          <p:cNvSpPr/>
          <p:nvPr/>
        </p:nvSpPr>
        <p:spPr>
          <a:xfrm>
            <a:off x="7015893" y="2480992"/>
            <a:ext cx="1042688" cy="892425"/>
          </a:xfrm>
          <a:prstGeom prst="roundRect">
            <a:avLst/>
          </a:prstGeom>
          <a:noFill/>
          <a:ln w="444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b="1">
              <a:solidFill>
                <a:srgbClr val="00B0F0"/>
              </a:solidFill>
              <a:effectLst>
                <a:outerShdw blurRad="38100" dist="38100" dir="2700000" algn="tl">
                  <a:srgbClr val="000000">
                    <a:alpha val="43137"/>
                  </a:srgbClr>
                </a:outerShdw>
              </a:effectLst>
            </a:endParaRPr>
          </a:p>
        </p:txBody>
      </p:sp>
      <p:sp>
        <p:nvSpPr>
          <p:cNvPr id="25" name="Rettangolo con angoli arrotondati 24">
            <a:extLst>
              <a:ext uri="{FF2B5EF4-FFF2-40B4-BE49-F238E27FC236}">
                <a16:creationId xmlns:a16="http://schemas.microsoft.com/office/drawing/2014/main" id="{9827801C-31BF-F508-0E02-32D444C36EA6}"/>
              </a:ext>
            </a:extLst>
          </p:cNvPr>
          <p:cNvSpPr/>
          <p:nvPr/>
        </p:nvSpPr>
        <p:spPr>
          <a:xfrm>
            <a:off x="7002714" y="3645199"/>
            <a:ext cx="1042688" cy="892425"/>
          </a:xfrm>
          <a:prstGeom prst="roundRect">
            <a:avLst/>
          </a:prstGeom>
          <a:noFill/>
          <a:ln w="444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b="1">
              <a:solidFill>
                <a:srgbClr val="00B0F0"/>
              </a:solidFill>
              <a:effectLst>
                <a:outerShdw blurRad="38100" dist="38100" dir="2700000" algn="tl">
                  <a:srgbClr val="000000">
                    <a:alpha val="43137"/>
                  </a:srgbClr>
                </a:outerShdw>
              </a:effectLst>
            </a:endParaRPr>
          </a:p>
        </p:txBody>
      </p:sp>
      <p:sp>
        <p:nvSpPr>
          <p:cNvPr id="26" name="Rettangolo con angoli arrotondati 25">
            <a:extLst>
              <a:ext uri="{FF2B5EF4-FFF2-40B4-BE49-F238E27FC236}">
                <a16:creationId xmlns:a16="http://schemas.microsoft.com/office/drawing/2014/main" id="{0EAC73EE-5B89-1421-4654-5C755AFB408E}"/>
              </a:ext>
            </a:extLst>
          </p:cNvPr>
          <p:cNvSpPr/>
          <p:nvPr/>
        </p:nvSpPr>
        <p:spPr>
          <a:xfrm>
            <a:off x="7014116" y="4796907"/>
            <a:ext cx="1042688" cy="892425"/>
          </a:xfrm>
          <a:prstGeom prst="roundRect">
            <a:avLst/>
          </a:prstGeom>
          <a:noFill/>
          <a:ln w="444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b="1">
              <a:solidFill>
                <a:srgbClr val="00B0F0"/>
              </a:solidFill>
              <a:effectLst>
                <a:outerShdw blurRad="38100" dist="38100" dir="2700000" algn="tl">
                  <a:srgbClr val="000000">
                    <a:alpha val="43137"/>
                  </a:srgbClr>
                </a:outerShdw>
              </a:effectLst>
            </a:endParaRPr>
          </a:p>
        </p:txBody>
      </p:sp>
      <p:sp>
        <p:nvSpPr>
          <p:cNvPr id="28" name="CasellaDiTesto 27">
            <a:extLst>
              <a:ext uri="{FF2B5EF4-FFF2-40B4-BE49-F238E27FC236}">
                <a16:creationId xmlns:a16="http://schemas.microsoft.com/office/drawing/2014/main" id="{8C2A4603-2B0F-85AB-0092-2D006A5B6BB4}"/>
              </a:ext>
            </a:extLst>
          </p:cNvPr>
          <p:cNvSpPr txBox="1"/>
          <p:nvPr/>
        </p:nvSpPr>
        <p:spPr>
          <a:xfrm>
            <a:off x="2888974" y="724370"/>
            <a:ext cx="6096000" cy="313932"/>
          </a:xfrm>
          <a:prstGeom prst="rect">
            <a:avLst/>
          </a:prstGeom>
          <a:noFill/>
        </p:spPr>
        <p:txBody>
          <a:bodyPr wrap="square">
            <a:spAutoFit/>
          </a:bodyPr>
          <a:lstStyle/>
          <a:p>
            <a:pPr marL="0" marR="0" lvl="0" indent="0" algn="ctr" defTabSz="1219169" rtl="0" eaLnBrk="1" fontAlgn="auto" latinLnBrk="0" hangingPunct="1">
              <a:lnSpc>
                <a:spcPct val="80000"/>
              </a:lnSpc>
              <a:spcBef>
                <a:spcPts val="0"/>
              </a:spcBef>
              <a:spcAft>
                <a:spcPts val="0"/>
              </a:spcAft>
              <a:buClrTx/>
              <a:buSzTx/>
              <a:buFontTx/>
              <a:buNone/>
              <a:tabLst/>
              <a:defRPr/>
            </a:pPr>
            <a:r>
              <a:rPr kumimoji="0" lang="it-IT" sz="1800" i="1" u="none" strike="noStrike" kern="0" cap="none" spc="-85" normalizeH="0" baseline="0" noProof="0" dirty="0">
                <a:ln>
                  <a:noFill/>
                </a:ln>
                <a:solidFill>
                  <a:schemeClr val="bg1">
                    <a:lumMod val="65000"/>
                  </a:schemeClr>
                </a:solidFill>
                <a:effectLst/>
                <a:uLnTx/>
                <a:uFillTx/>
                <a:latin typeface="Helvetica Neue"/>
                <a:ea typeface="Helvetica Neue"/>
                <a:cs typeface="Helvetica Neue"/>
                <a:sym typeface="Helvetica Neue"/>
              </a:rPr>
              <a:t>L. </a:t>
            </a:r>
            <a:r>
              <a:rPr kumimoji="0" lang="it-IT" sz="1800" i="1" u="none" strike="noStrike" kern="0" cap="none" spc="-85" normalizeH="0" baseline="0" noProof="0" dirty="0" err="1">
                <a:ln>
                  <a:noFill/>
                </a:ln>
                <a:solidFill>
                  <a:schemeClr val="bg1">
                    <a:lumMod val="65000"/>
                  </a:schemeClr>
                </a:solidFill>
                <a:effectLst/>
                <a:uLnTx/>
                <a:uFillTx/>
                <a:latin typeface="Helvetica Neue"/>
                <a:ea typeface="Helvetica Neue"/>
                <a:cs typeface="Helvetica Neue"/>
                <a:sym typeface="Helvetica Neue"/>
              </a:rPr>
              <a:t>reuteri</a:t>
            </a:r>
            <a:r>
              <a:rPr kumimoji="0" lang="it-IT" sz="1800" i="1" u="none" strike="noStrike" kern="0" cap="none" spc="-85" normalizeH="0" baseline="0" noProof="0" dirty="0">
                <a:ln>
                  <a:noFill/>
                </a:ln>
                <a:solidFill>
                  <a:schemeClr val="bg1">
                    <a:lumMod val="65000"/>
                  </a:schemeClr>
                </a:solidFill>
                <a:effectLst/>
                <a:uLnTx/>
                <a:uFillTx/>
                <a:latin typeface="Helvetica Neue"/>
                <a:ea typeface="Helvetica Neue"/>
                <a:cs typeface="Helvetica Neue"/>
                <a:sym typeface="Helvetica Neue"/>
              </a:rPr>
              <a:t> DSM 32203 (NBF 1) e L. </a:t>
            </a:r>
            <a:r>
              <a:rPr kumimoji="0" lang="it-IT" sz="1800" i="1" u="none" strike="noStrike" kern="0" cap="none" spc="-85" normalizeH="0" baseline="0" noProof="0" dirty="0" err="1">
                <a:ln>
                  <a:noFill/>
                </a:ln>
                <a:solidFill>
                  <a:schemeClr val="bg1">
                    <a:lumMod val="65000"/>
                  </a:schemeClr>
                </a:solidFill>
                <a:effectLst/>
                <a:uLnTx/>
                <a:uFillTx/>
                <a:latin typeface="Helvetica Neue"/>
                <a:ea typeface="Helvetica Neue"/>
                <a:cs typeface="Helvetica Neue"/>
                <a:sym typeface="Helvetica Neue"/>
              </a:rPr>
              <a:t>reuteri</a:t>
            </a:r>
            <a:r>
              <a:rPr kumimoji="0" lang="it-IT" sz="1800" i="1" u="none" strike="noStrike" kern="0" cap="none" spc="-85" normalizeH="0" baseline="0" noProof="0" dirty="0">
                <a:ln>
                  <a:noFill/>
                </a:ln>
                <a:solidFill>
                  <a:schemeClr val="bg1">
                    <a:lumMod val="65000"/>
                  </a:schemeClr>
                </a:solidFill>
                <a:effectLst/>
                <a:uLnTx/>
                <a:uFillTx/>
                <a:latin typeface="Helvetica Neue"/>
                <a:ea typeface="Helvetica Neue"/>
                <a:cs typeface="Helvetica Neue"/>
                <a:sym typeface="Helvetica Neue"/>
              </a:rPr>
              <a:t> DSM 32264 (NBF 2)</a:t>
            </a:r>
          </a:p>
        </p:txBody>
      </p:sp>
    </p:spTree>
    <p:extLst>
      <p:ext uri="{BB962C8B-B14F-4D97-AF65-F5344CB8AC3E}">
        <p14:creationId xmlns:p14="http://schemas.microsoft.com/office/powerpoint/2010/main" val="41589950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Immagine che contiene testo, schermata, design&#10;&#10;Descrizione generata automaticamente">
            <a:extLst>
              <a:ext uri="{FF2B5EF4-FFF2-40B4-BE49-F238E27FC236}">
                <a16:creationId xmlns:a16="http://schemas.microsoft.com/office/drawing/2014/main" id="{EC4B46C5-6EA2-8B98-6EC8-4E7039E8ACAA}"/>
              </a:ext>
            </a:extLst>
          </p:cNvPr>
          <p:cNvPicPr>
            <a:picLocks noChangeAspect="1"/>
          </p:cNvPicPr>
          <p:nvPr/>
        </p:nvPicPr>
        <p:blipFill rotWithShape="1">
          <a:blip r:embed="rId2">
            <a:extLst>
              <a:ext uri="{28A0092B-C50C-407E-A947-70E740481C1C}">
                <a14:useLocalDpi xmlns:a14="http://schemas.microsoft.com/office/drawing/2010/main" val="0"/>
              </a:ext>
            </a:extLst>
          </a:blip>
          <a:srcRect t="34284"/>
          <a:stretch/>
        </p:blipFill>
        <p:spPr>
          <a:xfrm>
            <a:off x="0" y="2656190"/>
            <a:ext cx="5843588" cy="3231185"/>
          </a:xfrm>
          <a:prstGeom prst="rect">
            <a:avLst/>
          </a:prstGeom>
        </p:spPr>
      </p:pic>
      <p:pic>
        <p:nvPicPr>
          <p:cNvPr id="3" name="Immagine 2" descr="Immagine che contiene testo, schermata, Carattere, linea&#10;&#10;Descrizione generata automaticamente">
            <a:extLst>
              <a:ext uri="{FF2B5EF4-FFF2-40B4-BE49-F238E27FC236}">
                <a16:creationId xmlns:a16="http://schemas.microsoft.com/office/drawing/2014/main" id="{BF6C9DB1-A5EB-E478-759D-3EEFCE6CA9F5}"/>
              </a:ext>
            </a:extLst>
          </p:cNvPr>
          <p:cNvPicPr>
            <a:picLocks noChangeAspect="1"/>
          </p:cNvPicPr>
          <p:nvPr/>
        </p:nvPicPr>
        <p:blipFill>
          <a:blip r:embed="rId3"/>
          <a:stretch>
            <a:fillRect/>
          </a:stretch>
        </p:blipFill>
        <p:spPr>
          <a:xfrm>
            <a:off x="157565" y="699684"/>
            <a:ext cx="5528457" cy="1829977"/>
          </a:xfrm>
          <a:prstGeom prst="rect">
            <a:avLst/>
          </a:prstGeom>
        </p:spPr>
      </p:pic>
      <p:sp>
        <p:nvSpPr>
          <p:cNvPr id="4" name="Rettangolo con angoli arrotondati 3">
            <a:extLst>
              <a:ext uri="{FF2B5EF4-FFF2-40B4-BE49-F238E27FC236}">
                <a16:creationId xmlns:a16="http://schemas.microsoft.com/office/drawing/2014/main" id="{765EC597-6B21-B664-5410-7275E1D6168C}"/>
              </a:ext>
            </a:extLst>
          </p:cNvPr>
          <p:cNvSpPr/>
          <p:nvPr/>
        </p:nvSpPr>
        <p:spPr>
          <a:xfrm>
            <a:off x="7129462" y="1811396"/>
            <a:ext cx="4696501" cy="1829978"/>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3600" b="1" dirty="0">
                <a:solidFill>
                  <a:schemeClr val="bg1"/>
                </a:solidFill>
                <a:latin typeface="Gill Sans Nova Light" panose="020B0302020104020203" pitchFamily="34" charset="0"/>
              </a:rPr>
              <a:t>REDUCTION</a:t>
            </a:r>
          </a:p>
          <a:p>
            <a:pPr algn="ctr"/>
            <a:r>
              <a:rPr lang="it-IT" sz="3600" b="1" dirty="0">
                <a:solidFill>
                  <a:schemeClr val="bg1"/>
                </a:solidFill>
                <a:latin typeface="Gill Sans Nova Light" panose="020B0302020104020203" pitchFamily="34" charset="0"/>
              </a:rPr>
              <a:t>OF </a:t>
            </a:r>
            <a:r>
              <a:rPr lang="it-IT" sz="3600" b="1" dirty="0">
                <a:solidFill>
                  <a:schemeClr val="accent2">
                    <a:lumMod val="60000"/>
                    <a:lumOff val="40000"/>
                  </a:schemeClr>
                </a:solidFill>
                <a:latin typeface="Gill Sans Nova Light" panose="020B0302020104020203" pitchFamily="34" charset="0"/>
              </a:rPr>
              <a:t>PATHOGENIC ENTEROBACTERIA</a:t>
            </a:r>
          </a:p>
        </p:txBody>
      </p:sp>
      <p:sp>
        <p:nvSpPr>
          <p:cNvPr id="5" name="Rettangolo con angoli arrotondati 4">
            <a:extLst>
              <a:ext uri="{FF2B5EF4-FFF2-40B4-BE49-F238E27FC236}">
                <a16:creationId xmlns:a16="http://schemas.microsoft.com/office/drawing/2014/main" id="{B096E368-DAA0-D5D0-4853-FFDF2FC00A99}"/>
              </a:ext>
            </a:extLst>
          </p:cNvPr>
          <p:cNvSpPr/>
          <p:nvPr/>
        </p:nvSpPr>
        <p:spPr>
          <a:xfrm>
            <a:off x="7129462" y="3888094"/>
            <a:ext cx="4696501" cy="1854636"/>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3600" b="1" dirty="0">
                <a:solidFill>
                  <a:schemeClr val="bg1"/>
                </a:solidFill>
                <a:latin typeface="Gill Sans Nova Light" panose="020B0302020104020203" pitchFamily="34" charset="0"/>
              </a:rPr>
              <a:t>INCREASE</a:t>
            </a:r>
          </a:p>
          <a:p>
            <a:pPr algn="ctr"/>
            <a:r>
              <a:rPr lang="it-IT" sz="3600" b="1" dirty="0">
                <a:solidFill>
                  <a:srgbClr val="00B050"/>
                </a:solidFill>
                <a:latin typeface="Gill Sans Nova Light" panose="020B0302020104020203" pitchFamily="34" charset="0"/>
              </a:rPr>
              <a:t>LACTOBACILLI</a:t>
            </a:r>
          </a:p>
        </p:txBody>
      </p:sp>
      <p:sp>
        <p:nvSpPr>
          <p:cNvPr id="6" name="Freccia giù 5">
            <a:extLst>
              <a:ext uri="{FF2B5EF4-FFF2-40B4-BE49-F238E27FC236}">
                <a16:creationId xmlns:a16="http://schemas.microsoft.com/office/drawing/2014/main" id="{12A5FBF9-538C-FC09-90BA-2ED3E39E7693}"/>
              </a:ext>
            </a:extLst>
          </p:cNvPr>
          <p:cNvSpPr/>
          <p:nvPr/>
        </p:nvSpPr>
        <p:spPr>
          <a:xfrm>
            <a:off x="6634161" y="2013560"/>
            <a:ext cx="385762" cy="1500188"/>
          </a:xfrm>
          <a:prstGeom prst="downArrow">
            <a:avLst/>
          </a:prstGeom>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7" name="Freccia giù 6">
            <a:extLst>
              <a:ext uri="{FF2B5EF4-FFF2-40B4-BE49-F238E27FC236}">
                <a16:creationId xmlns:a16="http://schemas.microsoft.com/office/drawing/2014/main" id="{43352C1D-3F29-71EB-6770-32A3B5A3EA56}"/>
              </a:ext>
            </a:extLst>
          </p:cNvPr>
          <p:cNvSpPr/>
          <p:nvPr/>
        </p:nvSpPr>
        <p:spPr>
          <a:xfrm rot="10800000">
            <a:off x="6634162" y="4065318"/>
            <a:ext cx="385762" cy="1500188"/>
          </a:xfrm>
          <a:prstGeom prst="downArrow">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F856D330-F841-FD0D-AB13-F412057DFB5B}"/>
              </a:ext>
            </a:extLst>
          </p:cNvPr>
          <p:cNvSpPr txBox="1"/>
          <p:nvPr/>
        </p:nvSpPr>
        <p:spPr>
          <a:xfrm>
            <a:off x="6827042" y="641035"/>
            <a:ext cx="5209488" cy="1077218"/>
          </a:xfrm>
          <a:prstGeom prst="rect">
            <a:avLst/>
          </a:prstGeom>
          <a:noFill/>
        </p:spPr>
        <p:txBody>
          <a:bodyPr wrap="square">
            <a:spAutoFit/>
          </a:bodyPr>
          <a:lstStyle/>
          <a:p>
            <a:pPr algn="ctr"/>
            <a:r>
              <a:rPr lang="it-IT" sz="3200" b="1" dirty="0">
                <a:solidFill>
                  <a:srgbClr val="00B050"/>
                </a:solidFill>
                <a:latin typeface="Gill Sans Nova Light" panose="020B0302020104020203" pitchFamily="34" charset="0"/>
              </a:rPr>
              <a:t>IMPROVEMENT IN INTESTINAL PARAMETERS</a:t>
            </a:r>
          </a:p>
        </p:txBody>
      </p:sp>
      <p:sp>
        <p:nvSpPr>
          <p:cNvPr id="9" name="Titolo 1">
            <a:extLst>
              <a:ext uri="{FF2B5EF4-FFF2-40B4-BE49-F238E27FC236}">
                <a16:creationId xmlns:a16="http://schemas.microsoft.com/office/drawing/2014/main" id="{B0E436A4-1D6C-6656-6576-AAA8E58FE309}"/>
              </a:ext>
            </a:extLst>
          </p:cNvPr>
          <p:cNvSpPr txBox="1">
            <a:spLocks/>
          </p:cNvSpPr>
          <p:nvPr/>
        </p:nvSpPr>
        <p:spPr>
          <a:xfrm>
            <a:off x="760892" y="134580"/>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algn="ctr"/>
            <a:r>
              <a:rPr lang="it-IT" dirty="0" err="1"/>
              <a:t>Reuteral</a:t>
            </a:r>
            <a:r>
              <a:rPr lang="it-IT" dirty="0"/>
              <a:t> Pet</a:t>
            </a:r>
            <a:r>
              <a:rPr lang="it-IT" baseline="30000" dirty="0"/>
              <a:t>®️</a:t>
            </a:r>
            <a:endParaRPr lang="it-IT" sz="4000" dirty="0"/>
          </a:p>
        </p:txBody>
      </p:sp>
    </p:spTree>
    <p:extLst>
      <p:ext uri="{BB962C8B-B14F-4D97-AF65-F5344CB8AC3E}">
        <p14:creationId xmlns:p14="http://schemas.microsoft.com/office/powerpoint/2010/main" val="33690629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3">
            <a:extLst>
              <a:ext uri="{FF2B5EF4-FFF2-40B4-BE49-F238E27FC236}">
                <a16:creationId xmlns:a16="http://schemas.microsoft.com/office/drawing/2014/main" id="{A9FC6CEB-DE56-33BC-054E-0CFF1C9FC0CB}"/>
              </a:ext>
            </a:extLst>
          </p:cNvPr>
          <p:cNvSpPr>
            <a:spLocks noChangeArrowheads="1"/>
          </p:cNvSpPr>
          <p:nvPr/>
        </p:nvSpPr>
        <p:spPr bwMode="auto">
          <a:xfrm>
            <a:off x="1548912" y="370743"/>
            <a:ext cx="9144000" cy="660502"/>
          </a:xfrm>
          <a:prstGeom prst="rect">
            <a:avLst/>
          </a:prstGeom>
          <a:solidFill>
            <a:srgbClr val="258DE3"/>
          </a:solidFill>
          <a:ln>
            <a:solidFill>
              <a:srgbClr val="258DE3"/>
            </a:solidFill>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defRPr/>
            </a:pPr>
            <a:r>
              <a:rPr lang="it-IT" altLang="it-IT" sz="3692" b="1" dirty="0">
                <a:solidFill>
                  <a:schemeClr val="bg1"/>
                </a:solidFill>
                <a:effectLst>
                  <a:outerShdw blurRad="38100" dist="38100" dir="2700000" algn="tl">
                    <a:srgbClr val="000000">
                      <a:alpha val="43137"/>
                    </a:srgbClr>
                  </a:outerShdw>
                </a:effectLst>
              </a:rPr>
              <a:t>PROBIOTICS</a:t>
            </a:r>
          </a:p>
        </p:txBody>
      </p:sp>
      <p:sp>
        <p:nvSpPr>
          <p:cNvPr id="5" name="CasellaDiTesto 4">
            <a:extLst>
              <a:ext uri="{FF2B5EF4-FFF2-40B4-BE49-F238E27FC236}">
                <a16:creationId xmlns:a16="http://schemas.microsoft.com/office/drawing/2014/main" id="{AC3722BE-E0A5-3EC8-1AD7-1A52C23B065D}"/>
              </a:ext>
            </a:extLst>
          </p:cNvPr>
          <p:cNvSpPr txBox="1"/>
          <p:nvPr/>
        </p:nvSpPr>
        <p:spPr>
          <a:xfrm>
            <a:off x="632670" y="1740283"/>
            <a:ext cx="10926660" cy="3416320"/>
          </a:xfrm>
          <a:prstGeom prst="rect">
            <a:avLst/>
          </a:prstGeom>
          <a:noFill/>
          <a:ln>
            <a:solidFill>
              <a:srgbClr val="258DE3"/>
            </a:solidFill>
          </a:ln>
        </p:spPr>
        <p:txBody>
          <a:bodyPr wrap="square">
            <a:spAutoFit/>
          </a:bodyPr>
          <a:lstStyle/>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Species-specific</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Strain-specific effect</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Dosage is critical (CFU)</a:t>
            </a:r>
          </a:p>
          <a:p>
            <a:pPr marL="285750" indent="-285750" algn="just">
              <a:buFont typeface="Arial" panose="020B0604020202020204" pitchFamily="34" charset="0"/>
              <a:buChar char="•"/>
            </a:pPr>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Single-strain and/or multi-strain formulations</a:t>
            </a:r>
          </a:p>
          <a:p>
            <a:pPr marL="285750" indent="-285750" algn="just">
              <a:buFont typeface="Arial" panose="020B0604020202020204" pitchFamily="34" charset="0"/>
              <a:buChar char="•"/>
            </a:pPr>
            <a:r>
              <a:rPr lang="en-US" sz="36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Product quality is essential (stability, viability, and recovery)</a:t>
            </a:r>
            <a:endParaRPr lang="en-US" sz="44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607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12955" y="2746863"/>
            <a:ext cx="11218606" cy="2020361"/>
          </a:xfrm>
          <a:prstGeom prst="rect">
            <a:avLst/>
          </a:prstGeom>
          <a:noFill/>
          <a:ln>
            <a:solidFill>
              <a:srgbClr val="0000FF"/>
            </a:solidFill>
          </a:ln>
        </p:spPr>
        <p:txBody>
          <a:bodyPr wrap="square">
            <a:spAutoFit/>
          </a:bodyPr>
          <a:lstStyle/>
          <a:p>
            <a:pPr marL="342900" marR="0" lvl="0" indent="-342900" algn="just" defTabSz="914400" rtl="0" eaLnBrk="1" fontAlgn="auto" latinLnBrk="0" hangingPunct="1">
              <a:lnSpc>
                <a:spcPct val="107000"/>
              </a:lnSpc>
              <a:spcBef>
                <a:spcPts val="0"/>
              </a:spcBef>
              <a:spcAft>
                <a:spcPts val="0"/>
              </a:spcAft>
              <a:buClrTx/>
              <a:buSzTx/>
              <a:buFont typeface="Times New Roman" panose="02020603050405020304" pitchFamily="18" charset="0"/>
              <a:buChar char="•"/>
              <a:tabLst/>
              <a:defRPr/>
            </a:pPr>
            <a:r>
              <a:rPr lang="it-IT" sz="4000" b="1" u="sng" dirty="0" err="1">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Increased</a:t>
            </a:r>
            <a:r>
              <a:rPr lang="it-IT" sz="4000" b="1" u="sng" dirty="0">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4000" b="1" u="sng" dirty="0" err="1">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intestinal</a:t>
            </a:r>
            <a:r>
              <a:rPr lang="it-IT" sz="4000" b="1" u="sng" dirty="0">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4000" b="1" u="sng" dirty="0" err="1">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permeability</a:t>
            </a:r>
            <a:endParaRPr lang="it-IT" sz="4000" b="1" u="sng" dirty="0">
              <a:solidFill>
                <a:srgbClr val="FF0000"/>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gn="just" defTabSz="914400" rtl="0" eaLnBrk="1" fontAlgn="auto" latinLnBrk="0" hangingPunct="1">
              <a:lnSpc>
                <a:spcPct val="107000"/>
              </a:lnSpc>
              <a:spcBef>
                <a:spcPts val="0"/>
              </a:spcBef>
              <a:spcAft>
                <a:spcPts val="0"/>
              </a:spcAft>
              <a:buClrTx/>
              <a:buSzTx/>
              <a:buFont typeface="Times New Roman" panose="02020603050405020304" pitchFamily="18" charset="0"/>
              <a:buChar char="•"/>
              <a:tabLst/>
              <a:defRPr/>
            </a:pPr>
            <a:r>
              <a:rPr lang="it-IT" sz="4000" b="1" u="sng"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Loss of water and </a:t>
            </a:r>
            <a:r>
              <a:rPr lang="it-IT" sz="4000" b="1" u="sng"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proteins</a:t>
            </a:r>
            <a:endParaRPr lang="it-IT" sz="4000" b="1" u="sng"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gn="just" defTabSz="914400" rtl="0" eaLnBrk="1" fontAlgn="auto" latinLnBrk="0" hangingPunct="1">
              <a:lnSpc>
                <a:spcPct val="107000"/>
              </a:lnSpc>
              <a:spcBef>
                <a:spcPts val="0"/>
              </a:spcBef>
              <a:spcAft>
                <a:spcPts val="0"/>
              </a:spcAft>
              <a:buClrTx/>
              <a:buSzTx/>
              <a:buFont typeface="Times New Roman" panose="02020603050405020304" pitchFamily="18" charset="0"/>
              <a:buChar char="•"/>
              <a:tabLst/>
              <a:defRPr/>
            </a:pPr>
            <a:r>
              <a:rPr lang="it-IT" sz="4000" b="1" u="sng"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Impaired</a:t>
            </a:r>
            <a:r>
              <a:rPr lang="it-IT" sz="4000" b="1" u="sng"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4000" b="1" u="sng"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nutrient</a:t>
            </a:r>
            <a:r>
              <a:rPr lang="it-IT" sz="4000" b="1" u="sng"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it-IT" sz="4000" b="1" u="sng" dirty="0" err="1">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absorption</a:t>
            </a:r>
            <a:endParaRPr lang="it-IT" sz="3200" b="1" dirty="0">
              <a:solidFill>
                <a:srgbClr val="0000FF"/>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endParaRPr>
          </a:p>
        </p:txBody>
      </p:sp>
      <p:sp>
        <p:nvSpPr>
          <p:cNvPr id="3" name="Rettangolo 2">
            <a:extLst>
              <a:ext uri="{FF2B5EF4-FFF2-40B4-BE49-F238E27FC236}">
                <a16:creationId xmlns:a16="http://schemas.microsoft.com/office/drawing/2014/main" id="{76661298-7D57-4B60-8F18-A2D96D347692}"/>
              </a:ext>
            </a:extLst>
          </p:cNvPr>
          <p:cNvSpPr/>
          <p:nvPr/>
        </p:nvSpPr>
        <p:spPr>
          <a:xfrm>
            <a:off x="412955" y="911653"/>
            <a:ext cx="11218605" cy="923330"/>
          </a:xfrm>
          <a:prstGeom prst="rect">
            <a:avLst/>
          </a:prstGeom>
          <a:solidFill>
            <a:srgbClr val="0000FF"/>
          </a:solidFill>
          <a:ln>
            <a:solidFill>
              <a:srgbClr val="0000FF"/>
            </a:solidFill>
          </a:ln>
        </p:spPr>
        <p:txBody>
          <a:bodyPr wrap="square">
            <a:spAutoFit/>
          </a:bodyPr>
          <a:lstStyle/>
          <a:p>
            <a:pPr algn="ctr"/>
            <a:r>
              <a:rPr lang="it-IT" sz="5400" b="1" dirty="0" err="1">
                <a:solidFill>
                  <a:schemeClr val="bg1"/>
                </a:solidFill>
                <a:effectLst>
                  <a:outerShdw blurRad="38100" dist="38100" dir="2700000" algn="tl">
                    <a:srgbClr val="000000">
                      <a:alpha val="43137"/>
                    </a:srgbClr>
                  </a:outerShdw>
                </a:effectLst>
                <a:latin typeface="Arial" pitchFamily="34" charset="0"/>
                <a:cs typeface="Arial" pitchFamily="34" charset="0"/>
              </a:rPr>
              <a:t>Leaky</a:t>
            </a:r>
            <a:r>
              <a:rPr lang="it-IT" sz="5400" b="1" dirty="0">
                <a:solidFill>
                  <a:schemeClr val="bg1"/>
                </a:solidFill>
                <a:effectLst>
                  <a:outerShdw blurRad="38100" dist="38100" dir="2700000" algn="tl">
                    <a:srgbClr val="000000">
                      <a:alpha val="43137"/>
                    </a:srgbClr>
                  </a:outerShdw>
                </a:effectLst>
                <a:latin typeface="Arial" pitchFamily="34" charset="0"/>
                <a:cs typeface="Arial" pitchFamily="34" charset="0"/>
              </a:rPr>
              <a:t> </a:t>
            </a:r>
            <a:r>
              <a:rPr lang="it-IT" sz="5400" b="1" dirty="0" err="1">
                <a:solidFill>
                  <a:schemeClr val="bg1"/>
                </a:solidFill>
                <a:effectLst>
                  <a:outerShdw blurRad="38100" dist="38100" dir="2700000" algn="tl">
                    <a:srgbClr val="000000">
                      <a:alpha val="43137"/>
                    </a:srgbClr>
                  </a:outerShdw>
                </a:effectLst>
                <a:latin typeface="Arial" pitchFamily="34" charset="0"/>
                <a:cs typeface="Arial" pitchFamily="34" charset="0"/>
              </a:rPr>
              <a:t>gut</a:t>
            </a:r>
            <a:r>
              <a:rPr lang="it-IT" sz="5400" b="1" dirty="0">
                <a:solidFill>
                  <a:schemeClr val="bg1"/>
                </a:solidFill>
                <a:effectLst>
                  <a:outerShdw blurRad="38100" dist="38100" dir="2700000" algn="tl">
                    <a:srgbClr val="000000">
                      <a:alpha val="43137"/>
                    </a:srgbClr>
                  </a:outerShdw>
                </a:effectLst>
                <a:latin typeface="Arial" pitchFamily="34" charset="0"/>
                <a:cs typeface="Arial" pitchFamily="34" charset="0"/>
              </a:rPr>
              <a:t> </a:t>
            </a:r>
            <a:r>
              <a:rPr lang="it-IT" sz="54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ACUTE </a:t>
            </a:r>
            <a:r>
              <a:rPr lang="it-IT" sz="5400" b="1" dirty="0" err="1" smtClean="0">
                <a:solidFill>
                  <a:schemeClr val="bg1"/>
                </a:solidFill>
                <a:effectLst>
                  <a:outerShdw blurRad="38100" dist="38100" dir="2700000" algn="tl">
                    <a:srgbClr val="000000">
                      <a:alpha val="43137"/>
                    </a:srgbClr>
                  </a:outerShdw>
                </a:effectLst>
                <a:latin typeface="Arial" pitchFamily="34" charset="0"/>
                <a:cs typeface="Arial" pitchFamily="34" charset="0"/>
              </a:rPr>
              <a:t>syndrome</a:t>
            </a:r>
            <a:endParaRPr lang="it-IT" sz="4400" b="1" i="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422440590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F6C4098B-2BD1-EA75-744A-7E40144E8EF5}"/>
              </a:ext>
            </a:extLst>
          </p:cNvPr>
          <p:cNvSpPr txBox="1"/>
          <p:nvPr/>
        </p:nvSpPr>
        <p:spPr>
          <a:xfrm>
            <a:off x="1535264" y="1302691"/>
            <a:ext cx="9143999" cy="3416320"/>
          </a:xfrm>
          <a:prstGeom prst="rect">
            <a:avLst/>
          </a:prstGeom>
          <a:noFill/>
          <a:ln>
            <a:solidFill>
              <a:srgbClr val="258DE3"/>
            </a:solidFill>
          </a:ln>
        </p:spPr>
        <p:txBody>
          <a:bodyPr wrap="square">
            <a:spAutoFit/>
          </a:bodyPr>
          <a:lstStyle/>
          <a:p>
            <a:pPr algn="just"/>
            <a:r>
              <a:rPr lang="en-US" sz="36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PHYSICAL FORM OF THE PRODUCT</a:t>
            </a:r>
          </a:p>
          <a:p>
            <a:pPr algn="just"/>
            <a:endParaRPr lang="en-US" sz="3600" b="1" u="sng"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Powder (sachets/capsules)  +++</a:t>
            </a:r>
          </a:p>
          <a:p>
            <a:pPr algn="just"/>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Drops  					   +++</a:t>
            </a:r>
          </a:p>
          <a:p>
            <a:pPr algn="just"/>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Tablets    				          --</a:t>
            </a:r>
          </a:p>
          <a:p>
            <a:pPr algn="just"/>
            <a:r>
              <a:rPr lang="en-US"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Paste  	     					   --</a:t>
            </a:r>
          </a:p>
        </p:txBody>
      </p:sp>
      <p:sp>
        <p:nvSpPr>
          <p:cNvPr id="7" name="Rettangolo 3">
            <a:extLst>
              <a:ext uri="{FF2B5EF4-FFF2-40B4-BE49-F238E27FC236}">
                <a16:creationId xmlns:a16="http://schemas.microsoft.com/office/drawing/2014/main" id="{9E67E718-FAC5-4BDD-A267-FC2787AEB2AD}"/>
              </a:ext>
            </a:extLst>
          </p:cNvPr>
          <p:cNvSpPr>
            <a:spLocks noChangeArrowheads="1"/>
          </p:cNvSpPr>
          <p:nvPr/>
        </p:nvSpPr>
        <p:spPr bwMode="auto">
          <a:xfrm>
            <a:off x="1548912" y="370743"/>
            <a:ext cx="9144000" cy="660502"/>
          </a:xfrm>
          <a:prstGeom prst="rect">
            <a:avLst/>
          </a:prstGeom>
          <a:solidFill>
            <a:srgbClr val="258DE3"/>
          </a:solidFill>
          <a:ln>
            <a:solidFill>
              <a:srgbClr val="258DE3"/>
            </a:solidFill>
          </a:ln>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defRPr/>
            </a:pPr>
            <a:r>
              <a:rPr lang="it-IT" altLang="it-IT" sz="3692" b="1" dirty="0">
                <a:solidFill>
                  <a:schemeClr val="bg1"/>
                </a:solidFill>
                <a:effectLst>
                  <a:outerShdw blurRad="38100" dist="38100" dir="2700000" algn="tl">
                    <a:srgbClr val="000000">
                      <a:alpha val="43137"/>
                    </a:srgbClr>
                  </a:outerShdw>
                </a:effectLst>
              </a:rPr>
              <a:t>QUALITY OF PROBIOTICS</a:t>
            </a:r>
          </a:p>
        </p:txBody>
      </p:sp>
      <p:grpSp>
        <p:nvGrpSpPr>
          <p:cNvPr id="8" name="Gruppo 7">
            <a:extLst>
              <a:ext uri="{FF2B5EF4-FFF2-40B4-BE49-F238E27FC236}">
                <a16:creationId xmlns:a16="http://schemas.microsoft.com/office/drawing/2014/main" id="{D071BA88-9B2C-4D02-262C-3D13F7C31026}"/>
              </a:ext>
            </a:extLst>
          </p:cNvPr>
          <p:cNvGrpSpPr/>
          <p:nvPr/>
        </p:nvGrpSpPr>
        <p:grpSpPr>
          <a:xfrm>
            <a:off x="2845268" y="4300471"/>
            <a:ext cx="6721848" cy="1988890"/>
            <a:chOff x="1700180" y="4498367"/>
            <a:chExt cx="6721848" cy="1988890"/>
          </a:xfrm>
        </p:grpSpPr>
        <p:pic>
          <p:nvPicPr>
            <p:cNvPr id="3" name="Immagine 2">
              <a:extLst>
                <a:ext uri="{FF2B5EF4-FFF2-40B4-BE49-F238E27FC236}">
                  <a16:creationId xmlns:a16="http://schemas.microsoft.com/office/drawing/2014/main" id="{C600A0FC-40C1-A6CB-E225-7EFDC1408A8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7427583" y="4498367"/>
              <a:ext cx="994445" cy="1988890"/>
            </a:xfrm>
            <a:prstGeom prst="rect">
              <a:avLst/>
            </a:prstGeom>
          </p:spPr>
        </p:pic>
        <p:sp>
          <p:nvSpPr>
            <p:cNvPr id="4" name="CasellaDiTesto 3">
              <a:extLst>
                <a:ext uri="{FF2B5EF4-FFF2-40B4-BE49-F238E27FC236}">
                  <a16:creationId xmlns:a16="http://schemas.microsoft.com/office/drawing/2014/main" id="{156F04EE-41F3-0797-E5BD-EAD3D88D12AB}"/>
                </a:ext>
              </a:extLst>
            </p:cNvPr>
            <p:cNvSpPr txBox="1"/>
            <p:nvPr/>
          </p:nvSpPr>
          <p:spPr>
            <a:xfrm>
              <a:off x="1700180" y="5169647"/>
              <a:ext cx="4980851" cy="646331"/>
            </a:xfrm>
            <a:prstGeom prst="rect">
              <a:avLst/>
            </a:prstGeom>
            <a:noFill/>
            <a:ln>
              <a:solidFill>
                <a:srgbClr val="258DE3"/>
              </a:solidFill>
            </a:ln>
          </p:spPr>
          <p:txBody>
            <a:bodyPr wrap="none" rtlCol="0">
              <a:spAutoFit/>
            </a:bodyPr>
            <a:lstStyle/>
            <a:p>
              <a:pPr algn="ctr"/>
              <a:r>
                <a:rPr lang="it-IT" sz="3600" b="1" dirty="0" err="1">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Refrigerated</a:t>
              </a:r>
              <a:r>
                <a:rPr lang="it-IT" sz="3600" b="1" dirty="0">
                  <a:solidFill>
                    <a:srgbClr val="258DE3"/>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storage?</a:t>
              </a:r>
            </a:p>
          </p:txBody>
        </p:sp>
      </p:grpSp>
    </p:spTree>
    <p:extLst>
      <p:ext uri="{BB962C8B-B14F-4D97-AF65-F5344CB8AC3E}">
        <p14:creationId xmlns:p14="http://schemas.microsoft.com/office/powerpoint/2010/main" val="3421716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5BCEFA-DDB3-76A5-B09B-F347A6D62303}"/>
              </a:ext>
            </a:extLst>
          </p:cNvPr>
          <p:cNvSpPr txBox="1">
            <a:spLocks/>
          </p:cNvSpPr>
          <p:nvPr/>
        </p:nvSpPr>
        <p:spPr>
          <a:xfrm>
            <a:off x="762816" y="140708"/>
            <a:ext cx="10670215" cy="643812"/>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algn="ctr"/>
            <a:r>
              <a:rPr lang="it-IT" sz="4800" dirty="0"/>
              <a:t>FRE DIAGNOSTIC APPROACH</a:t>
            </a:r>
          </a:p>
        </p:txBody>
      </p:sp>
      <p:sp>
        <p:nvSpPr>
          <p:cNvPr id="3" name="Segnaposto contenuto 2">
            <a:extLst>
              <a:ext uri="{FF2B5EF4-FFF2-40B4-BE49-F238E27FC236}">
                <a16:creationId xmlns:a16="http://schemas.microsoft.com/office/drawing/2014/main" id="{4E8B8016-B5F9-A737-3942-DA0A58A4E852}"/>
              </a:ext>
            </a:extLst>
          </p:cNvPr>
          <p:cNvSpPr txBox="1">
            <a:spLocks/>
          </p:cNvSpPr>
          <p:nvPr/>
        </p:nvSpPr>
        <p:spPr>
          <a:xfrm>
            <a:off x="838876" y="787546"/>
            <a:ext cx="10515600" cy="5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4800" b="0" i="0" kern="1200">
                <a:solidFill>
                  <a:srgbClr val="002745"/>
                </a:solidFill>
                <a:latin typeface="Gill Sans Nova" panose="020B06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4400" b="0" i="0" kern="1200">
                <a:solidFill>
                  <a:srgbClr val="002745"/>
                </a:solidFill>
                <a:latin typeface="Gill Sans Nova" panose="020B06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4000" b="0" i="0" kern="1200">
                <a:solidFill>
                  <a:srgbClr val="002745"/>
                </a:solidFill>
                <a:latin typeface="Gill Sans Nova" panose="020B06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3600" b="0" i="0" kern="1200">
                <a:solidFill>
                  <a:srgbClr val="002745"/>
                </a:solidFill>
                <a:latin typeface="Gill Sans Nova" panose="020B06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600" b="0" i="0" kern="1200">
                <a:solidFill>
                  <a:srgbClr val="002745"/>
                </a:solidFill>
                <a:latin typeface="Gill Sans Nova" panose="020B06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it-IT" sz="3600" b="1" dirty="0">
                <a:solidFill>
                  <a:schemeClr val="bg1">
                    <a:lumMod val="65000"/>
                  </a:schemeClr>
                </a:solidFill>
              </a:rPr>
              <a:t>DIETARY TRIAL</a:t>
            </a:r>
          </a:p>
        </p:txBody>
      </p:sp>
      <p:sp>
        <p:nvSpPr>
          <p:cNvPr id="4" name="Rettangolo con angoli arrotondati 3">
            <a:extLst>
              <a:ext uri="{FF2B5EF4-FFF2-40B4-BE49-F238E27FC236}">
                <a16:creationId xmlns:a16="http://schemas.microsoft.com/office/drawing/2014/main" id="{28BF6EA3-52BB-D7C8-7CF8-3B2444BC3460}"/>
              </a:ext>
            </a:extLst>
          </p:cNvPr>
          <p:cNvSpPr/>
          <p:nvPr/>
        </p:nvSpPr>
        <p:spPr>
          <a:xfrm>
            <a:off x="1910542" y="1276969"/>
            <a:ext cx="5315781" cy="708255"/>
          </a:xfrm>
          <a:prstGeom prst="round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600" b="1" dirty="0">
                <a:solidFill>
                  <a:schemeClr val="bg1"/>
                </a:solidFill>
                <a:latin typeface="Gill Sans Nova Light" panose="020B0302020104020203" pitchFamily="34" charset="0"/>
              </a:rPr>
              <a:t>DIET CHANGE WITH TRANSITION TO AN ELIMINATION DIET</a:t>
            </a:r>
            <a:endParaRPr lang="it-IT" sz="1600" dirty="0">
              <a:latin typeface="Gill Sans Nova Light" panose="020B0302020104020203" pitchFamily="34" charset="0"/>
            </a:endParaRPr>
          </a:p>
        </p:txBody>
      </p:sp>
      <p:pic>
        <p:nvPicPr>
          <p:cNvPr id="6" name="Picture 8" descr="Bowl Lickin' Chicken Dry Dog Food – Barking Heads &amp; Meowing Heads">
            <a:extLst>
              <a:ext uri="{FF2B5EF4-FFF2-40B4-BE49-F238E27FC236}">
                <a16:creationId xmlns:a16="http://schemas.microsoft.com/office/drawing/2014/main" id="{47BA39C3-61BA-979B-FD0C-2910D241F4D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1371" t="12226" b="10676"/>
          <a:stretch/>
        </p:blipFill>
        <p:spPr bwMode="auto">
          <a:xfrm rot="10800000" flipH="1">
            <a:off x="0" y="137686"/>
            <a:ext cx="1517967" cy="2290521"/>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con angoli arrotondati 6">
            <a:extLst>
              <a:ext uri="{FF2B5EF4-FFF2-40B4-BE49-F238E27FC236}">
                <a16:creationId xmlns:a16="http://schemas.microsoft.com/office/drawing/2014/main" id="{79F09FC9-4B0F-ABA4-696B-30F699DC2E0F}"/>
              </a:ext>
            </a:extLst>
          </p:cNvPr>
          <p:cNvSpPr/>
          <p:nvPr/>
        </p:nvSpPr>
        <p:spPr>
          <a:xfrm>
            <a:off x="372152" y="2821891"/>
            <a:ext cx="3332880" cy="1171169"/>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600" b="1" dirty="0">
                <a:solidFill>
                  <a:srgbClr val="FFFF00"/>
                </a:solidFill>
                <a:latin typeface="Gill Sans Nova Light" panose="020B0302020104020203" pitchFamily="34" charset="0"/>
              </a:rPr>
              <a:t>MAINTENANCE OF THE DIET WITH A COMPLETE COMMERCIAL DIET + PROBIOTICS (MINIMUM 60 DAYS)</a:t>
            </a:r>
            <a:endParaRPr lang="it-IT" sz="1600" b="1" dirty="0">
              <a:latin typeface="Gill Sans Nova Light" panose="020B0302020104020203" pitchFamily="34" charset="0"/>
            </a:endParaRPr>
          </a:p>
        </p:txBody>
      </p:sp>
      <p:sp>
        <p:nvSpPr>
          <p:cNvPr id="8" name="Rettangolo con angoli arrotondati 7">
            <a:extLst>
              <a:ext uri="{FF2B5EF4-FFF2-40B4-BE49-F238E27FC236}">
                <a16:creationId xmlns:a16="http://schemas.microsoft.com/office/drawing/2014/main" id="{7061CFC0-7AA6-8357-9288-A8A6E4012E66}"/>
              </a:ext>
            </a:extLst>
          </p:cNvPr>
          <p:cNvSpPr/>
          <p:nvPr/>
        </p:nvSpPr>
        <p:spPr>
          <a:xfrm>
            <a:off x="4818900" y="2785221"/>
            <a:ext cx="3332880" cy="914400"/>
          </a:xfrm>
          <a:prstGeom prst="round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600" b="1" dirty="0">
                <a:solidFill>
                  <a:schemeClr val="bg1"/>
                </a:solidFill>
                <a:latin typeface="Gill Sans Nova Light" panose="020B0302020104020203" pitchFamily="34" charset="0"/>
              </a:rPr>
              <a:t>MAINTENANCE OF THE DIET</a:t>
            </a:r>
          </a:p>
          <a:p>
            <a:pPr algn="ctr"/>
            <a:r>
              <a:rPr lang="it-IT" sz="1600" b="1" dirty="0">
                <a:solidFill>
                  <a:schemeClr val="bg1"/>
                </a:solidFill>
                <a:latin typeface="Gill Sans Nova Light" panose="020B0302020104020203" pitchFamily="34" charset="0"/>
              </a:rPr>
              <a:t> + </a:t>
            </a:r>
          </a:p>
          <a:p>
            <a:pPr algn="ctr"/>
            <a:r>
              <a:rPr lang="it-IT" sz="1600" b="1" dirty="0">
                <a:solidFill>
                  <a:schemeClr val="bg1"/>
                </a:solidFill>
                <a:latin typeface="Gill Sans Nova Light" panose="020B0302020104020203" pitchFamily="34" charset="0"/>
              </a:rPr>
              <a:t>PROBIOTICS</a:t>
            </a:r>
            <a:endParaRPr lang="it-IT" sz="1600" b="1" dirty="0">
              <a:latin typeface="Gill Sans Nova Light" panose="020B0302020104020203" pitchFamily="34" charset="0"/>
            </a:endParaRPr>
          </a:p>
        </p:txBody>
      </p:sp>
      <p:sp>
        <p:nvSpPr>
          <p:cNvPr id="9" name="Rettangolo con angoli arrotondati 8">
            <a:extLst>
              <a:ext uri="{FF2B5EF4-FFF2-40B4-BE49-F238E27FC236}">
                <a16:creationId xmlns:a16="http://schemas.microsoft.com/office/drawing/2014/main" id="{F27F5A33-F0AE-85A7-4BD9-6BB654D4EBB2}"/>
              </a:ext>
            </a:extLst>
          </p:cNvPr>
          <p:cNvSpPr/>
          <p:nvPr/>
        </p:nvSpPr>
        <p:spPr>
          <a:xfrm>
            <a:off x="6473095" y="4492795"/>
            <a:ext cx="3332880" cy="889708"/>
          </a:xfrm>
          <a:prstGeom prst="round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600" b="1" dirty="0">
                <a:solidFill>
                  <a:schemeClr val="bg1"/>
                </a:solidFill>
                <a:latin typeface="Gill Sans Nova Light" panose="020B0302020104020203" pitchFamily="34" charset="0"/>
              </a:rPr>
              <a:t>MANTENIMENTO DELLA DIETA</a:t>
            </a:r>
          </a:p>
          <a:p>
            <a:pPr algn="ctr"/>
            <a:r>
              <a:rPr lang="it-IT" sz="1600" b="1" dirty="0">
                <a:solidFill>
                  <a:srgbClr val="FFFF00"/>
                </a:solidFill>
                <a:latin typeface="Gill Sans Nova Light" panose="020B0302020104020203" pitchFamily="34" charset="0"/>
              </a:rPr>
              <a:t>+</a:t>
            </a:r>
          </a:p>
          <a:p>
            <a:pPr algn="ctr"/>
            <a:r>
              <a:rPr lang="it-IT" sz="1600" b="1" dirty="0">
                <a:solidFill>
                  <a:srgbClr val="FFFF00"/>
                </a:solidFill>
                <a:latin typeface="Gill Sans Nova Light" panose="020B0302020104020203" pitchFamily="34" charset="0"/>
              </a:rPr>
              <a:t>PROBIOTICI e FARMACI</a:t>
            </a:r>
          </a:p>
        </p:txBody>
      </p:sp>
      <p:grpSp>
        <p:nvGrpSpPr>
          <p:cNvPr id="10" name="Gruppo 9">
            <a:extLst>
              <a:ext uri="{FF2B5EF4-FFF2-40B4-BE49-F238E27FC236}">
                <a16:creationId xmlns:a16="http://schemas.microsoft.com/office/drawing/2014/main" id="{763D4BBF-BBBC-3144-0492-494DBCA71B95}"/>
              </a:ext>
            </a:extLst>
          </p:cNvPr>
          <p:cNvGrpSpPr/>
          <p:nvPr/>
        </p:nvGrpSpPr>
        <p:grpSpPr>
          <a:xfrm>
            <a:off x="8314983" y="2821891"/>
            <a:ext cx="1901329" cy="757851"/>
            <a:chOff x="8751620" y="2841884"/>
            <a:chExt cx="2540461" cy="1220796"/>
          </a:xfrm>
        </p:grpSpPr>
        <p:pic>
          <p:nvPicPr>
            <p:cNvPr id="11" name="Picture 2" descr="Reuteral Pet Cane | NBF Lanes">
              <a:extLst>
                <a:ext uri="{FF2B5EF4-FFF2-40B4-BE49-F238E27FC236}">
                  <a16:creationId xmlns:a16="http://schemas.microsoft.com/office/drawing/2014/main" id="{596B9BCD-54E2-18C6-61B3-6603EDC9E64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639" t="17978" r="8893" b="16543"/>
            <a:stretch/>
          </p:blipFill>
          <p:spPr bwMode="auto">
            <a:xfrm>
              <a:off x="8751620" y="2907946"/>
              <a:ext cx="1470405" cy="103092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Reuteral Pet Gatto | NBF Lanes">
              <a:extLst>
                <a:ext uri="{FF2B5EF4-FFF2-40B4-BE49-F238E27FC236}">
                  <a16:creationId xmlns:a16="http://schemas.microsoft.com/office/drawing/2014/main" id="{FB5162E2-E11D-0731-5B1D-E59986F176D8}"/>
                </a:ext>
              </a:extLst>
            </p:cNvPr>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l="23228" r="5942"/>
            <a:stretch/>
          </p:blipFill>
          <p:spPr bwMode="auto">
            <a:xfrm>
              <a:off x="10222025" y="2841884"/>
              <a:ext cx="1070056" cy="1220796"/>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Rettangolo con angoli arrotondati 12">
            <a:extLst>
              <a:ext uri="{FF2B5EF4-FFF2-40B4-BE49-F238E27FC236}">
                <a16:creationId xmlns:a16="http://schemas.microsoft.com/office/drawing/2014/main" id="{B766D9DF-69AE-9071-695B-8EE7F6BF2C89}"/>
              </a:ext>
            </a:extLst>
          </p:cNvPr>
          <p:cNvSpPr/>
          <p:nvPr/>
        </p:nvSpPr>
        <p:spPr>
          <a:xfrm>
            <a:off x="8139535" y="6122840"/>
            <a:ext cx="1901328" cy="276998"/>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solidFill>
                  <a:srgbClr val="FF0000"/>
                </a:solidFill>
                <a:latin typeface="Gill Sans Nova Light" panose="020B0302020104020203" pitchFamily="34" charset="0"/>
              </a:rPr>
              <a:t>REFRACTORY ?</a:t>
            </a:r>
          </a:p>
        </p:txBody>
      </p:sp>
      <p:grpSp>
        <p:nvGrpSpPr>
          <p:cNvPr id="14" name="Gruppo 13">
            <a:extLst>
              <a:ext uri="{FF2B5EF4-FFF2-40B4-BE49-F238E27FC236}">
                <a16:creationId xmlns:a16="http://schemas.microsoft.com/office/drawing/2014/main" id="{20F21904-ED42-7002-A6CA-A442E5F1F423}"/>
              </a:ext>
            </a:extLst>
          </p:cNvPr>
          <p:cNvGrpSpPr/>
          <p:nvPr/>
        </p:nvGrpSpPr>
        <p:grpSpPr>
          <a:xfrm>
            <a:off x="10113142" y="4558723"/>
            <a:ext cx="1901329" cy="757851"/>
            <a:chOff x="8751620" y="2841884"/>
            <a:chExt cx="2540461" cy="1220796"/>
          </a:xfrm>
        </p:grpSpPr>
        <p:pic>
          <p:nvPicPr>
            <p:cNvPr id="15" name="Picture 2" descr="Reuteral Pet Cane | NBF Lanes">
              <a:extLst>
                <a:ext uri="{FF2B5EF4-FFF2-40B4-BE49-F238E27FC236}">
                  <a16:creationId xmlns:a16="http://schemas.microsoft.com/office/drawing/2014/main" id="{3ABBAB34-8256-7DE3-DCC6-B5921908454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639" t="17978" r="8893" b="16543"/>
            <a:stretch/>
          </p:blipFill>
          <p:spPr bwMode="auto">
            <a:xfrm>
              <a:off x="8751620" y="2907946"/>
              <a:ext cx="1470405" cy="103092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Reuteral Pet Gatto | NBF Lanes">
              <a:extLst>
                <a:ext uri="{FF2B5EF4-FFF2-40B4-BE49-F238E27FC236}">
                  <a16:creationId xmlns:a16="http://schemas.microsoft.com/office/drawing/2014/main" id="{660A8C2B-6F5C-DCAF-8251-C2CD6B2B49D0}"/>
                </a:ext>
              </a:extLst>
            </p:cNvPr>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l="23228" r="5942"/>
            <a:stretch/>
          </p:blipFill>
          <p:spPr bwMode="auto">
            <a:xfrm>
              <a:off x="10222025" y="2841884"/>
              <a:ext cx="1070056" cy="1220796"/>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Freccia curva 16">
            <a:extLst>
              <a:ext uri="{FF2B5EF4-FFF2-40B4-BE49-F238E27FC236}">
                <a16:creationId xmlns:a16="http://schemas.microsoft.com/office/drawing/2014/main" id="{BEAFEFBC-E6C3-1F84-F093-1036171617D5}"/>
              </a:ext>
            </a:extLst>
          </p:cNvPr>
          <p:cNvSpPr/>
          <p:nvPr/>
        </p:nvSpPr>
        <p:spPr>
          <a:xfrm rot="5400000" flipV="1">
            <a:off x="2768624" y="987054"/>
            <a:ext cx="710738" cy="2720726"/>
          </a:xfrm>
          <a:prstGeom prst="bentArrow">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8" name="Freccia curva 17">
            <a:extLst>
              <a:ext uri="{FF2B5EF4-FFF2-40B4-BE49-F238E27FC236}">
                <a16:creationId xmlns:a16="http://schemas.microsoft.com/office/drawing/2014/main" id="{A2717CA6-4F95-7E78-F0E9-EC8A29637A06}"/>
              </a:ext>
            </a:extLst>
          </p:cNvPr>
          <p:cNvSpPr/>
          <p:nvPr/>
        </p:nvSpPr>
        <p:spPr>
          <a:xfrm rot="5400000">
            <a:off x="5657504" y="987053"/>
            <a:ext cx="710738" cy="2720726"/>
          </a:xfrm>
          <a:prstGeom prst="bentArrow">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9" name="CasellaDiTesto 18">
            <a:extLst>
              <a:ext uri="{FF2B5EF4-FFF2-40B4-BE49-F238E27FC236}">
                <a16:creationId xmlns:a16="http://schemas.microsoft.com/office/drawing/2014/main" id="{623AC61B-840C-7B1C-9A1D-73549298BEEA}"/>
              </a:ext>
            </a:extLst>
          </p:cNvPr>
          <p:cNvSpPr txBox="1"/>
          <p:nvPr/>
        </p:nvSpPr>
        <p:spPr>
          <a:xfrm>
            <a:off x="3326674" y="1931918"/>
            <a:ext cx="989373" cy="276999"/>
          </a:xfrm>
          <a:prstGeom prst="rect">
            <a:avLst/>
          </a:prstGeom>
          <a:noFill/>
        </p:spPr>
        <p:txBody>
          <a:bodyPr wrap="none" rtlCol="0">
            <a:spAutoFit/>
          </a:bodyPr>
          <a:lstStyle/>
          <a:p>
            <a:r>
              <a:rPr lang="it-IT" sz="1200" b="1" dirty="0">
                <a:solidFill>
                  <a:schemeClr val="bg1"/>
                </a:solidFill>
              </a:rPr>
              <a:t>REMISSION</a:t>
            </a:r>
          </a:p>
        </p:txBody>
      </p:sp>
      <p:sp>
        <p:nvSpPr>
          <p:cNvPr id="20" name="CasellaDiTesto 19">
            <a:extLst>
              <a:ext uri="{FF2B5EF4-FFF2-40B4-BE49-F238E27FC236}">
                <a16:creationId xmlns:a16="http://schemas.microsoft.com/office/drawing/2014/main" id="{FE631467-599B-D7D3-A3A7-41542F0D4AAC}"/>
              </a:ext>
            </a:extLst>
          </p:cNvPr>
          <p:cNvSpPr txBox="1"/>
          <p:nvPr/>
        </p:nvSpPr>
        <p:spPr>
          <a:xfrm>
            <a:off x="4807184" y="1931918"/>
            <a:ext cx="1601079" cy="276999"/>
          </a:xfrm>
          <a:prstGeom prst="rect">
            <a:avLst/>
          </a:prstGeom>
          <a:noFill/>
        </p:spPr>
        <p:txBody>
          <a:bodyPr wrap="none" rtlCol="0">
            <a:spAutoFit/>
          </a:bodyPr>
          <a:lstStyle/>
          <a:p>
            <a:r>
              <a:rPr lang="it-IT" sz="1200" b="1" dirty="0">
                <a:solidFill>
                  <a:schemeClr val="bg1"/>
                </a:solidFill>
              </a:rPr>
              <a:t>PARTIAL REMISSION</a:t>
            </a:r>
          </a:p>
        </p:txBody>
      </p:sp>
      <p:sp>
        <p:nvSpPr>
          <p:cNvPr id="21" name="Freccia curva 20">
            <a:extLst>
              <a:ext uri="{FF2B5EF4-FFF2-40B4-BE49-F238E27FC236}">
                <a16:creationId xmlns:a16="http://schemas.microsoft.com/office/drawing/2014/main" id="{911765B0-2E19-83A9-490A-E20A824F2BAB}"/>
              </a:ext>
            </a:extLst>
          </p:cNvPr>
          <p:cNvSpPr/>
          <p:nvPr/>
        </p:nvSpPr>
        <p:spPr>
          <a:xfrm rot="5400000">
            <a:off x="6604977" y="2686656"/>
            <a:ext cx="662490" cy="2793881"/>
          </a:xfrm>
          <a:prstGeom prst="bentArrow">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22" name="Freccia a inversione 21">
            <a:extLst>
              <a:ext uri="{FF2B5EF4-FFF2-40B4-BE49-F238E27FC236}">
                <a16:creationId xmlns:a16="http://schemas.microsoft.com/office/drawing/2014/main" id="{31158354-F417-B9AD-1644-BBA117F6CE8E}"/>
              </a:ext>
            </a:extLst>
          </p:cNvPr>
          <p:cNvSpPr/>
          <p:nvPr/>
        </p:nvSpPr>
        <p:spPr>
          <a:xfrm rot="10800000">
            <a:off x="3028620" y="3736291"/>
            <a:ext cx="2054364" cy="1087185"/>
          </a:xfrm>
          <a:prstGeom prst="uturnArrow">
            <a:avLst>
              <a:gd name="adj1" fmla="val 16826"/>
              <a:gd name="adj2" fmla="val 25000"/>
              <a:gd name="adj3" fmla="val 31318"/>
              <a:gd name="adj4" fmla="val 43750"/>
              <a:gd name="adj5" fmla="val 75000"/>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23" name="CasellaDiTesto 22">
            <a:extLst>
              <a:ext uri="{FF2B5EF4-FFF2-40B4-BE49-F238E27FC236}">
                <a16:creationId xmlns:a16="http://schemas.microsoft.com/office/drawing/2014/main" id="{4A87B5FE-841C-6E64-8211-D3386719B1D2}"/>
              </a:ext>
            </a:extLst>
          </p:cNvPr>
          <p:cNvSpPr txBox="1"/>
          <p:nvPr/>
        </p:nvSpPr>
        <p:spPr>
          <a:xfrm>
            <a:off x="3663137" y="4590108"/>
            <a:ext cx="989373" cy="276999"/>
          </a:xfrm>
          <a:prstGeom prst="rect">
            <a:avLst/>
          </a:prstGeom>
          <a:noFill/>
        </p:spPr>
        <p:txBody>
          <a:bodyPr wrap="none" rtlCol="0">
            <a:spAutoFit/>
          </a:bodyPr>
          <a:lstStyle/>
          <a:p>
            <a:r>
              <a:rPr lang="it-IT" sz="1200" b="1" dirty="0">
                <a:solidFill>
                  <a:schemeClr val="bg1"/>
                </a:solidFill>
              </a:rPr>
              <a:t>REMISSION</a:t>
            </a:r>
          </a:p>
        </p:txBody>
      </p:sp>
      <p:sp>
        <p:nvSpPr>
          <p:cNvPr id="24" name="CasellaDiTesto 23">
            <a:extLst>
              <a:ext uri="{FF2B5EF4-FFF2-40B4-BE49-F238E27FC236}">
                <a16:creationId xmlns:a16="http://schemas.microsoft.com/office/drawing/2014/main" id="{B8CE8051-7DE2-3BD1-B848-CEA7DD374412}"/>
              </a:ext>
            </a:extLst>
          </p:cNvPr>
          <p:cNvSpPr txBox="1"/>
          <p:nvPr/>
        </p:nvSpPr>
        <p:spPr>
          <a:xfrm>
            <a:off x="5532731" y="3699622"/>
            <a:ext cx="1601079" cy="276999"/>
          </a:xfrm>
          <a:prstGeom prst="rect">
            <a:avLst/>
          </a:prstGeom>
          <a:noFill/>
        </p:spPr>
        <p:txBody>
          <a:bodyPr wrap="none" rtlCol="0">
            <a:spAutoFit/>
          </a:bodyPr>
          <a:lstStyle/>
          <a:p>
            <a:r>
              <a:rPr lang="it-IT" sz="1200" b="1" dirty="0">
                <a:solidFill>
                  <a:schemeClr val="bg1"/>
                </a:solidFill>
              </a:rPr>
              <a:t>PARTIAL REMISSION</a:t>
            </a:r>
          </a:p>
        </p:txBody>
      </p:sp>
      <p:sp>
        <p:nvSpPr>
          <p:cNvPr id="25" name="Freccia a inversione 24">
            <a:extLst>
              <a:ext uri="{FF2B5EF4-FFF2-40B4-BE49-F238E27FC236}">
                <a16:creationId xmlns:a16="http://schemas.microsoft.com/office/drawing/2014/main" id="{D869F15C-F910-7BA0-4CD0-BB54A289EE31}"/>
              </a:ext>
            </a:extLst>
          </p:cNvPr>
          <p:cNvSpPr/>
          <p:nvPr/>
        </p:nvSpPr>
        <p:spPr>
          <a:xfrm rot="10800000">
            <a:off x="3028619" y="5391657"/>
            <a:ext cx="3648681" cy="662492"/>
          </a:xfrm>
          <a:prstGeom prst="uturnArrow">
            <a:avLst>
              <a:gd name="adj1" fmla="val 26828"/>
              <a:gd name="adj2" fmla="val 25000"/>
              <a:gd name="adj3" fmla="val 31318"/>
              <a:gd name="adj4" fmla="val 43750"/>
              <a:gd name="adj5" fmla="val 75000"/>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 </a:t>
            </a:r>
          </a:p>
        </p:txBody>
      </p:sp>
      <p:sp>
        <p:nvSpPr>
          <p:cNvPr id="26" name="CasellaDiTesto 25">
            <a:extLst>
              <a:ext uri="{FF2B5EF4-FFF2-40B4-BE49-F238E27FC236}">
                <a16:creationId xmlns:a16="http://schemas.microsoft.com/office/drawing/2014/main" id="{4721F54B-F6BB-E517-C99F-FEF3AFBEBAEF}"/>
              </a:ext>
            </a:extLst>
          </p:cNvPr>
          <p:cNvSpPr txBox="1"/>
          <p:nvPr/>
        </p:nvSpPr>
        <p:spPr>
          <a:xfrm>
            <a:off x="4484356" y="5814541"/>
            <a:ext cx="989373" cy="276999"/>
          </a:xfrm>
          <a:prstGeom prst="rect">
            <a:avLst/>
          </a:prstGeom>
          <a:noFill/>
        </p:spPr>
        <p:txBody>
          <a:bodyPr wrap="none" rtlCol="0">
            <a:spAutoFit/>
          </a:bodyPr>
          <a:lstStyle/>
          <a:p>
            <a:r>
              <a:rPr lang="it-IT" sz="1200" b="1" dirty="0">
                <a:solidFill>
                  <a:schemeClr val="bg1"/>
                </a:solidFill>
              </a:rPr>
              <a:t>REMISSION</a:t>
            </a:r>
          </a:p>
        </p:txBody>
      </p:sp>
      <p:sp>
        <p:nvSpPr>
          <p:cNvPr id="27" name="Freccia curva 26">
            <a:extLst>
              <a:ext uri="{FF2B5EF4-FFF2-40B4-BE49-F238E27FC236}">
                <a16:creationId xmlns:a16="http://schemas.microsoft.com/office/drawing/2014/main" id="{85AC8F71-2E5B-0B2F-7735-0110B46FFFD3}"/>
              </a:ext>
            </a:extLst>
          </p:cNvPr>
          <p:cNvSpPr/>
          <p:nvPr/>
        </p:nvSpPr>
        <p:spPr>
          <a:xfrm rot="5400000">
            <a:off x="8001917" y="4339985"/>
            <a:ext cx="662490" cy="2793881"/>
          </a:xfrm>
          <a:prstGeom prst="bentArrow">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28" name="CasellaDiTesto 27">
            <a:extLst>
              <a:ext uri="{FF2B5EF4-FFF2-40B4-BE49-F238E27FC236}">
                <a16:creationId xmlns:a16="http://schemas.microsoft.com/office/drawing/2014/main" id="{35377A6A-A2CD-E465-EE68-B2477BFE1DDF}"/>
              </a:ext>
            </a:extLst>
          </p:cNvPr>
          <p:cNvSpPr txBox="1"/>
          <p:nvPr/>
        </p:nvSpPr>
        <p:spPr>
          <a:xfrm>
            <a:off x="6929671" y="5352951"/>
            <a:ext cx="1601079" cy="276999"/>
          </a:xfrm>
          <a:prstGeom prst="rect">
            <a:avLst/>
          </a:prstGeom>
          <a:noFill/>
        </p:spPr>
        <p:txBody>
          <a:bodyPr wrap="none" rtlCol="0">
            <a:spAutoFit/>
          </a:bodyPr>
          <a:lstStyle/>
          <a:p>
            <a:r>
              <a:rPr lang="it-IT" sz="1200" b="1" dirty="0">
                <a:solidFill>
                  <a:schemeClr val="bg1"/>
                </a:solidFill>
              </a:rPr>
              <a:t>PARTIAL REMISSION</a:t>
            </a:r>
          </a:p>
        </p:txBody>
      </p:sp>
      <p:grpSp>
        <p:nvGrpSpPr>
          <p:cNvPr id="29" name="Gruppo 28">
            <a:extLst>
              <a:ext uri="{FF2B5EF4-FFF2-40B4-BE49-F238E27FC236}">
                <a16:creationId xmlns:a16="http://schemas.microsoft.com/office/drawing/2014/main" id="{DFCDA86F-DF5D-D6E0-5A64-CC558C5EEA5F}"/>
              </a:ext>
            </a:extLst>
          </p:cNvPr>
          <p:cNvGrpSpPr/>
          <p:nvPr/>
        </p:nvGrpSpPr>
        <p:grpSpPr>
          <a:xfrm>
            <a:off x="976022" y="4096235"/>
            <a:ext cx="1901329" cy="757851"/>
            <a:chOff x="8751620" y="2841884"/>
            <a:chExt cx="2540461" cy="1220796"/>
          </a:xfrm>
        </p:grpSpPr>
        <p:pic>
          <p:nvPicPr>
            <p:cNvPr id="30" name="Picture 2" descr="Reuteral Pet Cane | NBF Lanes">
              <a:extLst>
                <a:ext uri="{FF2B5EF4-FFF2-40B4-BE49-F238E27FC236}">
                  <a16:creationId xmlns:a16="http://schemas.microsoft.com/office/drawing/2014/main" id="{456CC2FE-8FD5-0DC7-8D4A-50F362ADAC5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639" t="17978" r="8893" b="16543"/>
            <a:stretch/>
          </p:blipFill>
          <p:spPr bwMode="auto">
            <a:xfrm>
              <a:off x="8751620" y="2907946"/>
              <a:ext cx="1470405" cy="103092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Reuteral Pet Gatto | NBF Lanes">
              <a:extLst>
                <a:ext uri="{FF2B5EF4-FFF2-40B4-BE49-F238E27FC236}">
                  <a16:creationId xmlns:a16="http://schemas.microsoft.com/office/drawing/2014/main" id="{84006FEC-1232-6E3E-75BA-9A42491AA43E}"/>
                </a:ext>
              </a:extLst>
            </p:cNvPr>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l="23228" r="5942"/>
            <a:stretch/>
          </p:blipFill>
          <p:spPr bwMode="auto">
            <a:xfrm>
              <a:off x="10222025" y="2841884"/>
              <a:ext cx="1070056" cy="1220796"/>
            </a:xfrm>
            <a:prstGeom prst="rect">
              <a:avLst/>
            </a:prstGeom>
            <a:noFill/>
            <a:extLst>
              <a:ext uri="{909E8E84-426E-40DD-AFC4-6F175D3DCCD1}">
                <a14:hiddenFill xmlns:a14="http://schemas.microsoft.com/office/drawing/2010/main">
                  <a:solidFill>
                    <a:srgbClr val="FFFFFF"/>
                  </a:solidFill>
                </a14:hiddenFill>
              </a:ext>
            </a:extLst>
          </p:spPr>
        </p:pic>
      </p:grpSp>
      <p:pic>
        <p:nvPicPr>
          <p:cNvPr id="32" name="Immagine 31">
            <a:extLst>
              <a:ext uri="{FF2B5EF4-FFF2-40B4-BE49-F238E27FC236}">
                <a16:creationId xmlns:a16="http://schemas.microsoft.com/office/drawing/2014/main" id="{81A03E2E-3DBB-D06F-7C57-B51FBA0E8679}"/>
              </a:ext>
            </a:extLst>
          </p:cNvPr>
          <p:cNvPicPr>
            <a:picLocks noChangeAspect="1"/>
          </p:cNvPicPr>
          <p:nvPr/>
        </p:nvPicPr>
        <p:blipFill rotWithShape="1">
          <a:blip r:embed="rId5">
            <a:extLst>
              <a:ext uri="{28A0092B-C50C-407E-A947-70E740481C1C}">
                <a14:useLocalDpi xmlns:a14="http://schemas.microsoft.com/office/drawing/2010/main" val="0"/>
              </a:ext>
            </a:extLst>
          </a:blip>
          <a:srcRect l="29062" t="36611" r="32297" b="14347"/>
          <a:stretch/>
        </p:blipFill>
        <p:spPr>
          <a:xfrm>
            <a:off x="7650206" y="1183560"/>
            <a:ext cx="1329554" cy="1105891"/>
          </a:xfrm>
          <a:prstGeom prst="rect">
            <a:avLst/>
          </a:prstGeom>
        </p:spPr>
      </p:pic>
    </p:spTree>
    <p:extLst>
      <p:ext uri="{BB962C8B-B14F-4D97-AF65-F5344CB8AC3E}">
        <p14:creationId xmlns:p14="http://schemas.microsoft.com/office/powerpoint/2010/main" val="225832925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DD349-F325-DD34-8CB0-8A3D239014E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E67A2BB-1901-AAAC-D934-947B1C9C13E5}"/>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CHRONIC ENTEROPATHY</a:t>
            </a:r>
          </a:p>
        </p:txBody>
      </p:sp>
      <p:sp>
        <p:nvSpPr>
          <p:cNvPr id="4" name="CasellaDiTesto 3">
            <a:extLst>
              <a:ext uri="{FF2B5EF4-FFF2-40B4-BE49-F238E27FC236}">
                <a16:creationId xmlns:a16="http://schemas.microsoft.com/office/drawing/2014/main" id="{1712F9F7-B0CF-CDC3-D02B-52F0AB039749}"/>
              </a:ext>
            </a:extLst>
          </p:cNvPr>
          <p:cNvSpPr txBox="1"/>
          <p:nvPr/>
        </p:nvSpPr>
        <p:spPr>
          <a:xfrm>
            <a:off x="300038" y="1410743"/>
            <a:ext cx="11591924" cy="3046988"/>
          </a:xfrm>
          <a:prstGeom prst="rect">
            <a:avLst/>
          </a:prstGeom>
          <a:noFill/>
          <a:ln>
            <a:solidFill>
              <a:srgbClr val="B21938"/>
            </a:solidFill>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Fiber-</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rich</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diets</a:t>
            </a:r>
            <a:endPar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Mix of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soluble</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insoluble</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and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prebiotic</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fibers</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Prebiotic</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action +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immunomodulatory</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effects</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Intestinal</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motility</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support
High and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rapid</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response</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rate in dogs with large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bowel</a:t>
            </a:r>
            <a:r>
              <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3200" b="1" i="0" u="none" strike="noStrike" kern="1200" cap="none" spc="0" normalizeH="0" baseline="0" noProof="0" dirty="0" err="1">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symptoms</a:t>
            </a:r>
            <a:endParaRPr kumimoji="0" lang="it-IT" sz="3200" b="1" i="0" u="none" strike="noStrike" kern="1200" cap="none" spc="0" normalizeH="0" baseline="0" noProof="0" dirty="0">
              <a:ln>
                <a:noFill/>
              </a:ln>
              <a:solidFill>
                <a:srgbClr val="B21938"/>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pic>
        <p:nvPicPr>
          <p:cNvPr id="8" name="Immagine 7">
            <a:extLst>
              <a:ext uri="{FF2B5EF4-FFF2-40B4-BE49-F238E27FC236}">
                <a16:creationId xmlns:a16="http://schemas.microsoft.com/office/drawing/2014/main" id="{0567CB43-7E7C-4E4B-7C54-F697E09F04CD}"/>
              </a:ext>
            </a:extLst>
          </p:cNvPr>
          <p:cNvPicPr>
            <a:picLocks noChangeAspect="1"/>
          </p:cNvPicPr>
          <p:nvPr/>
        </p:nvPicPr>
        <p:blipFill>
          <a:blip r:embed="rId2"/>
          <a:stretch>
            <a:fillRect/>
          </a:stretch>
        </p:blipFill>
        <p:spPr>
          <a:xfrm>
            <a:off x="300038" y="4800790"/>
            <a:ext cx="5286375" cy="1592479"/>
          </a:xfrm>
          <a:prstGeom prst="rect">
            <a:avLst/>
          </a:prstGeom>
        </p:spPr>
      </p:pic>
    </p:spTree>
    <p:extLst>
      <p:ext uri="{BB962C8B-B14F-4D97-AF65-F5344CB8AC3E}">
        <p14:creationId xmlns:p14="http://schemas.microsoft.com/office/powerpoint/2010/main" val="285558688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53E3A-2E27-B6A4-6B3B-AC1E1BE598EE}"/>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58809D79-2C36-640A-877C-0D4B3942778F}"/>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56E591A9-C73F-4836-19C8-0F54DBAB5CD0}"/>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C9C11508-C6DF-5002-4A92-4661B912348F}"/>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4C276599-2EE4-B33C-855A-6019895407BB}"/>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49B8E5C7-F8CE-98E6-81A3-B173E3FA8EFA}"/>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D107DC05-D2E6-3E83-1C70-61C1B308A0B4}"/>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4DCA989A-B5AC-FB0F-A31C-30147AFB3831}"/>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5A4705D1-7819-32DB-E93B-3F3331B7807E}"/>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C23FD809-2736-BADF-A803-EFF1C0C4C38D}"/>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07F84EBF-CC75-2410-B529-5E8FEC1DA5E9}"/>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2416669C-4905-4398-7248-BC0B056F14BE}"/>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ADA7363C-1B74-EE80-7F0D-0205AF2DFAEC}"/>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F79F5C2E-94AF-E594-F8A3-5B3B599B9DD3}"/>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23C7AD9B-EED9-AFD9-D5B4-608D5564BB33}"/>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4F81756E-2D07-0278-7FA8-658EBF0B7E37}"/>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3" name="Immagine 2">
            <a:extLst>
              <a:ext uri="{FF2B5EF4-FFF2-40B4-BE49-F238E27FC236}">
                <a16:creationId xmlns:a16="http://schemas.microsoft.com/office/drawing/2014/main" id="{0C5C2E89-CC7A-D971-181E-E81EE8017688}"/>
              </a:ext>
            </a:extLst>
          </p:cNvPr>
          <p:cNvPicPr>
            <a:picLocks noChangeAspect="1"/>
          </p:cNvPicPr>
          <p:nvPr/>
        </p:nvPicPr>
        <p:blipFill>
          <a:blip r:embed="rId5">
            <a:extLst>
              <a:ext uri="{28A0092B-C50C-407E-A947-70E740481C1C}">
                <a14:useLocalDpi xmlns:a14="http://schemas.microsoft.com/office/drawing/2010/main" val="0"/>
              </a:ext>
            </a:extLst>
          </a:blip>
          <a:srcRect l="32508" t="15230" r="31273" b="16530"/>
          <a:stretch>
            <a:fillRect/>
          </a:stretch>
        </p:blipFill>
        <p:spPr>
          <a:xfrm>
            <a:off x="4391493" y="93070"/>
            <a:ext cx="3428063" cy="6458670"/>
          </a:xfrm>
          <a:prstGeom prst="rect">
            <a:avLst/>
          </a:prstGeom>
        </p:spPr>
      </p:pic>
    </p:spTree>
    <p:extLst>
      <p:ext uri="{BB962C8B-B14F-4D97-AF65-F5344CB8AC3E}">
        <p14:creationId xmlns:p14="http://schemas.microsoft.com/office/powerpoint/2010/main" val="335213756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40B38-BD05-E4C7-FB10-1D0704592840}"/>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63B6509D-35CF-1B0D-485B-856D8A0767C1}"/>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8B9E0FF7-F628-18FE-80B1-B850DA33B1EA}"/>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F7816F9F-9115-8AC3-4151-42A5DC65C59B}"/>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A719E821-D3DD-FAB5-5D6B-591CE992DE9D}"/>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DEB85AE6-1EC4-78C7-D17F-4B5270E85CBE}"/>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D3A8466D-5C68-3407-DB3B-C100CA6BF27E}"/>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ED24E219-89DB-6698-E4FD-426894FF1832}"/>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0FC756B9-25ED-B0E5-ECF6-3FD8AF7B41B1}"/>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5E182502-4857-997B-67C2-BD846F2B198A}"/>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1CACBBFC-4710-437F-CEE8-04F9CA4ABE30}"/>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13515E8F-366F-F67D-DD2D-C6FA8F8D39E2}"/>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F326A1F9-66FF-2932-CE35-1C5744274DF2}"/>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3B047363-AB0C-9037-1434-ED2BE9F21822}"/>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37CE6A28-F043-1B11-FF77-D6CCB45F3F7E}"/>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CBD42B1A-2933-829F-52DE-74765DD3A46A}"/>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22" name="Immagine 21">
            <a:extLst>
              <a:ext uri="{FF2B5EF4-FFF2-40B4-BE49-F238E27FC236}">
                <a16:creationId xmlns:a16="http://schemas.microsoft.com/office/drawing/2014/main" id="{C93978B6-EE04-66F4-D1E9-3240782D99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3672" y="117637"/>
            <a:ext cx="9284656" cy="5797562"/>
          </a:xfrm>
          <a:prstGeom prst="rect">
            <a:avLst/>
          </a:prstGeom>
        </p:spPr>
      </p:pic>
    </p:spTree>
    <p:extLst>
      <p:ext uri="{BB962C8B-B14F-4D97-AF65-F5344CB8AC3E}">
        <p14:creationId xmlns:p14="http://schemas.microsoft.com/office/powerpoint/2010/main" val="285841683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977FE-BA3A-C2B2-D4B8-0679CA763791}"/>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ED2DA228-F884-4AFD-BE83-D91586C5CBFE}"/>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3D15B4BF-6E7E-9C3B-EFDD-0125BFEBE802}"/>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53C85760-686E-2E81-6360-3ACC6EA572A7}"/>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A5F0208A-025E-9825-35B7-7F6F279CB980}"/>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94ADBF87-67BB-EC9F-D346-368839F5F630}"/>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52AFFAF6-07DF-BC45-89B2-8E3D3196C3C3}"/>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6C0BA33C-95EB-22D9-0E20-48D8311F28C3}"/>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86036114-A828-BCE6-BC22-D13A0DFD884D}"/>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FFEB72FE-B4D2-2225-440E-EE8322918C75}"/>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41218460-9076-7F35-05B3-91D961430810}"/>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666B3ED0-72CB-E9CE-00A0-2306FA1ACC26}"/>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CFD663B0-8BE0-2A55-F65B-D67351784F99}"/>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F5D7EDE5-AA1A-74FA-3011-FCD9C4D1D47E}"/>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035ABCAE-2721-5D72-DF21-279E7018CF33}"/>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D9D6B0DF-C63B-EFC0-0026-B422F1CD8E3B}"/>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8" name="Immagine 7">
            <a:extLst>
              <a:ext uri="{FF2B5EF4-FFF2-40B4-BE49-F238E27FC236}">
                <a16:creationId xmlns:a16="http://schemas.microsoft.com/office/drawing/2014/main" id="{66EA8C04-F373-9BE5-EFCB-624FE9B370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7871" y="223024"/>
            <a:ext cx="10056258" cy="3869473"/>
          </a:xfrm>
          <a:prstGeom prst="rect">
            <a:avLst/>
          </a:prstGeom>
        </p:spPr>
      </p:pic>
    </p:spTree>
    <p:extLst>
      <p:ext uri="{BB962C8B-B14F-4D97-AF65-F5344CB8AC3E}">
        <p14:creationId xmlns:p14="http://schemas.microsoft.com/office/powerpoint/2010/main" val="179704822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0C6F7-0A03-02C0-5AF8-37A67E4533E6}"/>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57A0901-CE99-C1C4-E0ED-F451DB4BE8A8}"/>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lvl="0" algn="ctr">
              <a:defRPr/>
            </a:pPr>
            <a:r>
              <a:rPr lang="it-IT" dirty="0" err="1" smtClean="0">
                <a:solidFill>
                  <a:prstClr val="whit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Hypocobalaminemia</a:t>
            </a:r>
            <a:endParaRPr kumimoji="0" lang="it-IT"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sp>
        <p:nvSpPr>
          <p:cNvPr id="5" name="Rettangolo 4"/>
          <p:cNvSpPr/>
          <p:nvPr/>
        </p:nvSpPr>
        <p:spPr>
          <a:xfrm>
            <a:off x="970959" y="1643896"/>
            <a:ext cx="10265790" cy="3785652"/>
          </a:xfrm>
          <a:prstGeom prst="rect">
            <a:avLst/>
          </a:prstGeom>
          <a:ln>
            <a:solidFill>
              <a:srgbClr val="FF0000"/>
            </a:solidFill>
          </a:ln>
        </p:spPr>
        <p:txBody>
          <a:bodyPr wrap="square">
            <a:spAutoFit/>
          </a:bodyPr>
          <a:lstStyle/>
          <a:p>
            <a:pPr marL="342900" lvl="0" indent="-342900" algn="just" eaLnBrk="0" fontAlgn="base" hangingPunct="0">
              <a:spcBef>
                <a:spcPct val="0"/>
              </a:spcBef>
              <a:spcAft>
                <a:spcPct val="0"/>
              </a:spcAft>
              <a:buFont typeface="Arial" panose="020B0604020202020204" pitchFamily="34" charset="0"/>
              <a:buChar char="•"/>
              <a:defRPr/>
            </a:pP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In the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context</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of </a:t>
            </a:r>
            <a:r>
              <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rPr>
              <a:t>CE</a:t>
            </a:r>
          </a:p>
          <a:p>
            <a:pPr marL="342900" lvl="0" indent="-342900" algn="just" eaLnBrk="0" fontAlgn="base" hangingPunct="0">
              <a:spcBef>
                <a:spcPct val="0"/>
              </a:spcBef>
              <a:spcAft>
                <a:spcPct val="0"/>
              </a:spcAft>
              <a:buFont typeface="Arial" panose="020B0604020202020204" pitchFamily="34" charset="0"/>
              <a:buChar char="•"/>
              <a:defRPr/>
            </a:pPr>
            <a:r>
              <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rPr>
              <a:t>Marker </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of </a:t>
            </a: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malabsorption</a:t>
            </a:r>
            <a:endPar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endParaRPr>
          </a:p>
          <a:p>
            <a:pPr marL="342900" lvl="0" indent="-342900" algn="just" eaLnBrk="0" fontAlgn="base" hangingPunct="0">
              <a:spcBef>
                <a:spcPct val="0"/>
              </a:spcBef>
              <a:spcAft>
                <a:spcPct val="0"/>
              </a:spcAft>
              <a:buFont typeface="Arial" panose="020B0604020202020204" pitchFamily="34" charset="0"/>
              <a:buChar char="•"/>
              <a:defRPr/>
            </a:pP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Correlated</a:t>
            </a:r>
            <a:r>
              <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with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clinical</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signs</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histological</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score, and </a:t>
            </a: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prognosis</a:t>
            </a:r>
            <a:endPar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endParaRPr>
          </a:p>
          <a:p>
            <a:pPr marL="342900" lvl="0" indent="-342900" algn="just" eaLnBrk="0" fontAlgn="base" hangingPunct="0">
              <a:spcBef>
                <a:spcPct val="0"/>
              </a:spcBef>
              <a:spcAft>
                <a:spcPct val="0"/>
              </a:spcAft>
              <a:buFont typeface="Arial" panose="020B0604020202020204" pitchFamily="34" charset="0"/>
              <a:buChar char="•"/>
              <a:defRPr/>
            </a:pPr>
            <a:r>
              <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rPr>
              <a:t>DD</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congenital</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deficiency</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in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Shar</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Pei, Schnauzer,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Border</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Collie,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Australian</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Shepherd</a:t>
            </a:r>
            <a:endPar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endParaRPr>
          </a:p>
          <a:p>
            <a:pPr marL="342900" lvl="0" indent="-342900" algn="just" eaLnBrk="0" fontAlgn="base" hangingPunct="0">
              <a:spcBef>
                <a:spcPct val="0"/>
              </a:spcBef>
              <a:spcAft>
                <a:spcPct val="0"/>
              </a:spcAft>
              <a:buFont typeface="Arial" panose="020B0604020202020204" pitchFamily="34" charset="0"/>
              <a:buChar char="•"/>
              <a:defRPr/>
            </a:pP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Exocrine</a:t>
            </a:r>
            <a:r>
              <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pancreatic</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insufficiency</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rPr>
              <a:t>EPI)</a:t>
            </a:r>
          </a:p>
          <a:p>
            <a:pPr marL="342900" lvl="0" indent="-342900" algn="just" eaLnBrk="0" fontAlgn="base" hangingPunct="0">
              <a:spcBef>
                <a:spcPct val="0"/>
              </a:spcBef>
              <a:spcAft>
                <a:spcPct val="0"/>
              </a:spcAft>
              <a:buFont typeface="Arial" panose="020B0604020202020204" pitchFamily="34" charset="0"/>
              <a:buChar char="•"/>
              <a:defRPr/>
            </a:pP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Consequences</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villous</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atrophy</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metabolic</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defects</a:t>
            </a:r>
            <a:endPar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endParaRPr>
          </a:p>
          <a:p>
            <a:pPr marL="342900" lvl="0" indent="-342900" algn="just" eaLnBrk="0" fontAlgn="base" hangingPunct="0">
              <a:spcBef>
                <a:spcPct val="0"/>
              </a:spcBef>
              <a:spcAft>
                <a:spcPct val="0"/>
              </a:spcAft>
              <a:buFont typeface="Arial" panose="020B0604020202020204" pitchFamily="34" charset="0"/>
              <a:buChar char="•"/>
              <a:defRPr/>
            </a:pP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If</a:t>
            </a:r>
            <a:r>
              <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&lt; 400 µg/L,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supplementation</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is</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recommended</a:t>
            </a:r>
            <a:endPar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endParaRPr>
          </a:p>
          <a:p>
            <a:pPr marL="342900" lvl="0" indent="-342900" algn="just" eaLnBrk="0" fontAlgn="base" hangingPunct="0">
              <a:spcBef>
                <a:spcPct val="0"/>
              </a:spcBef>
              <a:spcAft>
                <a:spcPct val="0"/>
              </a:spcAft>
              <a:buFont typeface="Arial" panose="020B0604020202020204" pitchFamily="34" charset="0"/>
              <a:buChar char="•"/>
              <a:defRPr/>
            </a:pP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Supplementation</a:t>
            </a:r>
            <a:r>
              <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improves</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clinical</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signs</a:t>
            </a:r>
            <a:endPar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endParaRPr>
          </a:p>
          <a:p>
            <a:pPr marL="342900" lvl="0" indent="-342900" algn="just" eaLnBrk="0" fontAlgn="base" hangingPunct="0">
              <a:spcBef>
                <a:spcPct val="0"/>
              </a:spcBef>
              <a:spcAft>
                <a:spcPct val="0"/>
              </a:spcAft>
              <a:buFont typeface="Arial" panose="020B0604020202020204" pitchFamily="34" charset="0"/>
              <a:buChar char="•"/>
              <a:defRPr/>
            </a:pP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Improves</a:t>
            </a:r>
            <a:r>
              <a:rPr lang="it-IT" altLang="it-IT" sz="2400" b="1" dirty="0" smtClean="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response</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to </a:t>
            </a:r>
            <a:r>
              <a:rPr lang="it-IT" altLang="it-IT" sz="2400" b="1" dirty="0" err="1">
                <a:solidFill>
                  <a:srgbClr val="0000FF"/>
                </a:solidFill>
                <a:effectLst>
                  <a:outerShdw blurRad="38100" dist="38100" dir="2700000" algn="tl">
                    <a:srgbClr val="000000">
                      <a:alpha val="43137"/>
                    </a:srgbClr>
                  </a:outerShdw>
                </a:effectLst>
                <a:latin typeface="Arial" panose="020B0604020202020204" pitchFamily="34" charset="0"/>
              </a:rPr>
              <a:t>other</a:t>
            </a:r>
            <a:r>
              <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rPr>
              <a:t> </a:t>
            </a:r>
            <a:r>
              <a:rPr lang="it-IT" altLang="it-IT" sz="2400" b="1" dirty="0" err="1" smtClean="0">
                <a:solidFill>
                  <a:srgbClr val="0000FF"/>
                </a:solidFill>
                <a:effectLst>
                  <a:outerShdw blurRad="38100" dist="38100" dir="2700000" algn="tl">
                    <a:srgbClr val="000000">
                      <a:alpha val="43137"/>
                    </a:srgbClr>
                  </a:outerShdw>
                </a:effectLst>
                <a:latin typeface="Arial" panose="020B0604020202020204" pitchFamily="34" charset="0"/>
              </a:rPr>
              <a:t>therapies</a:t>
            </a:r>
            <a:endParaRPr lang="it-IT" altLang="it-IT" sz="2400" b="1" dirty="0">
              <a:solidFill>
                <a:srgbClr val="0000FF"/>
              </a:solidFill>
              <a:effectLst>
                <a:outerShdw blurRad="38100" dist="38100" dir="2700000" algn="tl">
                  <a:srgbClr val="000000">
                    <a:alpha val="43137"/>
                  </a:srgbClr>
                </a:outerShdw>
              </a:effectLst>
              <a:latin typeface="Arial" panose="020B0604020202020204" pitchFamily="34" charset="0"/>
            </a:endParaRPr>
          </a:p>
        </p:txBody>
      </p:sp>
    </p:spTree>
    <p:extLst>
      <p:ext uri="{BB962C8B-B14F-4D97-AF65-F5344CB8AC3E}">
        <p14:creationId xmlns:p14="http://schemas.microsoft.com/office/powerpoint/2010/main" val="157730341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00202-8BD5-6F35-60FF-D7CB7A34E648}"/>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CB57FEC8-ED15-B8E2-5577-B4ECF1D22C54}"/>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835BA6ED-23FC-F119-91A7-1D605E28A57D}"/>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CA38F0C4-6243-4518-8F2D-841E74AAC036}"/>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927EE031-24D5-70DC-F650-94610B1D4275}"/>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4D899664-9B5A-343F-8304-237D8CBDC9ED}"/>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8E1F034E-15DA-84EB-D58F-FE39672D7A80}"/>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04AB8E36-8F60-5BCB-29C9-1772B5A46D1C}"/>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BF8FFF50-FB16-3859-9F16-9F9E405B23B0}"/>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9DF31A74-B585-3087-23D8-77BBCA288DE3}"/>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1FABBD4F-5BE0-27B9-1AE3-2BF98152B1CA}"/>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510286E2-3232-C6F7-81E6-7D8BF27A083F}"/>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336C585D-91B5-73E7-ED16-336B3410FC4C}"/>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7360E7B7-9181-E4A3-80B8-D4961D67FDBD}"/>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5A8FD040-EDD0-720B-8CAE-C9ECF9E1519C}"/>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581113EA-04BE-8F7C-B373-290D44DA17E5}"/>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3" name="Immagine 2">
            <a:extLst>
              <a:ext uri="{FF2B5EF4-FFF2-40B4-BE49-F238E27FC236}">
                <a16:creationId xmlns:a16="http://schemas.microsoft.com/office/drawing/2014/main" id="{ED65628E-B2C8-7DBE-4821-55C36821B981}"/>
              </a:ext>
            </a:extLst>
          </p:cNvPr>
          <p:cNvPicPr>
            <a:picLocks noChangeAspect="1"/>
          </p:cNvPicPr>
          <p:nvPr/>
        </p:nvPicPr>
        <p:blipFill>
          <a:blip r:embed="rId5">
            <a:extLst>
              <a:ext uri="{28A0092B-C50C-407E-A947-70E740481C1C}">
                <a14:useLocalDpi xmlns:a14="http://schemas.microsoft.com/office/drawing/2010/main" val="0"/>
              </a:ext>
            </a:extLst>
          </a:blip>
          <a:srcRect l="14656" t="22058" r="15004" b="22828"/>
          <a:stretch>
            <a:fillRect/>
          </a:stretch>
        </p:blipFill>
        <p:spPr>
          <a:xfrm>
            <a:off x="2366962" y="269219"/>
            <a:ext cx="7477125" cy="5858941"/>
          </a:xfrm>
          <a:prstGeom prst="rect">
            <a:avLst/>
          </a:prstGeom>
        </p:spPr>
      </p:pic>
    </p:spTree>
    <p:extLst>
      <p:ext uri="{BB962C8B-B14F-4D97-AF65-F5344CB8AC3E}">
        <p14:creationId xmlns:p14="http://schemas.microsoft.com/office/powerpoint/2010/main" val="317085706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AA7FC-C6C9-7DAF-F10A-F57A1CB86A68}"/>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C86D3BE0-6B12-D05E-7D3F-15EEFA757B70}"/>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8A9A0B36-24D2-D415-ECFB-F357C2C0ACC2}"/>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2DAB50AC-CEDF-0F8D-6A7D-69AF0AE9826B}"/>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87C207A6-1161-669B-187C-CA7A38BBBC90}"/>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CEA23F93-3242-EBF6-F1BF-2CFADB899A47}"/>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E244B9BF-7C78-4E9B-E967-EDFC0D0D7BEF}"/>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5740B2F3-6AAE-7D0A-3797-C92DA8195C72}"/>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FCA7C75F-BCF9-6C51-FA5D-B54C4A60AC7A}"/>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8AA395BE-1BD1-35F8-C8F1-0E83BF7DC6E7}"/>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39BF5FCE-A1C5-8BD1-8E9F-6379A41893FC}"/>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E71BB304-393A-BB54-B784-E36C1984A587}"/>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1ACD6BB9-14EA-67E8-1E53-DCCABB03E2D9}"/>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48F5E19C-0B37-AFBB-38A3-1ED00F0FC50C}"/>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CFE67776-1EB7-EC05-B6FA-D43F177F5140}"/>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8B9193A7-AB38-7887-BAAA-72C44A532B0E}"/>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4" name="Immagine 3">
            <a:extLst>
              <a:ext uri="{FF2B5EF4-FFF2-40B4-BE49-F238E27FC236}">
                <a16:creationId xmlns:a16="http://schemas.microsoft.com/office/drawing/2014/main" id="{F16E8381-DA07-4E66-2FC3-C7667DBC5823}"/>
              </a:ext>
            </a:extLst>
          </p:cNvPr>
          <p:cNvPicPr>
            <a:picLocks noChangeAspect="1"/>
          </p:cNvPicPr>
          <p:nvPr/>
        </p:nvPicPr>
        <p:blipFill rotWithShape="1">
          <a:blip r:embed="rId5">
            <a:extLst>
              <a:ext uri="{28A0092B-C50C-407E-A947-70E740481C1C}">
                <a14:useLocalDpi xmlns:a14="http://schemas.microsoft.com/office/drawing/2010/main" val="0"/>
              </a:ext>
            </a:extLst>
          </a:blip>
          <a:srcRect t="3500" b="11443"/>
          <a:stretch/>
        </p:blipFill>
        <p:spPr>
          <a:xfrm>
            <a:off x="2450968" y="56631"/>
            <a:ext cx="7313642" cy="3888000"/>
          </a:xfrm>
          <a:prstGeom prst="rect">
            <a:avLst/>
          </a:prstGeom>
        </p:spPr>
      </p:pic>
      <p:pic>
        <p:nvPicPr>
          <p:cNvPr id="22" name="Immagine 21">
            <a:extLst>
              <a:ext uri="{FF2B5EF4-FFF2-40B4-BE49-F238E27FC236}">
                <a16:creationId xmlns:a16="http://schemas.microsoft.com/office/drawing/2014/main" id="{58D1BBE9-4738-2503-0EB5-1C2171E96FCB}"/>
              </a:ext>
            </a:extLst>
          </p:cNvPr>
          <p:cNvPicPr>
            <a:picLocks noChangeAspect="1"/>
          </p:cNvPicPr>
          <p:nvPr/>
        </p:nvPicPr>
        <p:blipFill rotWithShape="1">
          <a:blip r:embed="rId6">
            <a:extLst>
              <a:ext uri="{28A0092B-C50C-407E-A947-70E740481C1C}">
                <a14:useLocalDpi xmlns:a14="http://schemas.microsoft.com/office/drawing/2010/main" val="0"/>
              </a:ext>
            </a:extLst>
          </a:blip>
          <a:srcRect l="3723" t="6175" r="5597" b="23262"/>
          <a:stretch/>
        </p:blipFill>
        <p:spPr>
          <a:xfrm>
            <a:off x="2110270" y="3935654"/>
            <a:ext cx="7992000" cy="2460884"/>
          </a:xfrm>
          <a:prstGeom prst="rect">
            <a:avLst/>
          </a:prstGeom>
        </p:spPr>
      </p:pic>
    </p:spTree>
    <p:extLst>
      <p:ext uri="{BB962C8B-B14F-4D97-AF65-F5344CB8AC3E}">
        <p14:creationId xmlns:p14="http://schemas.microsoft.com/office/powerpoint/2010/main" val="94941247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E999C-E694-09A3-21C5-546748CAD3A0}"/>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635D8C52-F316-A9F8-22EF-29053CA4FC86}"/>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2D30F837-CC66-B899-C99D-EAB991EFD352}"/>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8FD47064-4BBC-062F-FB3B-F61C776E33F0}"/>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F467EE6E-B905-CCF0-363C-E4A11DCF7D9D}"/>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EF6B451F-8A2C-3B8C-1B5B-638C9D1E791C}"/>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3A0300DE-E290-0F11-5EE2-FBBD86A0634B}"/>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8CA29890-1DF9-72F2-FFA1-A34D47027B66}"/>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7FFD0388-E8A5-9BF4-8199-2F91ABE30E1B}"/>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DEE53D91-B02D-AD8C-DA0D-A7DE37B95861}"/>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0ED0E6E1-5DEC-D001-2613-C955A4D0909B}"/>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DC5334D1-D806-6F04-876E-D9DB0F3F12EB}"/>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A2F0DAD3-227B-D5B1-596E-628A29568700}"/>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A2358BB8-4150-528B-24A1-EBA953A41615}"/>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01730924-BC69-9671-E9FE-DB0A8BED9552}"/>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3B114D80-4DA6-900D-454D-6563917BEB1E}"/>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4" name="Immagine 3">
            <a:extLst>
              <a:ext uri="{FF2B5EF4-FFF2-40B4-BE49-F238E27FC236}">
                <a16:creationId xmlns:a16="http://schemas.microsoft.com/office/drawing/2014/main" id="{151958EA-AFDD-B235-C926-4C306C63E4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7076" y="117637"/>
            <a:ext cx="11745985" cy="5524880"/>
          </a:xfrm>
          <a:prstGeom prst="rect">
            <a:avLst/>
          </a:prstGeom>
        </p:spPr>
      </p:pic>
    </p:spTree>
    <p:extLst>
      <p:ext uri="{BB962C8B-B14F-4D97-AF65-F5344CB8AC3E}">
        <p14:creationId xmlns:p14="http://schemas.microsoft.com/office/powerpoint/2010/main" val="2736475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370997" y="1766971"/>
            <a:ext cx="9450005" cy="3785652"/>
          </a:xfrm>
          <a:prstGeom prst="rect">
            <a:avLst/>
          </a:prstGeom>
          <a:solidFill>
            <a:schemeClr val="bg1"/>
          </a:solidFill>
          <a:ln>
            <a:solidFill>
              <a:srgbClr val="0000FF"/>
            </a:solidFill>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40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Timely</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therapeutic</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intervention</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is</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essential</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to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enable</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the </a:t>
            </a:r>
            <a:r>
              <a:rPr kumimoji="0" lang="it-IT" sz="40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veterinarian</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to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promptly</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identify</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and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treat</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one of the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many</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underlying</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causes</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of </a:t>
            </a:r>
            <a:r>
              <a:rPr kumimoji="0" lang="it-IT" sz="4000" b="1" i="0" u="none" strike="noStrike" kern="120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diarrhoea</a:t>
            </a:r>
            <a:r>
              <a:rPr kumimoji="0" lang="it-IT" sz="40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40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without</a:t>
            </a:r>
            <a:r>
              <a:rPr kumimoji="0" lang="it-IT" sz="4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40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excessively</a:t>
            </a:r>
            <a:r>
              <a:rPr kumimoji="0" lang="it-IT" sz="4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40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compromising</a:t>
            </a:r>
            <a:r>
              <a:rPr kumimoji="0" lang="it-IT" sz="4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the </a:t>
            </a:r>
            <a:r>
              <a:rPr kumimoji="0" lang="it-IT" sz="40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animal’s</a:t>
            </a:r>
            <a:r>
              <a:rPr kumimoji="0" lang="it-IT" sz="4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overall health status.</a:t>
            </a:r>
          </a:p>
        </p:txBody>
      </p:sp>
      <p:sp>
        <p:nvSpPr>
          <p:cNvPr id="3" name="Rettangolo 2">
            <a:extLst>
              <a:ext uri="{FF2B5EF4-FFF2-40B4-BE49-F238E27FC236}">
                <a16:creationId xmlns:a16="http://schemas.microsoft.com/office/drawing/2014/main" id="{281652F4-9C63-4D4F-ADCA-71B12978ED64}"/>
              </a:ext>
            </a:extLst>
          </p:cNvPr>
          <p:cNvSpPr/>
          <p:nvPr/>
        </p:nvSpPr>
        <p:spPr>
          <a:xfrm>
            <a:off x="1784498" y="465068"/>
            <a:ext cx="8623004" cy="923330"/>
          </a:xfrm>
          <a:prstGeom prst="rect">
            <a:avLst/>
          </a:prstGeom>
          <a:solidFill>
            <a:srgbClr val="0000FF"/>
          </a:solidFill>
          <a:ln>
            <a:solidFill>
              <a:srgbClr val="0000FF"/>
            </a:solidFill>
          </a:ln>
        </p:spPr>
        <p:txBody>
          <a:bodyPr wrap="square">
            <a:spAutoFit/>
          </a:bodyPr>
          <a:lstStyle/>
          <a:p>
            <a:pPr algn="ctr"/>
            <a:r>
              <a:rPr lang="it-IT" sz="5400" b="1" dirty="0">
                <a:solidFill>
                  <a:schemeClr val="bg1"/>
                </a:solidFill>
                <a:effectLst>
                  <a:outerShdw blurRad="38100" dist="38100" dir="2700000" algn="tl">
                    <a:srgbClr val="000000">
                      <a:alpha val="43137"/>
                    </a:srgbClr>
                  </a:outerShdw>
                </a:effectLst>
                <a:latin typeface="Arial" pitchFamily="34" charset="0"/>
                <a:cs typeface="Arial" pitchFamily="34" charset="0"/>
              </a:rPr>
              <a:t>DIARRHOEA</a:t>
            </a:r>
          </a:p>
        </p:txBody>
      </p:sp>
    </p:spTree>
    <p:extLst>
      <p:ext uri="{BB962C8B-B14F-4D97-AF65-F5344CB8AC3E}">
        <p14:creationId xmlns:p14="http://schemas.microsoft.com/office/powerpoint/2010/main" val="127420806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59495-CE34-9615-97DA-313B0838DF2C}"/>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156779C-8A72-A4A8-751E-E94E65962B30}"/>
              </a:ext>
            </a:extLst>
          </p:cNvPr>
          <p:cNvSpPr txBox="1">
            <a:spLocks/>
          </p:cNvSpPr>
          <p:nvPr/>
        </p:nvSpPr>
        <p:spPr>
          <a:xfrm>
            <a:off x="374815" y="264927"/>
            <a:ext cx="10670215" cy="874739"/>
          </a:xfrm>
          <a:prstGeom prst="rect">
            <a:avLst/>
          </a:prstGeom>
        </p:spPr>
        <p:txBody>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44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CHRONIC ENTEROPATHY</a:t>
            </a:r>
          </a:p>
        </p:txBody>
      </p:sp>
      <p:sp>
        <p:nvSpPr>
          <p:cNvPr id="4" name="CasellaDiTesto 3">
            <a:extLst>
              <a:ext uri="{FF2B5EF4-FFF2-40B4-BE49-F238E27FC236}">
                <a16:creationId xmlns:a16="http://schemas.microsoft.com/office/drawing/2014/main" id="{F564F831-4955-CB70-CFFA-66C1F33C2ED0}"/>
              </a:ext>
            </a:extLst>
          </p:cNvPr>
          <p:cNvSpPr txBox="1"/>
          <p:nvPr/>
        </p:nvSpPr>
        <p:spPr>
          <a:xfrm>
            <a:off x="413315" y="1832076"/>
            <a:ext cx="11377631" cy="3170099"/>
          </a:xfrm>
          <a:prstGeom prst="rect">
            <a:avLst/>
          </a:prstGeom>
          <a:noFill/>
          <a:ln>
            <a:solidFill>
              <a:srgbClr val="B21938"/>
            </a:solidFill>
          </a:ln>
        </p:spPr>
        <p:txBody>
          <a:bodyPr wrap="square">
            <a:spAutoFit/>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2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IMPORTANCE OF DIET
CHRONIC CONDITION
ACCEPTING FAILURES AND FLARE-UPS
PREVENT AVOIDABLE FLARE-UPS
HAVE MORE DIETARY TOOLS (tools): new </a:t>
            </a:r>
            <a:r>
              <a:rPr kumimoji="0" lang="it-IT" sz="28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hydrolyzed</a:t>
            </a:r>
            <a:r>
              <a:rPr kumimoji="0" lang="it-IT" sz="2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diets</a:t>
            </a:r>
            <a:r>
              <a:rPr kumimoji="0" lang="it-IT" sz="2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new sources of </a:t>
            </a:r>
            <a:r>
              <a:rPr kumimoji="0" lang="it-IT" sz="28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fiber</a:t>
            </a:r>
            <a:r>
              <a:rPr kumimoji="0" lang="it-IT" sz="2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it-IT" sz="28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species-specific</a:t>
            </a:r>
            <a:r>
              <a:rPr kumimoji="0" lang="it-IT" sz="2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multi-strain </a:t>
            </a:r>
            <a:r>
              <a:rPr kumimoji="0" lang="it-IT" sz="2800" b="1"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probiotics</a:t>
            </a:r>
            <a:r>
              <a:rPr kumimoji="0" lang="it-IT" sz="2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INTESTINAL BARRIER REGENERATORS.</a:t>
            </a:r>
          </a:p>
        </p:txBody>
      </p:sp>
    </p:spTree>
    <p:extLst>
      <p:ext uri="{BB962C8B-B14F-4D97-AF65-F5344CB8AC3E}">
        <p14:creationId xmlns:p14="http://schemas.microsoft.com/office/powerpoint/2010/main" val="9930260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4360-9600-DB5E-432E-071226C32933}"/>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48B9C794-0FB8-7D51-0539-E1495D87CA2B}"/>
              </a:ext>
            </a:extLst>
          </p:cNvPr>
          <p:cNvGrpSpPr/>
          <p:nvPr/>
        </p:nvGrpSpPr>
        <p:grpSpPr>
          <a:xfrm>
            <a:off x="10277703" y="6608890"/>
            <a:ext cx="576280" cy="131473"/>
            <a:chOff x="0" y="0"/>
            <a:chExt cx="233093" cy="53178"/>
          </a:xfrm>
        </p:grpSpPr>
        <p:sp>
          <p:nvSpPr>
            <p:cNvPr id="6" name="Freeform 6">
              <a:extLst>
                <a:ext uri="{FF2B5EF4-FFF2-40B4-BE49-F238E27FC236}">
                  <a16:creationId xmlns:a16="http://schemas.microsoft.com/office/drawing/2014/main" id="{F846A8A0-8816-A0EF-D525-867C05E221C8}"/>
                </a:ext>
              </a:extLst>
            </p:cNvPr>
            <p:cNvSpPr/>
            <p:nvPr/>
          </p:nvSpPr>
          <p:spPr>
            <a:xfrm>
              <a:off x="0" y="0"/>
              <a:ext cx="233093" cy="53178"/>
            </a:xfrm>
            <a:custGeom>
              <a:avLst/>
              <a:gdLst/>
              <a:ahLst/>
              <a:cxnLst/>
              <a:rect l="l" t="t" r="r" b="b"/>
              <a:pathLst>
                <a:path w="233093" h="53178">
                  <a:moveTo>
                    <a:pt x="0" y="0"/>
                  </a:moveTo>
                  <a:lnTo>
                    <a:pt x="233093" y="0"/>
                  </a:lnTo>
                  <a:lnTo>
                    <a:pt x="233093" y="53178"/>
                  </a:lnTo>
                  <a:lnTo>
                    <a:pt x="0" y="53178"/>
                  </a:lnTo>
                  <a:close/>
                </a:path>
              </a:pathLst>
            </a:custGeom>
            <a:solidFill>
              <a:srgbClr val="0582C2"/>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a:extLst>
                <a:ext uri="{FF2B5EF4-FFF2-40B4-BE49-F238E27FC236}">
                  <a16:creationId xmlns:a16="http://schemas.microsoft.com/office/drawing/2014/main" id="{98E4C4EB-6813-D670-E419-4F5CBEE66FE6}"/>
                </a:ext>
              </a:extLst>
            </p:cNvPr>
            <p:cNvSpPr txBox="1"/>
            <p:nvPr/>
          </p:nvSpPr>
          <p:spPr>
            <a:xfrm>
              <a:off x="0" y="-104775"/>
              <a:ext cx="23309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a:extLst>
              <a:ext uri="{FF2B5EF4-FFF2-40B4-BE49-F238E27FC236}">
                <a16:creationId xmlns:a16="http://schemas.microsoft.com/office/drawing/2014/main" id="{1A2F9ADC-7B71-5568-54C5-53D33BC5B2EE}"/>
              </a:ext>
            </a:extLst>
          </p:cNvPr>
          <p:cNvGrpSpPr/>
          <p:nvPr/>
        </p:nvGrpSpPr>
        <p:grpSpPr>
          <a:xfrm>
            <a:off x="10889375" y="6608890"/>
            <a:ext cx="575144" cy="131473"/>
            <a:chOff x="0" y="0"/>
            <a:chExt cx="232633" cy="53178"/>
          </a:xfrm>
        </p:grpSpPr>
        <p:sp>
          <p:nvSpPr>
            <p:cNvPr id="11" name="Freeform 11">
              <a:extLst>
                <a:ext uri="{FF2B5EF4-FFF2-40B4-BE49-F238E27FC236}">
                  <a16:creationId xmlns:a16="http://schemas.microsoft.com/office/drawing/2014/main" id="{28726E3C-738B-D031-58FE-91BCD9A07A8E}"/>
                </a:ext>
              </a:extLst>
            </p:cNvPr>
            <p:cNvSpPr/>
            <p:nvPr/>
          </p:nvSpPr>
          <p:spPr>
            <a:xfrm>
              <a:off x="0" y="0"/>
              <a:ext cx="232633" cy="53178"/>
            </a:xfrm>
            <a:custGeom>
              <a:avLst/>
              <a:gdLst/>
              <a:ahLst/>
              <a:cxnLst/>
              <a:rect l="l" t="t" r="r" b="b"/>
              <a:pathLst>
                <a:path w="232633" h="53178">
                  <a:moveTo>
                    <a:pt x="0" y="0"/>
                  </a:moveTo>
                  <a:lnTo>
                    <a:pt x="232633" y="0"/>
                  </a:lnTo>
                  <a:lnTo>
                    <a:pt x="232633" y="53178"/>
                  </a:lnTo>
                  <a:lnTo>
                    <a:pt x="0" y="53178"/>
                  </a:lnTo>
                  <a:close/>
                </a:path>
              </a:pathLst>
            </a:custGeom>
            <a:solidFill>
              <a:srgbClr val="02833F"/>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a:extLst>
                <a:ext uri="{FF2B5EF4-FFF2-40B4-BE49-F238E27FC236}">
                  <a16:creationId xmlns:a16="http://schemas.microsoft.com/office/drawing/2014/main" id="{F64395E8-EB7B-1A3C-4140-EAA6E80A2E38}"/>
                </a:ext>
              </a:extLst>
            </p:cNvPr>
            <p:cNvSpPr txBox="1"/>
            <p:nvPr/>
          </p:nvSpPr>
          <p:spPr>
            <a:xfrm>
              <a:off x="0" y="-104775"/>
              <a:ext cx="232633"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3" name="Group 13">
            <a:extLst>
              <a:ext uri="{FF2B5EF4-FFF2-40B4-BE49-F238E27FC236}">
                <a16:creationId xmlns:a16="http://schemas.microsoft.com/office/drawing/2014/main" id="{D8E49588-19DD-0A30-5206-8A6AFA5E6465}"/>
              </a:ext>
            </a:extLst>
          </p:cNvPr>
          <p:cNvGrpSpPr/>
          <p:nvPr/>
        </p:nvGrpSpPr>
        <p:grpSpPr>
          <a:xfrm>
            <a:off x="11502619" y="6608890"/>
            <a:ext cx="573571" cy="131473"/>
            <a:chOff x="0" y="0"/>
            <a:chExt cx="231997" cy="53178"/>
          </a:xfrm>
        </p:grpSpPr>
        <p:sp>
          <p:nvSpPr>
            <p:cNvPr id="14" name="Freeform 14">
              <a:extLst>
                <a:ext uri="{FF2B5EF4-FFF2-40B4-BE49-F238E27FC236}">
                  <a16:creationId xmlns:a16="http://schemas.microsoft.com/office/drawing/2014/main" id="{F511C11D-492D-BF52-7F5F-FA8F0F647607}"/>
                </a:ext>
              </a:extLst>
            </p:cNvPr>
            <p:cNvSpPr/>
            <p:nvPr/>
          </p:nvSpPr>
          <p:spPr>
            <a:xfrm>
              <a:off x="0" y="0"/>
              <a:ext cx="231997" cy="53178"/>
            </a:xfrm>
            <a:custGeom>
              <a:avLst/>
              <a:gdLst/>
              <a:ahLst/>
              <a:cxnLst/>
              <a:rect l="l" t="t" r="r" b="b"/>
              <a:pathLst>
                <a:path w="231997" h="53178">
                  <a:moveTo>
                    <a:pt x="0" y="0"/>
                  </a:moveTo>
                  <a:lnTo>
                    <a:pt x="231997" y="0"/>
                  </a:lnTo>
                  <a:lnTo>
                    <a:pt x="231997" y="53178"/>
                  </a:lnTo>
                  <a:lnTo>
                    <a:pt x="0" y="53178"/>
                  </a:lnTo>
                  <a:close/>
                </a:path>
              </a:pathLst>
            </a:custGeom>
            <a:solidFill>
              <a:srgbClr val="B2193A"/>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5">
              <a:extLst>
                <a:ext uri="{FF2B5EF4-FFF2-40B4-BE49-F238E27FC236}">
                  <a16:creationId xmlns:a16="http://schemas.microsoft.com/office/drawing/2014/main" id="{2D488886-9509-E134-FB0A-4734587ED33E}"/>
                </a:ext>
              </a:extLst>
            </p:cNvPr>
            <p:cNvSpPr txBox="1"/>
            <p:nvPr/>
          </p:nvSpPr>
          <p:spPr>
            <a:xfrm>
              <a:off x="0" y="-104775"/>
              <a:ext cx="231997"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Freeform 16">
            <a:extLst>
              <a:ext uri="{FF2B5EF4-FFF2-40B4-BE49-F238E27FC236}">
                <a16:creationId xmlns:a16="http://schemas.microsoft.com/office/drawing/2014/main" id="{56AF70DB-F45F-7EF3-33C3-C2F4AE4892CC}"/>
              </a:ext>
            </a:extLst>
          </p:cNvPr>
          <p:cNvSpPr/>
          <p:nvPr/>
        </p:nvSpPr>
        <p:spPr>
          <a:xfrm>
            <a:off x="10889375" y="5970781"/>
            <a:ext cx="575144" cy="582527"/>
          </a:xfrm>
          <a:custGeom>
            <a:avLst/>
            <a:gdLst/>
            <a:ahLst/>
            <a:cxnLst/>
            <a:rect l="l" t="t" r="r" b="b"/>
            <a:pathLst>
              <a:path w="862716" h="873790">
                <a:moveTo>
                  <a:pt x="0" y="0"/>
                </a:moveTo>
                <a:lnTo>
                  <a:pt x="862716" y="0"/>
                </a:lnTo>
                <a:lnTo>
                  <a:pt x="862716" y="873790"/>
                </a:lnTo>
                <a:lnTo>
                  <a:pt x="0" y="873790"/>
                </a:lnTo>
                <a:lnTo>
                  <a:pt x="0" y="0"/>
                </a:lnTo>
                <a:close/>
              </a:path>
            </a:pathLst>
          </a:custGeom>
          <a:blipFill>
            <a:blip r:embed="rId2"/>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a:extLst>
              <a:ext uri="{FF2B5EF4-FFF2-40B4-BE49-F238E27FC236}">
                <a16:creationId xmlns:a16="http://schemas.microsoft.com/office/drawing/2014/main" id="{6B54AD63-4CC8-9033-8AE1-176F050E6082}"/>
              </a:ext>
            </a:extLst>
          </p:cNvPr>
          <p:cNvSpPr/>
          <p:nvPr/>
        </p:nvSpPr>
        <p:spPr>
          <a:xfrm>
            <a:off x="11499910" y="5970782"/>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3"/>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a:extLst>
              <a:ext uri="{FF2B5EF4-FFF2-40B4-BE49-F238E27FC236}">
                <a16:creationId xmlns:a16="http://schemas.microsoft.com/office/drawing/2014/main" id="{60880724-F5E4-CEEE-C9E0-328653C40060}"/>
              </a:ext>
            </a:extLst>
          </p:cNvPr>
          <p:cNvSpPr/>
          <p:nvPr/>
        </p:nvSpPr>
        <p:spPr>
          <a:xfrm>
            <a:off x="10277703" y="5971110"/>
            <a:ext cx="576280" cy="582198"/>
          </a:xfrm>
          <a:custGeom>
            <a:avLst/>
            <a:gdLst/>
            <a:ahLst/>
            <a:cxnLst/>
            <a:rect l="l" t="t" r="r" b="b"/>
            <a:pathLst>
              <a:path w="864420" h="873297">
                <a:moveTo>
                  <a:pt x="0" y="0"/>
                </a:moveTo>
                <a:lnTo>
                  <a:pt x="864420" y="0"/>
                </a:lnTo>
                <a:lnTo>
                  <a:pt x="864420" y="873297"/>
                </a:lnTo>
                <a:lnTo>
                  <a:pt x="0" y="8732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19" name="Group 19">
            <a:extLst>
              <a:ext uri="{FF2B5EF4-FFF2-40B4-BE49-F238E27FC236}">
                <a16:creationId xmlns:a16="http://schemas.microsoft.com/office/drawing/2014/main" id="{BBE51373-781F-12DE-B402-8AE9E616CA63}"/>
              </a:ext>
            </a:extLst>
          </p:cNvPr>
          <p:cNvGrpSpPr/>
          <p:nvPr/>
        </p:nvGrpSpPr>
        <p:grpSpPr>
          <a:xfrm>
            <a:off x="115810" y="6608890"/>
            <a:ext cx="10123793" cy="131473"/>
            <a:chOff x="0" y="0"/>
            <a:chExt cx="4094856" cy="53178"/>
          </a:xfrm>
        </p:grpSpPr>
        <p:sp>
          <p:nvSpPr>
            <p:cNvPr id="20" name="Freeform 20">
              <a:extLst>
                <a:ext uri="{FF2B5EF4-FFF2-40B4-BE49-F238E27FC236}">
                  <a16:creationId xmlns:a16="http://schemas.microsoft.com/office/drawing/2014/main" id="{E58F4A4F-E336-A569-F972-194DF8C9BF48}"/>
                </a:ext>
              </a:extLst>
            </p:cNvPr>
            <p:cNvSpPr/>
            <p:nvPr/>
          </p:nvSpPr>
          <p:spPr>
            <a:xfrm>
              <a:off x="0" y="0"/>
              <a:ext cx="4094856" cy="53178"/>
            </a:xfrm>
            <a:custGeom>
              <a:avLst/>
              <a:gdLst/>
              <a:ahLst/>
              <a:cxnLst/>
              <a:rect l="l" t="t" r="r" b="b"/>
              <a:pathLst>
                <a:path w="4094856" h="53178">
                  <a:moveTo>
                    <a:pt x="0" y="0"/>
                  </a:moveTo>
                  <a:lnTo>
                    <a:pt x="4094856" y="0"/>
                  </a:lnTo>
                  <a:lnTo>
                    <a:pt x="4094856" y="53178"/>
                  </a:lnTo>
                  <a:lnTo>
                    <a:pt x="0" y="53178"/>
                  </a:lnTo>
                  <a:close/>
                </a:path>
              </a:pathLst>
            </a:custGeom>
            <a:solidFill>
              <a:srgbClr val="133579"/>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a:extLst>
                <a:ext uri="{FF2B5EF4-FFF2-40B4-BE49-F238E27FC236}">
                  <a16:creationId xmlns:a16="http://schemas.microsoft.com/office/drawing/2014/main" id="{E9E5A446-8977-961C-27A2-57E8056AAAEF}"/>
                </a:ext>
              </a:extLst>
            </p:cNvPr>
            <p:cNvSpPr txBox="1"/>
            <p:nvPr/>
          </p:nvSpPr>
          <p:spPr>
            <a:xfrm>
              <a:off x="0" y="-104775"/>
              <a:ext cx="4094856" cy="157953"/>
            </a:xfrm>
            <a:prstGeom prst="rect">
              <a:avLst/>
            </a:prstGeom>
          </p:spPr>
          <p:txBody>
            <a:bodyPr lIns="33867" tIns="33867" rIns="33867" bIns="33867" rtlCol="0" anchor="ctr"/>
            <a:lstStyle/>
            <a:p>
              <a:pPr marL="0" marR="0" lvl="0" indent="0" algn="ctr" defTabSz="609630" rtl="0" eaLnBrk="1" fontAlgn="auto" latinLnBrk="0" hangingPunct="1">
                <a:lnSpc>
                  <a:spcPts val="261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4" name="Immagine 3">
            <a:extLst>
              <a:ext uri="{FF2B5EF4-FFF2-40B4-BE49-F238E27FC236}">
                <a16:creationId xmlns:a16="http://schemas.microsoft.com/office/drawing/2014/main" id="{9BA6706F-6B03-0B2F-BD37-5A30917A03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079" y="0"/>
            <a:ext cx="9138219" cy="6608890"/>
          </a:xfrm>
          <a:prstGeom prst="rect">
            <a:avLst/>
          </a:prstGeom>
        </p:spPr>
      </p:pic>
    </p:spTree>
    <p:extLst>
      <p:ext uri="{BB962C8B-B14F-4D97-AF65-F5344CB8AC3E}">
        <p14:creationId xmlns:p14="http://schemas.microsoft.com/office/powerpoint/2010/main" val="420225101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schermata, blu, aqua, sfocatura&#10;&#10;Descrizione generata automaticamente">
            <a:extLst>
              <a:ext uri="{FF2B5EF4-FFF2-40B4-BE49-F238E27FC236}">
                <a16:creationId xmlns:a16="http://schemas.microsoft.com/office/drawing/2014/main" id="{A6E588EC-4376-FC73-99E1-2DBE7AB4A165}"/>
              </a:ext>
            </a:extLst>
          </p:cNvPr>
          <p:cNvPicPr>
            <a:picLocks noChangeAspect="1"/>
          </p:cNvPicPr>
          <p:nvPr/>
        </p:nvPicPr>
        <p:blipFill>
          <a:blip r:embed="rId2"/>
          <a:stretch>
            <a:fillRect/>
          </a:stretch>
        </p:blipFill>
        <p:spPr>
          <a:xfrm>
            <a:off x="0" y="0"/>
            <a:ext cx="12192000" cy="3429000"/>
          </a:xfrm>
          <a:prstGeom prst="rect">
            <a:avLst/>
          </a:prstGeom>
        </p:spPr>
      </p:pic>
      <p:sp>
        <p:nvSpPr>
          <p:cNvPr id="2" name="Titolo 1">
            <a:extLst>
              <a:ext uri="{FF2B5EF4-FFF2-40B4-BE49-F238E27FC236}">
                <a16:creationId xmlns:a16="http://schemas.microsoft.com/office/drawing/2014/main" id="{D16DE8B9-1261-26B5-1158-D65C2C06BF08}"/>
              </a:ext>
            </a:extLst>
          </p:cNvPr>
          <p:cNvSpPr txBox="1">
            <a:spLocks/>
          </p:cNvSpPr>
          <p:nvPr/>
        </p:nvSpPr>
        <p:spPr>
          <a:xfrm>
            <a:off x="1524000" y="706516"/>
            <a:ext cx="9144000" cy="2511889"/>
          </a:xfrm>
          <a:prstGeom prst="rect">
            <a:avLst/>
          </a:prstGeom>
        </p:spPr>
        <p:txBody>
          <a:bodyPr>
            <a:noAutofit/>
          </a:bodyPr>
          <a:lstStyle>
            <a:lvl1pPr algn="l" defTabSz="914400" rtl="0" eaLnBrk="1" latinLnBrk="0" hangingPunct="1">
              <a:lnSpc>
                <a:spcPct val="90000"/>
              </a:lnSpc>
              <a:spcBef>
                <a:spcPct val="0"/>
              </a:spcBef>
              <a:buNone/>
              <a:defRPr sz="4400" b="1" i="0" kern="1200">
                <a:solidFill>
                  <a:srgbClr val="008FD3"/>
                </a:solidFill>
                <a:latin typeface="Gill Sans Nova" panose="020B0602020104020203" pitchFamily="34" charset="0"/>
                <a:ea typeface="+mj-ea"/>
                <a:cs typeface="+mj-cs"/>
              </a:defRPr>
            </a:lvl1pPr>
          </a:lstStyle>
          <a:p>
            <a:pPr algn="ctr"/>
            <a:r>
              <a:rPr lang="it-IT" sz="7200" dirty="0">
                <a:solidFill>
                  <a:schemeClr val="bg1"/>
                </a:solidFill>
              </a:rPr>
              <a:t>THANK YOU FOR YOUR ATTENTION</a:t>
            </a:r>
            <a:endParaRPr lang="it-IT" sz="7200" baseline="30000" dirty="0">
              <a:solidFill>
                <a:schemeClr val="bg1"/>
              </a:solidFill>
            </a:endParaRPr>
          </a:p>
        </p:txBody>
      </p:sp>
      <p:pic>
        <p:nvPicPr>
          <p:cNvPr id="7" name="Picture 2" descr="Reuteral Pet Cane | NBF Lanes">
            <a:extLst>
              <a:ext uri="{FF2B5EF4-FFF2-40B4-BE49-F238E27FC236}">
                <a16:creationId xmlns:a16="http://schemas.microsoft.com/office/drawing/2014/main" id="{194498A4-2019-32CE-6A2E-0DA0537E29A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638" t="17978" r="16347" b="16543"/>
          <a:stretch/>
        </p:blipFill>
        <p:spPr bwMode="auto">
          <a:xfrm>
            <a:off x="7959369" y="3879660"/>
            <a:ext cx="2376000" cy="178278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Reuteral Pet Gatto | NBF Lanes">
            <a:extLst>
              <a:ext uri="{FF2B5EF4-FFF2-40B4-BE49-F238E27FC236}">
                <a16:creationId xmlns:a16="http://schemas.microsoft.com/office/drawing/2014/main" id="{505D23F5-6695-D926-B848-DA39EC8658C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3229" r="22581"/>
          <a:stretch/>
        </p:blipFill>
        <p:spPr bwMode="auto">
          <a:xfrm>
            <a:off x="10558022" y="3643098"/>
            <a:ext cx="1404000" cy="2019345"/>
          </a:xfrm>
          <a:prstGeom prst="rect">
            <a:avLst/>
          </a:prstGeom>
          <a:noFill/>
          <a:extLst>
            <a:ext uri="{909E8E84-426E-40DD-AFC4-6F175D3DCCD1}">
              <a14:hiddenFill xmlns:a14="http://schemas.microsoft.com/office/drawing/2010/main">
                <a:solidFill>
                  <a:srgbClr val="FFFFFF"/>
                </a:solidFill>
              </a14:hiddenFill>
            </a:ext>
          </a:extLst>
        </p:spPr>
      </p:pic>
      <p:pic>
        <p:nvPicPr>
          <p:cNvPr id="6" name="Immagine 5">
            <a:extLst>
              <a:ext uri="{FF2B5EF4-FFF2-40B4-BE49-F238E27FC236}">
                <a16:creationId xmlns:a16="http://schemas.microsoft.com/office/drawing/2014/main" id="{81A03E2E-3DBB-D06F-7C57-B51FBA0E8679}"/>
              </a:ext>
            </a:extLst>
          </p:cNvPr>
          <p:cNvPicPr>
            <a:picLocks noChangeAspect="1"/>
          </p:cNvPicPr>
          <p:nvPr/>
        </p:nvPicPr>
        <p:blipFill rotWithShape="1">
          <a:blip r:embed="rId5">
            <a:extLst>
              <a:ext uri="{28A0092B-C50C-407E-A947-70E740481C1C}">
                <a14:useLocalDpi xmlns:a14="http://schemas.microsoft.com/office/drawing/2010/main" val="0"/>
              </a:ext>
            </a:extLst>
          </a:blip>
          <a:srcRect l="29062" t="36611" r="32297" b="14347"/>
          <a:stretch/>
        </p:blipFill>
        <p:spPr>
          <a:xfrm>
            <a:off x="353859" y="3924921"/>
            <a:ext cx="2296617" cy="1910271"/>
          </a:xfrm>
          <a:prstGeom prst="rect">
            <a:avLst/>
          </a:prstGeom>
        </p:spPr>
      </p:pic>
      <p:pic>
        <p:nvPicPr>
          <p:cNvPr id="9" name="Immagine 8">
            <a:extLst>
              <a:ext uri="{FF2B5EF4-FFF2-40B4-BE49-F238E27FC236}">
                <a16:creationId xmlns:a16="http://schemas.microsoft.com/office/drawing/2014/main" id="{ED65628E-B2C8-7DBE-4821-55C36821B981}"/>
              </a:ext>
            </a:extLst>
          </p:cNvPr>
          <p:cNvPicPr>
            <a:picLocks noChangeAspect="1"/>
          </p:cNvPicPr>
          <p:nvPr/>
        </p:nvPicPr>
        <p:blipFill>
          <a:blip r:embed="rId6" cstate="hqprint">
            <a:extLst>
              <a:ext uri="{28A0092B-C50C-407E-A947-70E740481C1C}">
                <a14:useLocalDpi xmlns:a14="http://schemas.microsoft.com/office/drawing/2010/main" val="0"/>
              </a:ext>
            </a:extLst>
          </a:blip>
          <a:srcRect l="14656" t="22058" r="15004" b="22828"/>
          <a:stretch>
            <a:fillRect/>
          </a:stretch>
        </p:blipFill>
        <p:spPr>
          <a:xfrm>
            <a:off x="3139445" y="3879660"/>
            <a:ext cx="2594875" cy="2033297"/>
          </a:xfrm>
          <a:prstGeom prst="rect">
            <a:avLst/>
          </a:prstGeom>
        </p:spPr>
      </p:pic>
      <p:pic>
        <p:nvPicPr>
          <p:cNvPr id="10" name="Immagine 9">
            <a:extLst>
              <a:ext uri="{FF2B5EF4-FFF2-40B4-BE49-F238E27FC236}">
                <a16:creationId xmlns:a16="http://schemas.microsoft.com/office/drawing/2014/main" id="{0C5C2E89-CC7A-D971-181E-E81EE8017688}"/>
              </a:ext>
            </a:extLst>
          </p:cNvPr>
          <p:cNvPicPr>
            <a:picLocks noChangeAspect="1"/>
          </p:cNvPicPr>
          <p:nvPr/>
        </p:nvPicPr>
        <p:blipFill>
          <a:blip r:embed="rId7" cstate="hqprint">
            <a:extLst>
              <a:ext uri="{28A0092B-C50C-407E-A947-70E740481C1C}">
                <a14:useLocalDpi xmlns:a14="http://schemas.microsoft.com/office/drawing/2010/main" val="0"/>
              </a:ext>
            </a:extLst>
          </a:blip>
          <a:srcRect l="32508" t="15230" r="31273" b="16530"/>
          <a:stretch>
            <a:fillRect/>
          </a:stretch>
        </p:blipFill>
        <p:spPr>
          <a:xfrm>
            <a:off x="6325385" y="3553427"/>
            <a:ext cx="1296208" cy="2442131"/>
          </a:xfrm>
          <a:prstGeom prst="rect">
            <a:avLst/>
          </a:prstGeom>
        </p:spPr>
      </p:pic>
    </p:spTree>
    <p:extLst>
      <p:ext uri="{BB962C8B-B14F-4D97-AF65-F5344CB8AC3E}">
        <p14:creationId xmlns:p14="http://schemas.microsoft.com/office/powerpoint/2010/main" val="33273885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0.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2_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3_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GI Lab Theme20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790</TotalTime>
  <Words>2164</Words>
  <Application>Microsoft Office PowerPoint</Application>
  <PresentationFormat>Widescreen</PresentationFormat>
  <Paragraphs>348</Paragraphs>
  <Slides>92</Slides>
  <Notes>9</Notes>
  <HiddenSlides>0</HiddenSlides>
  <MMClips>0</MMClips>
  <ScaleCrop>false</ScaleCrop>
  <HeadingPairs>
    <vt:vector size="6" baseType="variant">
      <vt:variant>
        <vt:lpstr>Caratteri utilizzati</vt:lpstr>
      </vt:variant>
      <vt:variant>
        <vt:i4>14</vt:i4>
      </vt:variant>
      <vt:variant>
        <vt:lpstr>Tema</vt:lpstr>
      </vt:variant>
      <vt:variant>
        <vt:i4>12</vt:i4>
      </vt:variant>
      <vt:variant>
        <vt:lpstr>Titoli diapositive</vt:lpstr>
      </vt:variant>
      <vt:variant>
        <vt:i4>92</vt:i4>
      </vt:variant>
    </vt:vector>
  </HeadingPairs>
  <TitlesOfParts>
    <vt:vector size="118" baseType="lpstr">
      <vt:lpstr>Aptos</vt:lpstr>
      <vt:lpstr>Aptos Display</vt:lpstr>
      <vt:lpstr>Arial</vt:lpstr>
      <vt:lpstr>Calibri</vt:lpstr>
      <vt:lpstr>Calibri Light</vt:lpstr>
      <vt:lpstr>Gill Sans Nova</vt:lpstr>
      <vt:lpstr>Gill Sans Nova Light</vt:lpstr>
      <vt:lpstr>Helvetica</vt:lpstr>
      <vt:lpstr>Helvetica Bold</vt:lpstr>
      <vt:lpstr>Helvetica Neue</vt:lpstr>
      <vt:lpstr>Symbol</vt:lpstr>
      <vt:lpstr>Times New Roman</vt:lpstr>
      <vt:lpstr>Trebuchet MS</vt:lpstr>
      <vt:lpstr>Wingdings</vt:lpstr>
      <vt:lpstr>Tema di Office</vt:lpstr>
      <vt:lpstr>Personalizza struttura</vt:lpstr>
      <vt:lpstr>1_Tema di Office</vt:lpstr>
      <vt:lpstr>2_Tema di Office</vt:lpstr>
      <vt:lpstr>3_Tema di Office</vt:lpstr>
      <vt:lpstr>4_Office Theme</vt:lpstr>
      <vt:lpstr>1_GI Lab Theme2011</vt:lpstr>
      <vt:lpstr>2_Office Theme</vt:lpstr>
      <vt:lpstr>3_Office Theme</vt:lpstr>
      <vt:lpstr>6_Office Theme</vt:lpstr>
      <vt:lpstr>5_Office Theme</vt:lpstr>
      <vt:lpstr>7_Office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Healthy Intestine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Lipid raft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A subset of dogs with chronic enteropathy</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Alessandro Gramenzi</dc:creator>
  <cp:lastModifiedBy>Alessandro Gramenzi</cp:lastModifiedBy>
  <cp:revision>34</cp:revision>
  <dcterms:created xsi:type="dcterms:W3CDTF">2025-05-26T16:46:29Z</dcterms:created>
  <dcterms:modified xsi:type="dcterms:W3CDTF">2026-06-03T13:58:51Z</dcterms:modified>
</cp:coreProperties>
</file>